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handoutMasterIdLst>
    <p:handoutMasterId r:id="rId43"/>
  </p:handoutMasterIdLst>
  <p:sldIdLst>
    <p:sldId id="256" r:id="rId2"/>
    <p:sldId id="257" r:id="rId3"/>
    <p:sldId id="302" r:id="rId4"/>
    <p:sldId id="259" r:id="rId5"/>
    <p:sldId id="260" r:id="rId6"/>
    <p:sldId id="303" r:id="rId7"/>
    <p:sldId id="304" r:id="rId8"/>
    <p:sldId id="305" r:id="rId9"/>
    <p:sldId id="266" r:id="rId10"/>
    <p:sldId id="267" r:id="rId11"/>
    <p:sldId id="269" r:id="rId12"/>
    <p:sldId id="270" r:id="rId13"/>
    <p:sldId id="272" r:id="rId14"/>
    <p:sldId id="271" r:id="rId15"/>
    <p:sldId id="274" r:id="rId16"/>
    <p:sldId id="275" r:id="rId17"/>
    <p:sldId id="276" r:id="rId18"/>
    <p:sldId id="279" r:id="rId19"/>
    <p:sldId id="280" r:id="rId20"/>
    <p:sldId id="278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88" r:id="rId29"/>
    <p:sldId id="289" r:id="rId30"/>
    <p:sldId id="290" r:id="rId31"/>
    <p:sldId id="301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</p:sldIdLst>
  <p:sldSz cx="9144000" cy="6858000" type="screen4x3"/>
  <p:notesSz cx="6761163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FF99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2881" autoAdjust="0"/>
    <p:restoredTop sz="90929"/>
  </p:normalViewPr>
  <p:slideViewPr>
    <p:cSldViewPr showGuides="1">
      <p:cViewPr varScale="1">
        <p:scale>
          <a:sx n="117" d="100"/>
          <a:sy n="117" d="100"/>
        </p:scale>
        <p:origin x="978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8" y="0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8" y="9444038"/>
            <a:ext cx="293052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8C3A483B-3EE9-4675-B6CE-4E9669743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8759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8759 h 3840"/>
                <a:gd name="T8" fmla="*/ 0 w 1824"/>
                <a:gd name="T9" fmla="*/ 8759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4126D1-A63C-4780-B187-97DCA9400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3874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493799-D1CD-4F38-AD2D-A16211CA2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53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3127D-AD36-4514-9A1C-7FA2D47305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08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5E4803-135C-4389-A7ED-97C36E45BB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791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8A1A9-2420-402C-8969-CB389F8695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1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E807B-A43D-4722-806A-747198304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11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6924B2-C59F-49D2-A15D-D59A617288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706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DB84C-5001-4BDD-B817-5E381A1D0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374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4D8FA-F28A-40F9-9CAF-949BD81A2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91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E765E8-A43A-4A1C-9122-2D69886B9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271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529E8-871A-4DF4-9733-2ABC1DDE70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459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135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E2844096-28A5-4BDA-9586-0C4B3C9CE4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Uvod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Faze u razvoju prog. jezika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133600"/>
            <a:ext cx="86106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>
                <a:solidFill>
                  <a:srgbClr val="FF0000"/>
                </a:solidFill>
              </a:rPr>
              <a:t>III faza</a:t>
            </a:r>
            <a:r>
              <a:rPr lang="sr-Latn-CS" sz="2400" smtClean="0"/>
              <a:t> (70.-te godine XX vijeka) – kreiranje prvih moćnih programskih jezika, standardizacija kontrole toka podataka, strukturno programiranje.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Razvijen </a:t>
            </a:r>
            <a:r>
              <a:rPr lang="sr-Latn-CS" sz="2000" b="1" smtClean="0"/>
              <a:t>Pascal</a:t>
            </a:r>
            <a:r>
              <a:rPr lang="sr-Latn-CS" sz="2000" smtClean="0"/>
              <a:t> (autor Niklaus Wirth ga je namijenio za edukaciju</a:t>
            </a:r>
            <a:r>
              <a:rPr lang="en-US" sz="2000" smtClean="0"/>
              <a:t>,</a:t>
            </a:r>
            <a:r>
              <a:rPr lang="sr-Latn-CS" sz="2000" smtClean="0"/>
              <a:t> ali je našao znatno širu primjenu). Kreiran </a:t>
            </a:r>
            <a:r>
              <a:rPr lang="sr-Latn-CS" sz="2000" b="1" smtClean="0"/>
              <a:t>Prolog</a:t>
            </a:r>
            <a:r>
              <a:rPr lang="sr-Latn-CS" sz="2000" smtClean="0"/>
              <a:t> kao podrška vještačkoj inteligenciji. Programski jezik </a:t>
            </a:r>
            <a:r>
              <a:rPr lang="sr-Latn-CS" sz="2000" b="1" smtClean="0"/>
              <a:t>COBOL</a:t>
            </a:r>
            <a:r>
              <a:rPr lang="sr-Latn-CS" sz="2000" smtClean="0"/>
              <a:t> je standardizovan. Pojavili su se prvi objektno-orjentisani jezici kao što</a:t>
            </a:r>
            <a:r>
              <a:rPr lang="en-US" sz="2000" smtClean="0"/>
              <a:t> </a:t>
            </a:r>
            <a:r>
              <a:rPr lang="sr-Latn-CS" sz="2000" smtClean="0"/>
              <a:t>je </a:t>
            </a:r>
            <a:r>
              <a:rPr lang="sr-Latn-CS" sz="2000" b="1" smtClean="0"/>
              <a:t>Smalltalk</a:t>
            </a:r>
            <a:r>
              <a:rPr lang="sr-Latn-CS" sz="2000" smtClean="0"/>
              <a:t>. Pojavio se jezik </a:t>
            </a:r>
            <a:r>
              <a:rPr lang="sr-Latn-CS" sz="2000" b="1" smtClean="0"/>
              <a:t>C</a:t>
            </a:r>
            <a:r>
              <a:rPr lang="sr-Latn-CS" sz="2000" smtClean="0"/>
              <a:t> koji je omogućio lakše pisanje sistemskog softvera i pristup hardveru (C je standardizovan 1989.</a:t>
            </a:r>
            <a:r>
              <a:rPr lang="en-US" sz="2000" smtClean="0"/>
              <a:t>-te;</a:t>
            </a:r>
            <a:r>
              <a:rPr lang="sr-Latn-CS" sz="2000" smtClean="0"/>
              <a:t> </a:t>
            </a:r>
            <a:r>
              <a:rPr lang="en-US" sz="2000" smtClean="0"/>
              <a:t>naziva se ponekad </a:t>
            </a:r>
            <a:r>
              <a:rPr lang="sr-Latn-CS" sz="2000" smtClean="0"/>
              <a:t>i ANSI C).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>
                <a:solidFill>
                  <a:srgbClr val="FF0000"/>
                </a:solidFill>
              </a:rPr>
              <a:t>IV faza</a:t>
            </a:r>
            <a:r>
              <a:rPr lang="sr-Latn-CS" sz="2400" smtClean="0"/>
              <a:t> (80.-te do sredine 90.-tih XX vijeka) softvers</a:t>
            </a:r>
            <a:r>
              <a:rPr lang="en-US" sz="2400" smtClean="0"/>
              <a:t>ka</a:t>
            </a:r>
            <a:r>
              <a:rPr lang="sr-Latn-CS" sz="2400" smtClean="0"/>
              <a:t> kriza i razvoj Objektno or</a:t>
            </a:r>
            <a:r>
              <a:rPr lang="en-US" sz="2400" smtClean="0"/>
              <a:t>i</a:t>
            </a:r>
            <a:r>
              <a:rPr lang="sr-Latn-CS" sz="2400" smtClean="0"/>
              <a:t>jentisanog programiranja.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Razvijen </a:t>
            </a:r>
            <a:r>
              <a:rPr lang="sr-Latn-CS" sz="2000" b="1" smtClean="0"/>
              <a:t>C++</a:t>
            </a:r>
            <a:r>
              <a:rPr lang="sr-Latn-CS" sz="2000" smtClean="0"/>
              <a:t> i drugi objektno or</a:t>
            </a:r>
            <a:r>
              <a:rPr lang="en-US" sz="2000" smtClean="0"/>
              <a:t>i</a:t>
            </a:r>
            <a:r>
              <a:rPr lang="sr-Latn-CS" sz="2000" smtClean="0"/>
              <a:t>jentisani prog</a:t>
            </a:r>
            <a:r>
              <a:rPr lang="en-US" sz="2000" smtClean="0"/>
              <a:t>ramski</a:t>
            </a:r>
            <a:r>
              <a:rPr lang="sr-Latn-CS" sz="2000" smtClean="0"/>
              <a:t> jezici, kao i razvoj alata koji su značajno pojednostavili programiranje.</a:t>
            </a: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Terminologija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194"/>
            <a:ext cx="8807450" cy="424815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Kod nas u računarstvu ne postoji standardizovana terminologija, što dovodi do toga da za jedan pojam postoji više naziva, </a:t>
            </a:r>
            <a:r>
              <a:rPr lang="en-US" sz="2400" dirty="0" err="1" smtClean="0"/>
              <a:t>kao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sr-Latn-CS" sz="2400" dirty="0" smtClean="0"/>
              <a:t>da se za različite pojmove koriste isti nazivi.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Stoga ćemo uvesti definicije nekoliko najvažnijih pojmova.</a:t>
            </a:r>
            <a:endParaRPr lang="sr-Latn-CS" sz="1000" dirty="0" smtClean="0"/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Podatak</a:t>
            </a:r>
            <a:r>
              <a:rPr lang="sr-Latn-CS" sz="2400" dirty="0" smtClean="0"/>
              <a:t> je objekat koji se obrađuje.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Podaci mogu biti 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složeni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Nad podacima se izvode </a:t>
            </a:r>
            <a:r>
              <a:rPr lang="sr-Latn-CS" sz="2400" dirty="0" smtClean="0">
                <a:solidFill>
                  <a:srgbClr val="FF0000"/>
                </a:solidFill>
              </a:rPr>
              <a:t>elementarne operacije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Redosljed izvršavanja operacija određuje </a:t>
            </a:r>
            <a:r>
              <a:rPr lang="sr-Latn-CS" sz="2400" dirty="0" smtClean="0">
                <a:solidFill>
                  <a:srgbClr val="FF0000"/>
                </a:solidFill>
              </a:rPr>
              <a:t>kontrola toka programa</a:t>
            </a:r>
            <a:r>
              <a:rPr lang="sr-Latn-CS" sz="24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Kontrola podataka</a:t>
            </a:r>
            <a:r>
              <a:rPr lang="sr-Latn-CS" sz="2400" dirty="0" smtClean="0"/>
              <a:t> vrši upravljanje adresama podataka.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Terminologija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6868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Kontrola memorije</a:t>
            </a:r>
            <a:r>
              <a:rPr lang="sr-Latn-CS" sz="2400" dirty="0" smtClean="0"/>
              <a:t> služi za zauzimanje (alokaciju) i oslobađanje (dealokaciju) memorije.</a:t>
            </a:r>
          </a:p>
          <a:p>
            <a:pPr eaLnBrk="1" hangingPunct="1">
              <a:lnSpc>
                <a:spcPct val="90000"/>
              </a:lnSpc>
            </a:pPr>
            <a:endParaRPr lang="sr-Latn-CS" sz="2400" dirty="0" smtClean="0"/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>
                <a:solidFill>
                  <a:srgbClr val="FF0000"/>
                </a:solidFill>
              </a:rPr>
              <a:t>Izvorni kod programa</a:t>
            </a:r>
            <a:r>
              <a:rPr lang="sr-Latn-CS" sz="2400" dirty="0" smtClean="0"/>
              <a:t> (source code) se piše u (višem) programskom jeziku.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Ovaj kod je potrebno prevesti na neki način u kod razumljiv računaru, sastavljen od 0 i 1</a:t>
            </a:r>
            <a:r>
              <a:rPr lang="en-US" sz="2400" dirty="0" smtClean="0"/>
              <a:t>,</a:t>
            </a:r>
            <a:r>
              <a:rPr lang="sr-Latn-CS" sz="2400" dirty="0" smtClean="0"/>
              <a:t> koji često nazivamo </a:t>
            </a:r>
            <a:r>
              <a:rPr lang="sr-Latn-CS" sz="2400" dirty="0" smtClean="0">
                <a:solidFill>
                  <a:srgbClr val="FF0000"/>
                </a:solidFill>
              </a:rPr>
              <a:t>mašinski kod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Prevođenjem se bave programi koje jednim imenom nazivamo </a:t>
            </a:r>
            <a:r>
              <a:rPr lang="sr-Latn-CS" sz="2400" dirty="0" smtClean="0">
                <a:solidFill>
                  <a:srgbClr val="FF0000"/>
                </a:solidFill>
              </a:rPr>
              <a:t>translatori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Dvije osnovne grupe translatora su </a:t>
            </a:r>
            <a:r>
              <a:rPr lang="sr-Latn-CS" sz="2400" dirty="0" smtClean="0">
                <a:solidFill>
                  <a:srgbClr val="FF0000"/>
                </a:solidFill>
              </a:rPr>
              <a:t>interpreteri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FF0000"/>
                </a:solidFill>
              </a:rPr>
              <a:t>kompajleri</a:t>
            </a:r>
            <a:r>
              <a:rPr lang="sr-Latn-CS" sz="24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Interpreteri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77194"/>
            <a:ext cx="8664575" cy="4248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Interpreteri prolaze kroz izvorni kôd naredbu po naredbu, vrše prepoznavanje naredbe i pozivaju dio koda intepretera koji tumači tu naredbu.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Prednosti interpretera: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relativno su jednostavni,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>
                <a:solidFill>
                  <a:srgbClr val="00B050"/>
                </a:solidFill>
              </a:rPr>
              <a:t>ne stvaraju izvršne verzije programa na računaru - štede memoriju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Mane interpretera: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dirty="0" smtClean="0"/>
              <a:t>s</a:t>
            </a:r>
            <a:r>
              <a:rPr lang="sr-Latn-CS" sz="2000" dirty="0" smtClean="0"/>
              <a:t>porost</a:t>
            </a:r>
            <a:r>
              <a:rPr lang="en-US" sz="2000" dirty="0" smtClean="0"/>
              <a:t> (</a:t>
            </a:r>
            <a:r>
              <a:rPr lang="en-US" sz="2000" dirty="0" err="1" smtClean="0"/>
              <a:t>puno</a:t>
            </a:r>
            <a:r>
              <a:rPr lang="en-US" sz="2000" dirty="0" smtClean="0"/>
              <a:t> se </a:t>
            </a:r>
            <a:r>
              <a:rPr lang="en-US" sz="2000" dirty="0" err="1" smtClean="0"/>
              <a:t>radilo</a:t>
            </a:r>
            <a:r>
              <a:rPr lang="en-US" sz="2000" dirty="0" smtClean="0"/>
              <a:t> </a:t>
            </a:r>
            <a:r>
              <a:rPr lang="en-US" sz="2000" dirty="0" err="1" smtClean="0"/>
              <a:t>na</a:t>
            </a:r>
            <a:r>
              <a:rPr lang="en-US" sz="2000" dirty="0" smtClean="0"/>
              <a:t> </a:t>
            </a:r>
            <a:r>
              <a:rPr lang="en-US" sz="2000" dirty="0" err="1" smtClean="0"/>
              <a:t>ovom</a:t>
            </a:r>
            <a:r>
              <a:rPr lang="en-US" sz="2000" dirty="0" smtClean="0"/>
              <a:t> </a:t>
            </a:r>
            <a:r>
              <a:rPr lang="en-US" sz="2000" dirty="0" err="1" smtClean="0"/>
              <a:t>planu</a:t>
            </a:r>
            <a:r>
              <a:rPr lang="en-US" sz="2000" dirty="0" smtClean="0"/>
              <a:t>)</a:t>
            </a:r>
            <a:r>
              <a:rPr lang="sr-Latn-CS" sz="2000" dirty="0" smtClean="0"/>
              <a:t>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program se ne može tumačiti bez interpretera,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ne postoji mogućnost sakrivanja sopstvene programerske veštine.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</a:pPr>
            <a:r>
              <a:rPr lang="sr-Latn-CS" sz="2400" dirty="0" smtClean="0"/>
              <a:t>Poznati interpreteri su Basic, Java, MATLAB, PHP.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Kompajleri</a:t>
            </a:r>
            <a:endParaRPr 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2060575"/>
            <a:ext cx="8907462" cy="4681538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Kompaj</a:t>
            </a:r>
            <a:r>
              <a:rPr lang="en-US" sz="2300" dirty="0" smtClean="0"/>
              <a:t>l</a:t>
            </a:r>
            <a:r>
              <a:rPr lang="sr-Latn-CS" sz="2300" dirty="0" smtClean="0"/>
              <a:t>eri prave izvršnu verziju programa (</a:t>
            </a:r>
            <a:r>
              <a:rPr lang="sr-Latn-CS" sz="2300" dirty="0" smtClean="0">
                <a:solidFill>
                  <a:srgbClr val="FF0000"/>
                </a:solidFill>
              </a:rPr>
              <a:t>.exe</a:t>
            </a:r>
            <a:r>
              <a:rPr lang="sr-Latn-CS" sz="2300" dirty="0" smtClean="0"/>
              <a:t> fajl), koji predstavlja samostalnu aplikaciju (može se izvršavati bez dodatnog softvera).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Kompajliranje je znatno složenije od interpretiranja.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Prednosti kompajlera: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brzina izvršavanja,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sakrivanje programerske </a:t>
            </a:r>
            <a:r>
              <a:rPr lang="sr-Latn-CS" sz="2000" dirty="0" smtClean="0">
                <a:solidFill>
                  <a:srgbClr val="00B050"/>
                </a:solidFill>
              </a:rPr>
              <a:t>v</a:t>
            </a:r>
            <a:r>
              <a:rPr lang="en-US" sz="2000" dirty="0" smtClean="0">
                <a:solidFill>
                  <a:srgbClr val="00B050"/>
                </a:solidFill>
              </a:rPr>
              <a:t>j</a:t>
            </a:r>
            <a:r>
              <a:rPr lang="sr-Latn-CS" sz="2000" dirty="0" smtClean="0">
                <a:solidFill>
                  <a:srgbClr val="00B050"/>
                </a:solidFill>
              </a:rPr>
              <a:t>eštine</a:t>
            </a:r>
            <a:r>
              <a:rPr lang="sr-Latn-CS" sz="2000" dirty="0" smtClean="0">
                <a:solidFill>
                  <a:srgbClr val="00B050"/>
                </a:solidFill>
              </a:rPr>
              <a:t>, 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>
                <a:solidFill>
                  <a:srgbClr val="00B050"/>
                </a:solidFill>
              </a:rPr>
              <a:t>finalni produkt je samostalan bez potrebe za isporučivanjem programa za tumačenje (kompajliranje).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Mana kompajlera je </a:t>
            </a:r>
            <a:r>
              <a:rPr lang="sr-Latn-CS" sz="2300" dirty="0" smtClean="0">
                <a:solidFill>
                  <a:srgbClr val="FF0000"/>
                </a:solidFill>
              </a:rPr>
              <a:t>složenost</a:t>
            </a:r>
            <a:r>
              <a:rPr lang="sr-Latn-CS" sz="2300" dirty="0" smtClean="0"/>
              <a:t>. Kompajleri su skupi programi, kreiranje jednog kompajlera je vrlo složen proces. Detaljno izučavanje procesa kompajliranja zaht</a:t>
            </a:r>
            <a:r>
              <a:rPr lang="en-US" sz="2300" dirty="0" smtClean="0"/>
              <a:t>j</a:t>
            </a:r>
            <a:r>
              <a:rPr lang="sr-Latn-CS" sz="2300" dirty="0" smtClean="0"/>
              <a:t>eva poseban kurs.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300" dirty="0" smtClean="0"/>
              <a:t>Jezici čiji se programi kompajliraju su C, C++, Fortran, Pascal, Visual Basic.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77752"/>
            <a:ext cx="8915400" cy="4419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Elementarni podaci</a:t>
            </a:r>
            <a:r>
              <a:rPr lang="sr-Latn-CS" sz="2400" dirty="0" smtClean="0"/>
              <a:t> se realizuju hardverski. </a:t>
            </a:r>
            <a:r>
              <a:rPr lang="en-US" sz="2400" dirty="0" smtClean="0"/>
              <a:t>To </a:t>
            </a:r>
            <a:r>
              <a:rPr lang="en-US" sz="2400" dirty="0" err="1" smtClean="0"/>
              <a:t>su</a:t>
            </a:r>
            <a:r>
              <a:rPr lang="en-US" sz="2400" dirty="0" smtClean="0"/>
              <a:t>: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3333CC"/>
                </a:solidFill>
              </a:rPr>
              <a:t>cijeli broj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realni broj</a:t>
            </a:r>
            <a:r>
              <a:rPr lang="sr-Latn-CS" sz="2400" dirty="0" smtClean="0"/>
              <a:t> i </a:t>
            </a:r>
            <a:r>
              <a:rPr lang="sr-Latn-CS" sz="2400" dirty="0" smtClean="0">
                <a:solidFill>
                  <a:srgbClr val="3333CC"/>
                </a:solidFill>
              </a:rPr>
              <a:t>karakter</a:t>
            </a:r>
            <a:r>
              <a:rPr lang="sr-Latn-CS" sz="2400" dirty="0" smtClean="0"/>
              <a:t>. Karakter je zapravo izvedeni tip podatka iz cijelog broja.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FF0000"/>
                </a:solidFill>
              </a:rPr>
              <a:t>Složeni podaci</a:t>
            </a:r>
            <a:r>
              <a:rPr lang="sr-Latn-CS" sz="2400" dirty="0" smtClean="0"/>
              <a:t> su kolekcije elementarnih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Tri osnovne karakteristike svakog tipa podataka su: </a:t>
            </a:r>
            <a:r>
              <a:rPr lang="sr-Latn-CS" sz="2400" dirty="0" smtClean="0">
                <a:solidFill>
                  <a:srgbClr val="3333CC"/>
                </a:solidFill>
              </a:rPr>
              <a:t>domen</a:t>
            </a:r>
            <a:r>
              <a:rPr lang="sr-Latn-CS" sz="2400" dirty="0" smtClean="0"/>
              <a:t>, </a:t>
            </a:r>
            <a:r>
              <a:rPr lang="sr-Latn-CS" sz="2400" dirty="0" smtClean="0">
                <a:solidFill>
                  <a:srgbClr val="3333CC"/>
                </a:solidFill>
              </a:rPr>
              <a:t>memorija</a:t>
            </a:r>
            <a:r>
              <a:rPr lang="sr-Latn-CS" sz="2400" dirty="0" smtClean="0"/>
              <a:t> koju zauzima i </a:t>
            </a:r>
            <a:r>
              <a:rPr lang="sr-Latn-CS" sz="2400" dirty="0" smtClean="0">
                <a:solidFill>
                  <a:srgbClr val="3333CC"/>
                </a:solidFill>
              </a:rPr>
              <a:t>operacije</a:t>
            </a:r>
            <a:r>
              <a:rPr lang="sr-Latn-CS" sz="2400" dirty="0" smtClean="0"/>
              <a:t> koje se nad podatkom mogu vršiti.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primjer, karakter se po ASCII kodu kodira sa 8 bita. Potrebna memorija je 1</a:t>
            </a:r>
            <a:r>
              <a:rPr lang="en-US" sz="2400" dirty="0" smtClean="0"/>
              <a:t> </a:t>
            </a:r>
            <a:r>
              <a:rPr lang="sr-Latn-CS" sz="2400" dirty="0" smtClean="0"/>
              <a:t>bajt. Domen je od 0 do 255 ako se podaci tumače kao cijeli broj bez predznaka ili –128 do 127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en-US" sz="2400" dirty="0" err="1" smtClean="0"/>
              <a:t>ako</a:t>
            </a:r>
            <a:r>
              <a:rPr lang="en-US" sz="2400" dirty="0" smtClean="0"/>
              <a:t> se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če kao označeni cijeli brojevi, dok su moguće operacije svojstvene karakteru (poređenje po abecedi</a:t>
            </a:r>
            <a:r>
              <a:rPr lang="en-US" sz="2400" dirty="0" smtClean="0"/>
              <a:t>, </a:t>
            </a:r>
            <a:r>
              <a:rPr lang="en-US" sz="2400" dirty="0" err="1" smtClean="0"/>
              <a:t>itd</a:t>
            </a:r>
            <a:r>
              <a:rPr lang="en-US" sz="2400" dirty="0" smtClean="0"/>
              <a:t>.</a:t>
            </a:r>
            <a:r>
              <a:rPr lang="sr-Latn-CS" sz="2400" dirty="0" smtClean="0"/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Podaci</a:t>
            </a:r>
            <a:endParaRPr lang="en-US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66528"/>
            <a:ext cx="873588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Domen i memorija mogu biti mašinski zavisni (na jednom računaru ili jednom operativnom sistemu jedna veličina</a:t>
            </a:r>
            <a:r>
              <a:rPr lang="en-US" sz="2400" dirty="0" smtClean="0"/>
              <a:t>,</a:t>
            </a:r>
            <a:r>
              <a:rPr lang="sr-Latn-CS" sz="2400" dirty="0" smtClean="0"/>
              <a:t> dok na drugom druga veličina). Dobro napisani programi kontrolišu mašinski zavisne elemente.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Osnovni pr</a:t>
            </a:r>
            <a:r>
              <a:rPr lang="en-US" sz="2400" dirty="0" err="1" smtClean="0"/>
              <a:t>i</a:t>
            </a:r>
            <a:r>
              <a:rPr lang="sr-Latn-CS" sz="2400" dirty="0" smtClean="0"/>
              <a:t>mjer složenog podatka je </a:t>
            </a:r>
            <a:r>
              <a:rPr lang="sr-Latn-CS" sz="2400" b="1" dirty="0" smtClean="0">
                <a:solidFill>
                  <a:srgbClr val="FF0000"/>
                </a:solidFill>
              </a:rPr>
              <a:t>niz</a:t>
            </a:r>
            <a:r>
              <a:rPr lang="sr-Latn-CS" sz="2400" dirty="0" smtClean="0"/>
              <a:t> (ponekad se naziva vektorom).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Na primjer, u programskom jeziku C </a:t>
            </a:r>
            <a:r>
              <a:rPr lang="sr-Latn-CS" sz="2400" dirty="0" smtClean="0">
                <a:solidFill>
                  <a:srgbClr val="FF0000"/>
                </a:solidFill>
              </a:rPr>
              <a:t>int v</a:t>
            </a:r>
            <a:r>
              <a:rPr lang="en-US" sz="2400" dirty="0" smtClean="0">
                <a:solidFill>
                  <a:srgbClr val="FF0000"/>
                </a:solidFill>
              </a:rPr>
              <a:t>[40</a:t>
            </a:r>
            <a:r>
              <a:rPr lang="en-US" sz="2400" dirty="0" smtClean="0">
                <a:solidFill>
                  <a:srgbClr val="FF0000"/>
                </a:solidFill>
              </a:rPr>
              <a:t>]</a:t>
            </a:r>
            <a:r>
              <a:rPr lang="en-US" sz="2400" dirty="0" smtClean="0"/>
              <a:t> </a:t>
            </a:r>
            <a:r>
              <a:rPr lang="en-US" sz="2400" dirty="0" err="1" smtClean="0"/>
              <a:t>predstavlja</a:t>
            </a:r>
            <a:r>
              <a:rPr lang="en-US" sz="2400" dirty="0" smtClean="0"/>
              <a:t> </a:t>
            </a:r>
            <a:r>
              <a:rPr lang="en-US" sz="2400" dirty="0" err="1" smtClean="0"/>
              <a:t>direktivu</a:t>
            </a:r>
            <a:r>
              <a:rPr lang="en-US" sz="2400" dirty="0" smtClean="0"/>
              <a:t> </a:t>
            </a:r>
            <a:r>
              <a:rPr lang="en-US" sz="2400" dirty="0" err="1" smtClean="0"/>
              <a:t>ra</a:t>
            </a:r>
            <a:r>
              <a:rPr lang="sr-Latn-CS" sz="2400" dirty="0" smtClean="0"/>
              <a:t>č</a:t>
            </a:r>
            <a:r>
              <a:rPr lang="en-US" sz="2400" dirty="0" err="1" smtClean="0"/>
              <a:t>unaru</a:t>
            </a:r>
            <a:r>
              <a:rPr lang="en-US" sz="2400" dirty="0" smtClean="0"/>
              <a:t> da </a:t>
            </a:r>
            <a:r>
              <a:rPr lang="sr-Latn-CS" sz="2400" dirty="0" smtClean="0"/>
              <a:t>z</a:t>
            </a:r>
            <a:r>
              <a:rPr lang="en-US" sz="2400" dirty="0" smtClean="0"/>
              <a:t>au</a:t>
            </a:r>
            <a:r>
              <a:rPr lang="sr-Latn-CS" sz="2400" dirty="0" smtClean="0"/>
              <a:t>z</a:t>
            </a:r>
            <a:r>
              <a:rPr lang="en-US" sz="2400" dirty="0" smtClean="0"/>
              <a:t>me </a:t>
            </a:r>
            <a:r>
              <a:rPr lang="en-US" sz="2400" dirty="0" err="1" smtClean="0"/>
              <a:t>memoriju</a:t>
            </a:r>
            <a:r>
              <a:rPr lang="en-US" sz="2400" dirty="0" smtClean="0"/>
              <a:t> </a:t>
            </a:r>
            <a:r>
              <a:rPr lang="sr-Latn-CS" sz="2400" dirty="0" smtClean="0"/>
              <a:t>z</a:t>
            </a:r>
            <a:r>
              <a:rPr lang="en-US" sz="2400" dirty="0" smtClean="0"/>
              <a:t>a </a:t>
            </a:r>
            <a:r>
              <a:rPr lang="sr-Latn-CS" sz="2400" dirty="0" smtClean="0"/>
              <a:t>40 cijelih brojeva koji se nazivaju </a:t>
            </a:r>
            <a:r>
              <a:rPr lang="sr-Latn-CS" sz="2400" dirty="0" smtClean="0">
                <a:solidFill>
                  <a:srgbClr val="FF0000"/>
                </a:solidFill>
              </a:rPr>
              <a:t>v</a:t>
            </a:r>
            <a:r>
              <a:rPr lang="en-US" sz="2400" dirty="0" smtClean="0">
                <a:solidFill>
                  <a:srgbClr val="FF0000"/>
                </a:solidFill>
              </a:rPr>
              <a:t>[0]</a:t>
            </a:r>
            <a:r>
              <a:rPr lang="en-US" sz="2400" dirty="0" smtClean="0"/>
              <a:t>, </a:t>
            </a:r>
            <a:r>
              <a:rPr lang="en-US" sz="2400" dirty="0" smtClean="0">
                <a:solidFill>
                  <a:srgbClr val="FF0000"/>
                </a:solidFill>
              </a:rPr>
              <a:t>v[1]</a:t>
            </a:r>
            <a:r>
              <a:rPr lang="en-US" sz="2400" dirty="0" smtClean="0"/>
              <a:t>, ..., </a:t>
            </a:r>
            <a:r>
              <a:rPr lang="en-US" sz="2400" dirty="0" smtClean="0">
                <a:solidFill>
                  <a:srgbClr val="FF0000"/>
                </a:solidFill>
              </a:rPr>
              <a:t>v[39]</a:t>
            </a:r>
            <a:r>
              <a:rPr lang="en-US" sz="2400" dirty="0" smtClean="0"/>
              <a:t>. </a:t>
            </a:r>
          </a:p>
          <a:p>
            <a:pPr lvl="1" eaLnBrk="1" hangingPunct="1">
              <a:spcBef>
                <a:spcPts val="0"/>
              </a:spcBef>
              <a:spcAft>
                <a:spcPts val="600"/>
              </a:spcAft>
            </a:pPr>
            <a:r>
              <a:rPr lang="en-US" sz="2000" dirty="0" err="1" smtClean="0">
                <a:solidFill>
                  <a:srgbClr val="FF0000"/>
                </a:solidFill>
              </a:rPr>
              <a:t>Obratite</a:t>
            </a:r>
            <a:r>
              <a:rPr lang="en-US" sz="2000" dirty="0" smtClean="0">
                <a:solidFill>
                  <a:srgbClr val="FF0000"/>
                </a:solidFill>
              </a:rPr>
              <a:t> pa</a:t>
            </a:r>
            <a:r>
              <a:rPr lang="sr-Latn-CS" sz="2000" dirty="0" smtClean="0">
                <a:solidFill>
                  <a:srgbClr val="FF0000"/>
                </a:solidFill>
              </a:rPr>
              <a:t>ž</a:t>
            </a:r>
            <a:r>
              <a:rPr lang="en-US" sz="2000" dirty="0" err="1" smtClean="0">
                <a:solidFill>
                  <a:srgbClr val="FF0000"/>
                </a:solidFill>
              </a:rPr>
              <a:t>nju</a:t>
            </a:r>
            <a:r>
              <a:rPr lang="en-US" sz="2000" dirty="0" smtClean="0">
                <a:solidFill>
                  <a:srgbClr val="FF0000"/>
                </a:solidFill>
              </a:rPr>
              <a:t> da je u C-u </a:t>
            </a:r>
            <a:r>
              <a:rPr lang="en-US" sz="2000" dirty="0" err="1" smtClean="0">
                <a:solidFill>
                  <a:srgbClr val="FF0000"/>
                </a:solidFill>
              </a:rPr>
              <a:t>po</a:t>
            </a:r>
            <a:r>
              <a:rPr lang="sr-Latn-CS" sz="2000" dirty="0" smtClean="0">
                <a:solidFill>
                  <a:srgbClr val="FF0000"/>
                </a:solidFill>
              </a:rPr>
              <a:t>č</a:t>
            </a:r>
            <a:r>
              <a:rPr lang="en-US" sz="2000" dirty="0" err="1" smtClean="0">
                <a:solidFill>
                  <a:srgbClr val="FF0000"/>
                </a:solidFill>
              </a:rPr>
              <a:t>etni</a:t>
            </a:r>
            <a:r>
              <a:rPr lang="en-US" sz="2000" dirty="0" smtClean="0">
                <a:solidFill>
                  <a:srgbClr val="FF0000"/>
                </a:solidFill>
              </a:rPr>
              <a:t> index 0, </a:t>
            </a:r>
            <a:r>
              <a:rPr lang="sr-Latn-CS" sz="2000" dirty="0" smtClean="0">
                <a:solidFill>
                  <a:srgbClr val="FF0000"/>
                </a:solidFill>
              </a:rPr>
              <a:t>i da se srednje z</a:t>
            </a:r>
            <a:r>
              <a:rPr lang="en-US" sz="2000" dirty="0" err="1" smtClean="0">
                <a:solidFill>
                  <a:srgbClr val="FF0000"/>
                </a:solidFill>
              </a:rPr>
              <a:t>agrade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koriste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za indeksiranje elemenata niza.</a:t>
            </a:r>
            <a:endParaRPr lang="en-US" sz="20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Alokacija memorije za niz</a:t>
            </a:r>
            <a:endParaRPr lang="en-US" smtClean="0"/>
          </a:p>
        </p:txBody>
      </p:sp>
      <p:graphicFrame>
        <p:nvGraphicFramePr>
          <p:cNvPr id="20483" name="Object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9485294"/>
              </p:ext>
            </p:extLst>
          </p:nvPr>
        </p:nvGraphicFramePr>
        <p:xfrm>
          <a:off x="228600" y="2252935"/>
          <a:ext cx="4800600" cy="362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8" name="Document" r:id="rId3" imgW="5652516" imgH="2334768" progId="Word.Document.8">
                  <p:embed/>
                </p:oleObj>
              </mc:Choice>
              <mc:Fallback>
                <p:oleObj name="Document" r:id="rId3" imgW="5652516" imgH="2334768" progId="Word.Document.8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3479" r="21739"/>
                      <a:stretch>
                        <a:fillRect/>
                      </a:stretch>
                    </p:blipFill>
                    <p:spPr bwMode="auto">
                      <a:xfrm>
                        <a:off x="228600" y="2252935"/>
                        <a:ext cx="4800600" cy="362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4" name="Line 69"/>
          <p:cNvSpPr>
            <a:spLocks noChangeShapeType="1"/>
          </p:cNvSpPr>
          <p:nvPr/>
        </p:nvSpPr>
        <p:spPr bwMode="auto">
          <a:xfrm>
            <a:off x="4800600" y="2633935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5" name="Line 70"/>
          <p:cNvSpPr>
            <a:spLocks noChangeShapeType="1"/>
          </p:cNvSpPr>
          <p:nvPr/>
        </p:nvSpPr>
        <p:spPr bwMode="auto">
          <a:xfrm flipV="1">
            <a:off x="4800600" y="3091135"/>
            <a:ext cx="685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6" name="Text Box 71"/>
          <p:cNvSpPr txBox="1">
            <a:spLocks noChangeArrowheads="1"/>
          </p:cNvSpPr>
          <p:nvPr/>
        </p:nvSpPr>
        <p:spPr bwMode="auto">
          <a:xfrm>
            <a:off x="5638800" y="2329135"/>
            <a:ext cx="3276600" cy="18129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U memorij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u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 se upisuju podaci koji su potrebni kompajleru kada barata sa elementima niza. Napomenimo da obični cijeli broj na nekim mašinama zauzima 2 bajta, a kod 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novijih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 4.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20487" name="Freeform 72"/>
          <p:cNvSpPr>
            <a:spLocks/>
          </p:cNvSpPr>
          <p:nvPr/>
        </p:nvSpPr>
        <p:spPr bwMode="auto">
          <a:xfrm>
            <a:off x="4724400" y="3853135"/>
            <a:ext cx="609600" cy="1066800"/>
          </a:xfrm>
          <a:custGeom>
            <a:avLst/>
            <a:gdLst>
              <a:gd name="T0" fmla="*/ 0 w 384"/>
              <a:gd name="T1" fmla="*/ 0 h 672"/>
              <a:gd name="T2" fmla="*/ 2147483647 w 384"/>
              <a:gd name="T3" fmla="*/ 0 h 672"/>
              <a:gd name="T4" fmla="*/ 2147483647 w 384"/>
              <a:gd name="T5" fmla="*/ 2147483647 h 672"/>
              <a:gd name="T6" fmla="*/ 2147483647 w 384"/>
              <a:gd name="T7" fmla="*/ 2147483647 h 672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84" h="672">
                <a:moveTo>
                  <a:pt x="0" y="0"/>
                </a:moveTo>
                <a:lnTo>
                  <a:pt x="192" y="0"/>
                </a:lnTo>
                <a:lnTo>
                  <a:pt x="192" y="672"/>
                </a:lnTo>
                <a:lnTo>
                  <a:pt x="384" y="67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0488" name="Text Box 73"/>
          <p:cNvSpPr txBox="1">
            <a:spLocks noChangeArrowheads="1"/>
          </p:cNvSpPr>
          <p:nvPr/>
        </p:nvSpPr>
        <p:spPr bwMode="auto">
          <a:xfrm>
            <a:off x="5334000" y="4538935"/>
            <a:ext cx="3581400" cy="1812925"/>
          </a:xfrm>
          <a:prstGeom prst="rect">
            <a:avLst/>
          </a:prstGeom>
          <a:noFill/>
          <a:ln w="9525">
            <a:solidFill>
              <a:srgbClr val="3333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3333CC"/>
                </a:solidFill>
                <a:latin typeface="Tahoma" charset="0"/>
              </a:rPr>
              <a:t>Elementi niza se zatim smiještaju u memorij</a:t>
            </a:r>
            <a:r>
              <a:rPr lang="en-US" sz="1600" b="1">
                <a:solidFill>
                  <a:srgbClr val="3333CC"/>
                </a:solidFill>
                <a:latin typeface="Tahoma" charset="0"/>
              </a:rPr>
              <a:t>u</a:t>
            </a:r>
            <a:r>
              <a:rPr lang="sr-Latn-CS" sz="1600" b="1">
                <a:solidFill>
                  <a:srgbClr val="3333CC"/>
                </a:solidFill>
                <a:latin typeface="Tahoma" charset="0"/>
              </a:rPr>
              <a:t> jedan za drugim</a:t>
            </a:r>
            <a:r>
              <a:rPr lang="en-US" sz="1600" b="1">
                <a:solidFill>
                  <a:srgbClr val="3333CC"/>
                </a:solidFill>
                <a:latin typeface="Tahoma" charset="0"/>
              </a:rPr>
              <a:t> (neki kompajleri smije</a:t>
            </a:r>
            <a:r>
              <a:rPr lang="sr-Latn-CS" sz="1600" b="1">
                <a:solidFill>
                  <a:srgbClr val="3333CC"/>
                </a:solidFill>
                <a:latin typeface="Tahoma" charset="0"/>
              </a:rPr>
              <a:t>š</a:t>
            </a:r>
            <a:r>
              <a:rPr lang="en-US" sz="1600" b="1">
                <a:solidFill>
                  <a:srgbClr val="3333CC"/>
                </a:solidFill>
                <a:latin typeface="Tahoma" charset="0"/>
              </a:rPr>
              <a:t>taju u </a:t>
            </a:r>
            <a:r>
              <a:rPr lang="sr-Latn-CS" sz="1600" b="1">
                <a:solidFill>
                  <a:srgbClr val="3333CC"/>
                </a:solidFill>
                <a:latin typeface="Tahoma" charset="0"/>
              </a:rPr>
              <a:t>smjeru</a:t>
            </a:r>
            <a:r>
              <a:rPr lang="en-US" sz="1600" b="1">
                <a:solidFill>
                  <a:srgbClr val="3333CC"/>
                </a:solidFill>
                <a:latin typeface="Tahoma" charset="0"/>
              </a:rPr>
              <a:t> ka </a:t>
            </a:r>
            <a:r>
              <a:rPr lang="sr-Latn-CS" sz="1600" b="1">
                <a:solidFill>
                  <a:srgbClr val="3333CC"/>
                </a:solidFill>
                <a:latin typeface="Tahoma" charset="0"/>
              </a:rPr>
              <a:t>“većim” memorijskim lokacijama, dok drugi smiještaju elemente ka “manjim”).</a:t>
            </a:r>
            <a:endParaRPr lang="en-US" sz="1600" b="1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20489" name="Text Box 74"/>
          <p:cNvSpPr txBox="1">
            <a:spLocks noChangeArrowheads="1"/>
          </p:cNvSpPr>
          <p:nvPr/>
        </p:nvSpPr>
        <p:spPr bwMode="auto">
          <a:xfrm>
            <a:off x="228600" y="5834335"/>
            <a:ext cx="3810000" cy="8350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>
                <a:solidFill>
                  <a:schemeClr val="accent1"/>
                </a:solidFill>
                <a:latin typeface="Tahoma" charset="0"/>
              </a:rPr>
              <a:t>Adresa podatka </a:t>
            </a:r>
            <a:r>
              <a:rPr lang="sr-Latn-CS" sz="1600" b="1">
                <a:solidFill>
                  <a:schemeClr val="accent1"/>
                </a:solidFill>
                <a:latin typeface="Tahoma" charset="0"/>
              </a:rPr>
              <a:t>v</a:t>
            </a:r>
            <a:r>
              <a:rPr lang="en-US" sz="1600" b="1">
                <a:solidFill>
                  <a:schemeClr val="accent1"/>
                </a:solidFill>
                <a:latin typeface="Tahoma" charset="0"/>
              </a:rPr>
              <a:t>[i]</a:t>
            </a:r>
            <a:r>
              <a:rPr lang="en-US" sz="1600">
                <a:solidFill>
                  <a:schemeClr val="accent1"/>
                </a:solidFill>
                <a:latin typeface="Tahoma" charset="0"/>
              </a:rPr>
              <a:t> je </a:t>
            </a:r>
            <a:r>
              <a:rPr lang="en-US" sz="1600" b="1">
                <a:solidFill>
                  <a:schemeClr val="accent1"/>
                </a:solidFill>
                <a:latin typeface="Tahoma" charset="0"/>
              </a:rPr>
              <a:t>a+i*E</a:t>
            </a:r>
            <a:r>
              <a:rPr lang="sr-Latn-CS" sz="1600">
                <a:solidFill>
                  <a:schemeClr val="accent1"/>
                </a:solidFill>
                <a:latin typeface="Tahoma" charset="0"/>
              </a:rPr>
              <a:t>,</a:t>
            </a:r>
            <a:r>
              <a:rPr lang="en-US" sz="1600">
                <a:solidFill>
                  <a:schemeClr val="accent1"/>
                </a:solidFill>
                <a:latin typeface="Tahoma" charset="0"/>
              </a:rPr>
              <a:t> gdje je </a:t>
            </a:r>
            <a:r>
              <a:rPr lang="en-US" sz="1600" b="1">
                <a:solidFill>
                  <a:schemeClr val="accent1"/>
                </a:solidFill>
                <a:latin typeface="Tahoma" charset="0"/>
              </a:rPr>
              <a:t>E</a:t>
            </a:r>
            <a:r>
              <a:rPr lang="en-US" sz="1600">
                <a:solidFill>
                  <a:schemeClr val="accent1"/>
                </a:solidFill>
                <a:latin typeface="Tahoma" charset="0"/>
              </a:rPr>
              <a:t> memorija koju </a:t>
            </a:r>
            <a:r>
              <a:rPr lang="sr-Latn-CS" sz="1600">
                <a:solidFill>
                  <a:schemeClr val="accent1"/>
                </a:solidFill>
                <a:latin typeface="Tahoma" charset="0"/>
              </a:rPr>
              <a:t>z</a:t>
            </a:r>
            <a:r>
              <a:rPr lang="en-US" sz="1600">
                <a:solidFill>
                  <a:schemeClr val="accent1"/>
                </a:solidFill>
                <a:latin typeface="Tahoma" charset="0"/>
              </a:rPr>
              <a:t>au</a:t>
            </a:r>
            <a:r>
              <a:rPr lang="sr-Latn-CS" sz="1600">
                <a:solidFill>
                  <a:schemeClr val="accent1"/>
                </a:solidFill>
                <a:latin typeface="Tahoma" charset="0"/>
              </a:rPr>
              <a:t>z</a:t>
            </a:r>
            <a:r>
              <a:rPr lang="en-US" sz="1600">
                <a:solidFill>
                  <a:schemeClr val="accent1"/>
                </a:solidFill>
                <a:latin typeface="Tahoma" charset="0"/>
              </a:rPr>
              <a:t>ima u ovom slu</a:t>
            </a:r>
            <a:r>
              <a:rPr lang="sr-Latn-CS" sz="1600">
                <a:solidFill>
                  <a:schemeClr val="accent1"/>
                </a:solidFill>
                <a:latin typeface="Tahoma" charset="0"/>
              </a:rPr>
              <a:t>č</a:t>
            </a:r>
            <a:r>
              <a:rPr lang="en-US" sz="1600">
                <a:solidFill>
                  <a:schemeClr val="accent1"/>
                </a:solidFill>
                <a:latin typeface="Tahoma" charset="0"/>
              </a:rPr>
              <a:t>aju cijeli broj.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0678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253952"/>
            <a:ext cx="8352928" cy="412737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Operacije koje se </a:t>
            </a:r>
            <a:r>
              <a:rPr lang="sr-Latn-CS" sz="2400" dirty="0" smtClean="0"/>
              <a:t>izvršavaju na </a:t>
            </a:r>
            <a:r>
              <a:rPr lang="sr-Latn-CS" sz="2400" dirty="0" smtClean="0"/>
              <a:t>računaru nijesu iste kao i </a:t>
            </a:r>
            <a:r>
              <a:rPr lang="sr-Latn-CS" sz="2400" dirty="0" smtClean="0"/>
              <a:t>matemati</a:t>
            </a:r>
            <a:r>
              <a:rPr lang="sr-Latn-ME" sz="2400" dirty="0" smtClean="0"/>
              <a:t>čke operacije</a:t>
            </a:r>
            <a:r>
              <a:rPr lang="sr-Latn-CS" sz="2400" dirty="0" smtClean="0"/>
              <a:t>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Primjeri: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Pretpostavimo da </a:t>
            </a:r>
            <a:r>
              <a:rPr lang="en-US" sz="2000" dirty="0" smtClean="0"/>
              <a:t>se </a:t>
            </a:r>
            <a:r>
              <a:rPr lang="sr-Latn-CS" sz="2000" dirty="0" smtClean="0"/>
              <a:t>cijeli brojevi smiještaju u registar od 8 bita. Neka prvi bit predstavlja predznak. Vrijednosti koje se mogu upisati u registru su tada od </a:t>
            </a:r>
            <a:r>
              <a:rPr lang="sr-Latn-CS" sz="2000" dirty="0" smtClean="0">
                <a:solidFill>
                  <a:srgbClr val="FF0000"/>
                </a:solidFill>
              </a:rPr>
              <a:t>–128</a:t>
            </a:r>
            <a:r>
              <a:rPr lang="sr-Latn-CS" sz="2000" dirty="0" smtClean="0"/>
              <a:t> do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. U slučaju da sabirate </a:t>
            </a:r>
            <a:r>
              <a:rPr lang="sr-Latn-CS" sz="2000" dirty="0" smtClean="0">
                <a:solidFill>
                  <a:srgbClr val="FF0000"/>
                </a:solidFill>
              </a:rPr>
              <a:t>127</a:t>
            </a:r>
            <a:r>
              <a:rPr lang="sr-Latn-CS" sz="2000" dirty="0" smtClean="0"/>
              <a:t> sa </a:t>
            </a:r>
            <a:r>
              <a:rPr lang="sr-Latn-CS" sz="2000" dirty="0" smtClean="0">
                <a:solidFill>
                  <a:srgbClr val="FF0000"/>
                </a:solidFill>
              </a:rPr>
              <a:t>1</a:t>
            </a:r>
            <a:r>
              <a:rPr lang="sr-Latn-CS" sz="2000" dirty="0" smtClean="0"/>
              <a:t> nećete dobiti rezultat koji je jednak </a:t>
            </a:r>
            <a:r>
              <a:rPr lang="sr-Latn-CS" sz="2000" dirty="0" smtClean="0">
                <a:solidFill>
                  <a:srgbClr val="FF0000"/>
                </a:solidFill>
              </a:rPr>
              <a:t>128</a:t>
            </a:r>
            <a:r>
              <a:rPr lang="en-US" sz="2000" dirty="0" smtClean="0"/>
              <a:t>, </a:t>
            </a:r>
            <a:r>
              <a:rPr lang="sr-Latn-CS" sz="2000" dirty="0" smtClean="0"/>
              <a:t>već što? Uzeti u obzir hardversku predstavu cijelih brojeva.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U matematici se na sasvim prirodan način obavlja operacija dijeljenja brojeva. Tako je rezultat operacije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jednak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2.5</a:t>
            </a:r>
            <a:r>
              <a:rPr lang="en-US" sz="2000" dirty="0" smtClean="0"/>
              <a:t>. </a:t>
            </a:r>
            <a:r>
              <a:rPr lang="en-US" sz="2000" dirty="0" err="1" smtClean="0"/>
              <a:t>Kod</a:t>
            </a:r>
            <a:r>
              <a:rPr lang="en-US" sz="2000" dirty="0" smtClean="0"/>
              <a:t> 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ćine</a:t>
            </a:r>
            <a:r>
              <a:rPr lang="en-US" sz="2000" dirty="0" smtClean="0"/>
              <a:t> </a:t>
            </a:r>
            <a:r>
              <a:rPr lang="sr-Latn-CS" sz="2000" dirty="0" smtClean="0"/>
              <a:t>viših programskih jezika zbog načina na koji računar obavlja operacije situacija je nešto drugačija</a:t>
            </a:r>
            <a:r>
              <a:rPr lang="sr-Latn-CS" sz="2000" dirty="0" smtClean="0"/>
              <a:t>.</a:t>
            </a:r>
            <a:endParaRPr lang="sr-Latn-CS" sz="2000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2065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z="4200" smtClean="0"/>
              <a:t>Operacije na računaru i u matematici</a:t>
            </a:r>
            <a:endParaRPr lang="en-US" sz="42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7950" y="2158092"/>
            <a:ext cx="8928422" cy="4495800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svih operacija računar pogleda kojeg su tipa </a:t>
            </a:r>
            <a:r>
              <a:rPr lang="sr-Latn-CS" sz="2000" dirty="0" smtClean="0">
                <a:solidFill>
                  <a:srgbClr val="3333CC"/>
                </a:solidFill>
              </a:rPr>
              <a:t>operandi</a:t>
            </a:r>
            <a:r>
              <a:rPr lang="sr-Latn-CS" sz="2000" dirty="0" smtClean="0"/>
              <a:t>. Ako su istog tipa</a:t>
            </a:r>
            <a:r>
              <a:rPr lang="en-US" sz="2000" dirty="0" smtClean="0"/>
              <a:t>,</a:t>
            </a:r>
            <a:r>
              <a:rPr lang="sr-Latn-CS" sz="2000" dirty="0" smtClean="0"/>
              <a:t> pretpostavi da je i rezultat istog tipa i memoriju rezerviše za rezultat toga tipa i tumači rezultat kao podatak toga tipa. Tako, za </a:t>
            </a:r>
            <a:r>
              <a:rPr lang="sr-Latn-CS" sz="2000" dirty="0" smtClean="0">
                <a:solidFill>
                  <a:srgbClr val="FF0000"/>
                </a:solidFill>
              </a:rPr>
              <a:t>5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sr-Latn-CS" sz="2000" dirty="0" smtClean="0"/>
              <a:t>, </a:t>
            </a:r>
            <a:r>
              <a:rPr lang="en-US" sz="2000" dirty="0" err="1" smtClean="0"/>
              <a:t>odnosno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operaciju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djeljenja</a:t>
            </a:r>
            <a:r>
              <a:rPr lang="sr-Latn-CS" sz="2000" dirty="0" smtClean="0"/>
              <a:t>, </a:t>
            </a:r>
            <a:r>
              <a:rPr lang="en-US" sz="2000" dirty="0" smtClean="0"/>
              <a:t>se re</a:t>
            </a:r>
            <a:r>
              <a:rPr lang="sr-Latn-CS" sz="2000" dirty="0" smtClean="0"/>
              <a:t>z</a:t>
            </a:r>
            <a:r>
              <a:rPr lang="en-US" sz="2000" dirty="0" err="1" smtClean="0"/>
              <a:t>ervi</a:t>
            </a:r>
            <a:r>
              <a:rPr lang="sr-Latn-CS" sz="2000" dirty="0" smtClean="0"/>
              <a:t>še memorija za cjelobrojni rezultat i dolazi do odsjecanja necjelobrojnog dijela i rezultat je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br>
              <a:rPr lang="sr-Latn-CS" sz="2000" dirty="0" smtClean="0"/>
            </a:br>
            <a:r>
              <a:rPr lang="sr-Latn-CS" sz="2000" dirty="0" smtClean="0"/>
              <a:t>suprotno očekivanom</a:t>
            </a:r>
            <a:r>
              <a:rPr lang="en-US" sz="2000" dirty="0" smtClean="0"/>
              <a:t>,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FF0000"/>
                </a:solidFill>
              </a:rPr>
              <a:t>2</a:t>
            </a:r>
            <a:r>
              <a:rPr lang="sr-Latn-C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Cyrl-ME" sz="2000" dirty="0" smtClean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U </a:t>
            </a:r>
            <a:r>
              <a:rPr lang="sr-Latn-CS" sz="2000" dirty="0" smtClean="0"/>
              <a:t>slučaju operacije nad podacima</a:t>
            </a:r>
            <a:br>
              <a:rPr lang="sr-Latn-CS" sz="2000" dirty="0" smtClean="0"/>
            </a:br>
            <a:r>
              <a:rPr lang="sr-Latn-CS" sz="2000" dirty="0" smtClean="0"/>
              <a:t>različitog tipa (npr. realni broj i cijeli broj)</a:t>
            </a:r>
            <a:br>
              <a:rPr lang="sr-Latn-CS" sz="2000" dirty="0" smtClean="0"/>
            </a:br>
            <a:r>
              <a:rPr lang="sr-Latn-CS" sz="2000" dirty="0" smtClean="0"/>
              <a:t>rezerviše se memorija za “veći</a:t>
            </a:r>
            <a:r>
              <a:rPr lang="en-US" sz="2000" dirty="0" smtClean="0"/>
              <a:t>”</a:t>
            </a:r>
            <a:r>
              <a:rPr lang="sr-Latn-CS" sz="2000" dirty="0" smtClean="0"/>
              <a:t> (složeniji) operand kao rezultat, pa </a:t>
            </a:r>
            <a:r>
              <a:rPr lang="sr-Latn-CS" sz="2000" dirty="0" smtClean="0">
                <a:solidFill>
                  <a:srgbClr val="FF0000"/>
                </a:solidFill>
              </a:rPr>
              <a:t>4.2</a:t>
            </a:r>
            <a:r>
              <a:rPr lang="en-US" sz="2000" dirty="0" smtClean="0">
                <a:solidFill>
                  <a:srgbClr val="FF0000"/>
                </a:solidFill>
              </a:rPr>
              <a:t>/2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“</a:t>
            </a:r>
            <a:r>
              <a:rPr lang="en-US" sz="2000" dirty="0" err="1" smtClean="0"/>
              <a:t>pravilan</a:t>
            </a:r>
            <a:r>
              <a:rPr lang="en-US" sz="2000" dirty="0" smtClean="0"/>
              <a:t>” </a:t>
            </a:r>
            <a:r>
              <a:rPr lang="en-US" sz="2000" dirty="0" err="1" smtClean="0"/>
              <a:t>rezultat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2.1</a:t>
            </a:r>
            <a:r>
              <a:rPr lang="en-US" sz="2000" dirty="0" smtClean="0"/>
              <a:t>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U svim dobrim programskim jezicima korisnik može da utiče na rad operatora.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dirty="0" smtClean="0"/>
              <a:t>Na ovu priču ćemo se vratiti kada budemo radili konverziju podataka.</a:t>
            </a:r>
            <a:endParaRPr lang="en-US" sz="2000" dirty="0" smtClean="0"/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91200" y="3733800"/>
            <a:ext cx="2885256" cy="738664"/>
          </a:xfrm>
          <a:prstGeom prst="rect">
            <a:avLst/>
          </a:prstGeom>
          <a:solidFill>
            <a:srgbClr val="99FF99"/>
          </a:solidFill>
          <a:ln w="9525">
            <a:noFill/>
            <a:prstDash val="dash"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400" b="1" dirty="0" smtClean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2 </a:t>
            </a:r>
            <a:r>
              <a:rPr lang="sr-Cyrl-ME" sz="1400" b="1" dirty="0">
                <a:latin typeface="Tahoma" charset="0"/>
              </a:rPr>
              <a:t>-&gt;</a:t>
            </a:r>
            <a:r>
              <a:rPr lang="sr-Cyrl-ME" sz="1400" b="1" dirty="0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400" b="1" dirty="0" smtClean="0">
                <a:latin typeface="Tahoma" charset="0"/>
              </a:rPr>
              <a:t>operacija </a:t>
            </a:r>
            <a:r>
              <a:rPr lang="sr-Cyrl-ME" sz="1400" b="1" dirty="0" smtClean="0">
                <a:latin typeface="Tahoma" charset="0"/>
              </a:rPr>
              <a:t>је </a:t>
            </a:r>
            <a:r>
              <a:rPr lang="sr-Latn-CS" sz="1400" b="1" dirty="0" smtClean="0">
                <a:latin typeface="Tahoma" charset="0"/>
              </a:rPr>
              <a:t>sabiranj</a:t>
            </a:r>
            <a:r>
              <a:rPr lang="sr-Cyrl-ME" sz="1400" b="1" dirty="0" smtClean="0">
                <a:latin typeface="Tahoma" charset="0"/>
              </a:rPr>
              <a:t>е, </a:t>
            </a:r>
            <a:r>
              <a:rPr lang="sr-Latn-CS" sz="1400" b="1" dirty="0" smtClean="0">
                <a:latin typeface="Tahoma" charset="0"/>
              </a:rPr>
              <a:t>operandi </a:t>
            </a:r>
            <a:r>
              <a:rPr lang="sr-Latn-CS" sz="1400" b="1" dirty="0">
                <a:latin typeface="Tahoma" charset="0"/>
              </a:rPr>
              <a:t>su </a:t>
            </a:r>
            <a:r>
              <a:rPr lang="sr-Latn-CS" sz="1400" b="1" dirty="0" smtClean="0">
                <a:solidFill>
                  <a:srgbClr val="3333CC"/>
                </a:solidFill>
                <a:latin typeface="Tahoma" charset="0"/>
              </a:rPr>
              <a:t>3</a:t>
            </a:r>
            <a:r>
              <a:rPr lang="sr-Latn-CS" sz="1400" b="1" dirty="0" smtClean="0">
                <a:latin typeface="Tahoma" charset="0"/>
              </a:rPr>
              <a:t> </a:t>
            </a:r>
            <a:r>
              <a:rPr lang="sr-Latn-CS" sz="1400" b="1" dirty="0">
                <a:latin typeface="Tahoma" charset="0"/>
              </a:rPr>
              <a:t>i </a:t>
            </a:r>
            <a:r>
              <a:rPr lang="sr-Latn-CS" sz="1400" b="1" dirty="0">
                <a:solidFill>
                  <a:srgbClr val="3333CC"/>
                </a:solidFill>
                <a:latin typeface="Tahoma" charset="0"/>
              </a:rPr>
              <a:t>2</a:t>
            </a:r>
            <a:r>
              <a:rPr lang="sr-Latn-CS" sz="1400" b="1" dirty="0" smtClean="0">
                <a:latin typeface="Tahoma" charset="0"/>
              </a:rPr>
              <a:t>, </a:t>
            </a:r>
            <a:r>
              <a:rPr lang="sr-Latn-CS" sz="1400" b="1" dirty="0">
                <a:latin typeface="Tahoma" charset="0"/>
              </a:rPr>
              <a:t>a </a:t>
            </a:r>
            <a:r>
              <a:rPr lang="sr-Latn-CS" sz="1400" b="1" dirty="0">
                <a:solidFill>
                  <a:srgbClr val="FF0000"/>
                </a:solidFill>
                <a:latin typeface="Tahoma" charset="0"/>
              </a:rPr>
              <a:t>+</a:t>
            </a:r>
            <a:r>
              <a:rPr lang="sr-Latn-CS" sz="1400" b="1" dirty="0">
                <a:latin typeface="Tahoma" charset="0"/>
              </a:rPr>
              <a:t> se naziva </a:t>
            </a:r>
            <a:r>
              <a:rPr lang="sr-Latn-CS" sz="1400" b="1" dirty="0">
                <a:solidFill>
                  <a:srgbClr val="FF0000"/>
                </a:solidFill>
                <a:latin typeface="Tahoma" charset="0"/>
              </a:rPr>
              <a:t>operatorom</a:t>
            </a:r>
            <a:r>
              <a:rPr lang="sr-Latn-CS" sz="1400" b="1" dirty="0">
                <a:latin typeface="Tahoma" charset="0"/>
              </a:rPr>
              <a:t> sabiranja</a:t>
            </a:r>
            <a:endParaRPr lang="en-US" sz="1400" b="1" dirty="0">
              <a:latin typeface="Tahoma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Osoblje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57188" y="2205038"/>
            <a:ext cx="8462962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>
            <a:lvl1pPr marL="239713" indent="-239713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Predavač</a:t>
            </a:r>
            <a:r>
              <a:rPr lang="en-US" sz="2200" dirty="0" smtClean="0">
                <a:latin typeface="+mj-lt"/>
              </a:rPr>
              <a:t>:	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Prof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. dr Slobodan Đukanović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slobdj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@ac.me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			</a:t>
            </a:r>
            <a:r>
              <a:rPr lang="sr-Latn-CS" sz="2200" dirty="0" smtClean="0">
                <a:latin typeface="+mj-lt"/>
              </a:rPr>
              <a:t>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en-US" sz="2200" b="1" dirty="0" err="1" smtClean="0">
                <a:solidFill>
                  <a:srgbClr val="CC6600"/>
                </a:solidFill>
                <a:latin typeface="+mj-lt"/>
              </a:rPr>
              <a:t>utorak</a:t>
            </a:r>
            <a:r>
              <a:rPr lang="en-US" sz="2200" b="1" dirty="0" smtClean="0">
                <a:solidFill>
                  <a:srgbClr val="CC6600"/>
                </a:solidFill>
                <a:latin typeface="+mj-lt"/>
              </a:rPr>
              <a:t> 11-13h</a:t>
            </a:r>
            <a:endParaRPr lang="sr-Latn-R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			</a:t>
            </a:r>
            <a:r>
              <a:rPr lang="sr-Latn-RS" sz="2200" dirty="0" smtClean="0">
                <a:latin typeface="+mj-lt"/>
              </a:rPr>
              <a:t>kabinet: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 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3</a:t>
            </a:r>
            <a:r>
              <a:rPr lang="sr-Cyrl-ME" sz="2200" b="1" dirty="0" smtClean="0">
                <a:solidFill>
                  <a:srgbClr val="CC6600"/>
                </a:solidFill>
                <a:latin typeface="+mj-lt"/>
              </a:rPr>
              <a:t>22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, </a:t>
            </a:r>
            <a:r>
              <a:rPr lang="sr-Latn-RS" sz="2200" b="1" dirty="0" smtClean="0">
                <a:solidFill>
                  <a:srgbClr val="CC6600"/>
                </a:solidFill>
                <a:latin typeface="+mj-lt"/>
              </a:rPr>
              <a:t>treći sprat</a:t>
            </a:r>
            <a:endParaRPr lang="sr-Latn-CS" sz="2200" b="1" dirty="0" smtClean="0">
              <a:solidFill>
                <a:srgbClr val="CC66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endParaRPr lang="en-US" sz="2200" u="sng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u="sng" dirty="0" smtClean="0">
                <a:latin typeface="+mj-lt"/>
              </a:rPr>
              <a:t>S</a:t>
            </a:r>
            <a:r>
              <a:rPr lang="en-US" sz="2200" u="sng" dirty="0" err="1" smtClean="0">
                <a:latin typeface="+mj-lt"/>
              </a:rPr>
              <a:t>aradnici</a:t>
            </a:r>
            <a:r>
              <a:rPr lang="en-US" sz="2200" dirty="0" smtClean="0">
                <a:latin typeface="+mj-lt"/>
              </a:rPr>
              <a:t>:	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Mr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Nikola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Bulatovi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en-US" sz="2200" dirty="0" err="1" smtClean="0">
                <a:latin typeface="+mj-lt"/>
              </a:rPr>
              <a:t>ra</a:t>
            </a:r>
            <a:r>
              <a:rPr lang="sr-Latn-RS" sz="2200" dirty="0" smtClean="0">
                <a:latin typeface="+mj-lt"/>
              </a:rPr>
              <a:t>čunske i 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nbulatovic@ac.me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sr-Latn-CS" sz="22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</a:rPr>
              <a:t>			</a:t>
            </a:r>
            <a:r>
              <a:rPr lang="sr-Latn-CS" sz="1000" b="1" dirty="0" smtClean="0">
                <a:solidFill>
                  <a:srgbClr val="FF0000"/>
                </a:solidFill>
              </a:rPr>
              <a:t>	</a:t>
            </a: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		M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r</a:t>
            </a: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Stefan </a:t>
            </a:r>
            <a:r>
              <a:rPr lang="en-US" sz="2200" b="1" dirty="0" err="1" smtClean="0">
                <a:solidFill>
                  <a:srgbClr val="FF0000"/>
                </a:solidFill>
                <a:latin typeface="+mj-lt"/>
              </a:rPr>
              <a:t>Vujovi</a:t>
            </a:r>
            <a:r>
              <a:rPr lang="sr-Latn-RS" sz="2200" b="1" dirty="0" smtClean="0">
                <a:solidFill>
                  <a:srgbClr val="FF0000"/>
                </a:solidFill>
                <a:latin typeface="+mj-lt"/>
              </a:rPr>
              <a:t>ć</a:t>
            </a:r>
            <a:r>
              <a:rPr lang="en-US" sz="2200" b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(</a:t>
            </a:r>
            <a:r>
              <a:rPr lang="sr-Latn-RS" sz="2200" dirty="0" smtClean="0">
                <a:latin typeface="+mj-lt"/>
              </a:rPr>
              <a:t>lab vježbe</a:t>
            </a:r>
            <a:r>
              <a:rPr lang="en-US" sz="2200" dirty="0" smtClean="0">
                <a:latin typeface="+mj-lt"/>
              </a:rPr>
              <a:t>)</a:t>
            </a:r>
            <a:endParaRPr lang="sr-Latn-CS" sz="2200" dirty="0" smtClean="0"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b="1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sr-Latn-CS" sz="2200" b="1" dirty="0" smtClean="0">
                <a:latin typeface="+mj-lt"/>
              </a:rPr>
              <a:t>		</a:t>
            </a:r>
            <a:r>
              <a:rPr lang="sr-Latn-CS" sz="2200" dirty="0" smtClean="0">
                <a:latin typeface="+mj-lt"/>
              </a:rPr>
              <a:t>mail</a:t>
            </a:r>
            <a:r>
              <a:rPr lang="en-US" sz="2200" dirty="0" smtClean="0">
                <a:latin typeface="+mj-lt"/>
              </a:rPr>
              <a:t>:</a:t>
            </a:r>
            <a:r>
              <a:rPr lang="sr-Latn-CS" sz="2200" b="1" dirty="0" smtClean="0">
                <a:latin typeface="+mj-lt"/>
              </a:rPr>
              <a:t> </a:t>
            </a:r>
            <a:r>
              <a:rPr lang="en-US" sz="2200" b="1" dirty="0" smtClean="0">
                <a:solidFill>
                  <a:srgbClr val="006400"/>
                </a:solidFill>
                <a:latin typeface="+mj-lt"/>
              </a:rPr>
              <a:t>stefanv@ac.me</a:t>
            </a:r>
            <a:endParaRPr lang="sr-Latn-CS" sz="2200" b="1" dirty="0" smtClean="0">
              <a:solidFill>
                <a:srgbClr val="006400"/>
              </a:solidFill>
              <a:latin typeface="+mj-lt"/>
            </a:endParaRPr>
          </a:p>
          <a:p>
            <a:pPr eaLnBrk="1" hangingPunct="1">
              <a:lnSpc>
                <a:spcPct val="85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200" dirty="0" smtClean="0">
                <a:latin typeface="+mj-lt"/>
              </a:rPr>
              <a:t>			konsultacije:</a:t>
            </a:r>
            <a:r>
              <a:rPr lang="sr-Latn-CS" sz="2200" b="1" dirty="0" smtClean="0">
                <a:solidFill>
                  <a:srgbClr val="006400"/>
                </a:solidFill>
                <a:latin typeface="+mj-lt"/>
              </a:rPr>
              <a:t> </a:t>
            </a:r>
            <a:r>
              <a:rPr lang="sr-Latn-CS" sz="2200" b="1" dirty="0" smtClean="0">
                <a:solidFill>
                  <a:srgbClr val="CC6600"/>
                </a:solidFill>
                <a:latin typeface="+mj-lt"/>
              </a:rPr>
              <a:t>po dogovoru</a:t>
            </a:r>
            <a:endParaRPr lang="en-US" sz="2200" b="1" dirty="0" smtClean="0">
              <a:solidFill>
                <a:srgbClr val="CC66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Potprogrami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93925"/>
            <a:ext cx="885698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Pretpostavimo da je zadatak da izvršimo sumiranje članova niza. Problem očigledno nije složen i riješićemo ga sa minimumom programerskog iskustva. Sumiranje niza bi nam odnijelo </a:t>
            </a:r>
            <a:r>
              <a:rPr lang="en-US" sz="2200" dirty="0" smtClean="0"/>
              <a:t>4</a:t>
            </a:r>
            <a:r>
              <a:rPr lang="sr-Latn-CS" sz="2200" dirty="0" smtClean="0"/>
              <a:t>-</a:t>
            </a:r>
            <a:r>
              <a:rPr lang="en-US" sz="2200" dirty="0" smtClean="0"/>
              <a:t>5</a:t>
            </a:r>
            <a:r>
              <a:rPr lang="sr-Latn-CS" sz="2200" dirty="0" smtClean="0"/>
              <a:t> linija programskog koda.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Zamislimo sada situaciju da u okviru nekog projekta vršimo na desetine sumiranja nizova.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Jedan od načina je da uvijek na mjestu sumiranja pišemo prethodno razvijeni program ili njegovu modifikaciju.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>
                <a:solidFill>
                  <a:srgbClr val="FF0000"/>
                </a:solidFill>
              </a:rPr>
              <a:t>Ovo je loš način!!!</a:t>
            </a:r>
            <a:r>
              <a:rPr lang="sr-Latn-CS" sz="2200" dirty="0" smtClean="0"/>
              <a:t> Kod programa postaje preobiman i nepregledan. Veći kôd znači i više mogućnosti za grešku. Ako rutina za sumiranje niza od početka nije dobro napravljena njeno kasnije editovanje podrazumijevalo bi promjene na mnoštv</a:t>
            </a:r>
            <a:r>
              <a:rPr lang="en-US" sz="2200" dirty="0" smtClean="0"/>
              <a:t>u</a:t>
            </a:r>
            <a:r>
              <a:rPr lang="sr-Latn-CS" sz="2200" dirty="0" smtClean="0"/>
              <a:t> mjesta.</a:t>
            </a:r>
            <a:endParaRPr lang="en-US" sz="2200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Potprogram</a:t>
            </a:r>
            <a:r>
              <a:rPr lang="en-US" smtClean="0"/>
              <a:t>i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277616"/>
            <a:ext cx="8785225" cy="4247728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Prethodno opisani problem se prevazilazi </a:t>
            </a:r>
            <a:r>
              <a:rPr lang="sr-Latn-CS" sz="2400" dirty="0" smtClean="0">
                <a:solidFill>
                  <a:srgbClr val="FF0000"/>
                </a:solidFill>
              </a:rPr>
              <a:t>modularnim pristupom</a:t>
            </a:r>
            <a:r>
              <a:rPr lang="sr-Latn-CS" sz="2400" dirty="0" smtClean="0"/>
              <a:t> u kreiranju programa. Naime, često pozivane rutine se objedinjuju u potprograme i umjesto njihovog pisanja na svakom mjestu u programu gdje zatrebaju poziva se potprogram</a:t>
            </a:r>
            <a:r>
              <a:rPr lang="en-US" sz="2400" dirty="0" smtClean="0"/>
              <a:t>. Taj </a:t>
            </a:r>
            <a:r>
              <a:rPr lang="en-US" sz="2400" dirty="0" err="1" smtClean="0"/>
              <a:t>potprogram</a:t>
            </a:r>
            <a:r>
              <a:rPr lang="sr-Latn-CS" sz="2400" dirty="0" smtClean="0"/>
              <a:t> sam</a:t>
            </a:r>
            <a:r>
              <a:rPr lang="en-US" sz="2400" dirty="0" smtClean="0"/>
              <a:t>o</a:t>
            </a:r>
            <a:r>
              <a:rPr lang="sr-Latn-CS" sz="2400" dirty="0" smtClean="0"/>
              <a:t> jednom egzistira u memoriji.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Dobar potprogram se može pozivati iz većeg broja programa. </a:t>
            </a:r>
            <a:endParaRPr lang="sr-Latn-CS" sz="2400" dirty="0"/>
          </a:p>
          <a:p>
            <a:pPr eaLnBrk="1" hangingPunct="1"/>
            <a:r>
              <a:rPr lang="sr-Latn-ME" sz="2400" dirty="0" smtClean="0"/>
              <a:t>Kod </a:t>
            </a:r>
            <a:r>
              <a:rPr lang="sr-Latn-CS" sz="2400" dirty="0" smtClean="0"/>
              <a:t>potprograma, argumenti se mogu prosljeđivati:</a:t>
            </a:r>
            <a:endParaRPr lang="sr-Latn-CS" sz="2400" dirty="0" smtClean="0"/>
          </a:p>
          <a:p>
            <a:pPr lvl="1" eaLnBrk="1" hangingPunct="1"/>
            <a:r>
              <a:rPr lang="sr-Latn-CS" sz="2000" dirty="0" smtClean="0"/>
              <a:t>po </a:t>
            </a:r>
            <a:r>
              <a:rPr lang="sr-Latn-CS" sz="2000" dirty="0" smtClean="0"/>
              <a:t>vrijednosti (</a:t>
            </a:r>
            <a:r>
              <a:rPr lang="sr-Latn-CS" sz="2000" dirty="0" smtClean="0">
                <a:solidFill>
                  <a:srgbClr val="FF0000"/>
                </a:solidFill>
              </a:rPr>
              <a:t>CALL BY VALUE</a:t>
            </a:r>
            <a:r>
              <a:rPr lang="sr-Latn-CS" sz="2000" dirty="0" smtClean="0"/>
              <a:t>)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/>
            <a:r>
              <a:rPr lang="sr-Latn-CS" sz="2000" dirty="0" smtClean="0"/>
              <a:t>po </a:t>
            </a:r>
            <a:r>
              <a:rPr lang="sr-Latn-CS" sz="2000" dirty="0" smtClean="0"/>
              <a:t>referenci (</a:t>
            </a:r>
            <a:r>
              <a:rPr lang="sr-Latn-CS" sz="2000" dirty="0" smtClean="0">
                <a:solidFill>
                  <a:srgbClr val="3333CC"/>
                </a:solidFill>
              </a:rPr>
              <a:t>CALL BY REFERENCE</a:t>
            </a:r>
            <a:r>
              <a:rPr lang="sr-Latn-CS" sz="2000" dirty="0" smtClean="0"/>
              <a:t>).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vrijednosti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458200" cy="2133600"/>
          </a:xfrm>
        </p:spPr>
        <p:txBody>
          <a:bodyPr/>
          <a:lstStyle/>
          <a:p>
            <a:pPr eaLnBrk="1" hangingPunct="1"/>
            <a:r>
              <a:rPr lang="sr-Latn-CS" sz="2400" smtClean="0"/>
              <a:t>Poziv po vrijednosti liči na poziv matematičke funkcije.</a:t>
            </a:r>
          </a:p>
          <a:p>
            <a:pPr eaLnBrk="1" hangingPunct="1"/>
            <a:r>
              <a:rPr lang="sr-Latn-CS" sz="2400" smtClean="0"/>
              <a:t>Pretpostavimo da imamo potprogram koji se naziva </a:t>
            </a:r>
            <a:r>
              <a:rPr lang="sr-Latn-CS" sz="2400" smtClean="0">
                <a:solidFill>
                  <a:srgbClr val="FF0000"/>
                </a:solidFill>
              </a:rPr>
              <a:t>f</a:t>
            </a:r>
            <a:r>
              <a:rPr lang="sr-Latn-CS" sz="2400" smtClean="0"/>
              <a:t> i koji može da primi argumente </a:t>
            </a:r>
            <a:r>
              <a:rPr lang="sr-Latn-CS" sz="2400" smtClean="0">
                <a:solidFill>
                  <a:srgbClr val="3333CC"/>
                </a:solidFill>
              </a:rPr>
              <a:t>x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y</a:t>
            </a:r>
            <a:r>
              <a:rPr lang="en-US" sz="2400" smtClean="0"/>
              <a:t>,</a:t>
            </a:r>
            <a:r>
              <a:rPr lang="sr-Latn-CS" sz="2400" smtClean="0"/>
              <a:t> koji su cijeli brojevi</a:t>
            </a:r>
            <a:r>
              <a:rPr lang="en-US" sz="2400" smtClean="0"/>
              <a:t>,</a:t>
            </a:r>
            <a:r>
              <a:rPr lang="sr-Latn-CS" sz="2400" smtClean="0"/>
              <a:t> i </a:t>
            </a:r>
            <a:r>
              <a:rPr lang="en-US" sz="2400" smtClean="0"/>
              <a:t>koji </a:t>
            </a:r>
            <a:r>
              <a:rPr lang="sr-Latn-CS" sz="2400" smtClean="0"/>
              <a:t>vraća rezultat koji je cijeli broj.</a:t>
            </a:r>
          </a:p>
          <a:p>
            <a:pPr eaLnBrk="1" hangingPunct="1"/>
            <a:r>
              <a:rPr lang="sr-Latn-CS" sz="2400" smtClean="0"/>
              <a:t>Napišimo pseudo</a:t>
            </a:r>
            <a:r>
              <a:rPr lang="en-US" sz="2400" smtClean="0"/>
              <a:t>-</a:t>
            </a:r>
            <a:r>
              <a:rPr lang="sr-Latn-CS" sz="2400" smtClean="0"/>
              <a:t>kod ovakvog potprograma:</a:t>
            </a:r>
            <a:endParaRPr lang="en-US" sz="2400" smtClean="0"/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09600" y="4343400"/>
            <a:ext cx="1600200" cy="1079500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3333CC"/>
                </a:solidFill>
                <a:latin typeface="Arial" charset="0"/>
              </a:rPr>
              <a:t>f(x,y)</a:t>
            </a:r>
            <a:br>
              <a:rPr lang="sr-Latn-CS" sz="1600" b="1">
                <a:solidFill>
                  <a:srgbClr val="3333CC"/>
                </a:solidFill>
                <a:latin typeface="Arial" charset="0"/>
              </a:rPr>
            </a:br>
            <a:r>
              <a:rPr lang="sr-Latn-CS" sz="1600" b="1">
                <a:solidFill>
                  <a:srgbClr val="3333CC"/>
                </a:solidFill>
                <a:latin typeface="Arial" charset="0"/>
              </a:rPr>
              <a:t>x=x+1</a:t>
            </a:r>
            <a:br>
              <a:rPr lang="sr-Latn-CS" sz="1600" b="1">
                <a:solidFill>
                  <a:srgbClr val="3333CC"/>
                </a:solidFill>
                <a:latin typeface="Arial" charset="0"/>
              </a:rPr>
            </a:br>
            <a:r>
              <a:rPr lang="sr-Latn-CS" sz="1600" b="1">
                <a:solidFill>
                  <a:srgbClr val="3333CC"/>
                </a:solidFill>
                <a:latin typeface="Arial" charset="0"/>
              </a:rPr>
              <a:t>y=y+2</a:t>
            </a:r>
            <a:br>
              <a:rPr lang="sr-Latn-CS" sz="1600" b="1">
                <a:solidFill>
                  <a:srgbClr val="3333CC"/>
                </a:solidFill>
                <a:latin typeface="Arial" charset="0"/>
              </a:rPr>
            </a:br>
            <a:r>
              <a:rPr lang="sr-Latn-CS" sz="1600" b="1">
                <a:solidFill>
                  <a:srgbClr val="3333CC"/>
                </a:solidFill>
                <a:latin typeface="Arial" charset="0"/>
              </a:rPr>
              <a:t>return x+y*y</a:t>
            </a:r>
            <a:endParaRPr lang="en-US" sz="1600" b="1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2743200" y="4419600"/>
            <a:ext cx="5486400" cy="738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solidFill>
                  <a:srgbClr val="FF0000"/>
                </a:solidFill>
                <a:latin typeface="Tahoma" charset="0"/>
              </a:rPr>
              <a:t>Napomenimo da ovaj pseudo</a:t>
            </a:r>
            <a:r>
              <a:rPr lang="en-US" sz="1400" b="1">
                <a:solidFill>
                  <a:srgbClr val="FF0000"/>
                </a:solidFill>
                <a:latin typeface="Tahoma" charset="0"/>
              </a:rPr>
              <a:t>-</a:t>
            </a:r>
            <a:r>
              <a:rPr lang="sr-Latn-CS" sz="1400" b="1">
                <a:solidFill>
                  <a:srgbClr val="FF0000"/>
                </a:solidFill>
                <a:latin typeface="Tahoma" charset="0"/>
              </a:rPr>
              <a:t>kod ne odgovara nijednom pojedinačnom programskom jeziku, pa ni programskom jeziku C sa kojim ćemo se uskoro upoznati.</a:t>
            </a:r>
            <a:endParaRPr lang="en-US" sz="1400" b="1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539750" y="5638800"/>
            <a:ext cx="489634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 dirty="0">
                <a:solidFill>
                  <a:srgbClr val="FF0000"/>
                </a:solidFill>
                <a:latin typeface="Tahoma" charset="0"/>
              </a:rPr>
              <a:t>x</a:t>
            </a:r>
            <a:r>
              <a:rPr lang="sr-Latn-CS" sz="1400" b="1" dirty="0">
                <a:latin typeface="Tahoma" charset="0"/>
              </a:rPr>
              <a:t> i </a:t>
            </a:r>
            <a:r>
              <a:rPr lang="sr-Latn-CS" sz="1400" b="1" dirty="0">
                <a:solidFill>
                  <a:srgbClr val="FF0000"/>
                </a:solidFill>
                <a:latin typeface="Tahoma" charset="0"/>
              </a:rPr>
              <a:t>y</a:t>
            </a:r>
            <a:r>
              <a:rPr lang="sr-Latn-CS" sz="1400" b="1" dirty="0">
                <a:latin typeface="Tahoma" charset="0"/>
              </a:rPr>
              <a:t> nazivamo fiktivnim argumentima potprograma, dok je sa nared</a:t>
            </a:r>
            <a:r>
              <a:rPr lang="en-US" sz="1400" b="1" dirty="0">
                <a:latin typeface="Tahoma" charset="0"/>
              </a:rPr>
              <a:t>b</a:t>
            </a:r>
            <a:r>
              <a:rPr lang="sr-Latn-CS" sz="1400" b="1" dirty="0">
                <a:latin typeface="Tahoma" charset="0"/>
              </a:rPr>
              <a:t>om </a:t>
            </a:r>
            <a:r>
              <a:rPr lang="sr-Latn-CS" sz="1400" b="1" dirty="0">
                <a:solidFill>
                  <a:srgbClr val="3333CC"/>
                </a:solidFill>
                <a:latin typeface="Tahoma" charset="0"/>
              </a:rPr>
              <a:t>return</a:t>
            </a:r>
            <a:r>
              <a:rPr lang="sr-Latn-CS" sz="1400" b="1" dirty="0">
                <a:latin typeface="Tahoma" charset="0"/>
              </a:rPr>
              <a:t> vraćen rezultat.</a:t>
            </a:r>
            <a:endParaRPr lang="en-US" sz="1400" b="1" dirty="0">
              <a:latin typeface="Tahoma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vrijednosti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33600"/>
            <a:ext cx="8534400" cy="1371600"/>
          </a:xfrm>
        </p:spPr>
        <p:txBody>
          <a:bodyPr/>
          <a:lstStyle/>
          <a:p>
            <a:pPr eaLnBrk="1" hangingPunct="1"/>
            <a:r>
              <a:rPr lang="sr-Latn-CS" sz="2400" smtClean="0"/>
              <a:t>Neka je dat dio glavnog programa koji poziva potprogram f(x,y):</a:t>
            </a:r>
            <a:endParaRPr lang="en-US" sz="2400" smtClean="0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304800" y="3099792"/>
            <a:ext cx="1447800" cy="2057400"/>
          </a:xfrm>
          <a:prstGeom prst="rect">
            <a:avLst/>
          </a:prstGeom>
          <a:solidFill>
            <a:srgbClr val="99FF99"/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ME" sz="1600" dirty="0" smtClean="0">
                <a:solidFill>
                  <a:srgbClr val="3333CC"/>
                </a:solidFill>
                <a:latin typeface="Arial" charset="0"/>
              </a:rPr>
              <a:t>x</a:t>
            </a:r>
            <a:r>
              <a:rPr lang="sr-Cyrl-ME" sz="1600" dirty="0" smtClean="0">
                <a:solidFill>
                  <a:srgbClr val="3333CC"/>
                </a:solidFill>
                <a:latin typeface="Arial" charset="0"/>
              </a:rPr>
              <a:t> </a:t>
            </a:r>
            <a:r>
              <a:rPr lang="sr-Latn-CS" sz="1600" dirty="0" smtClean="0">
                <a:solidFill>
                  <a:srgbClr val="3333CC"/>
                </a:solidFill>
                <a:latin typeface="Arial" charset="0"/>
              </a:rPr>
              <a:t>=</a:t>
            </a:r>
            <a:r>
              <a:rPr lang="sr-Cyrl-ME" sz="1600" dirty="0" smtClean="0">
                <a:solidFill>
                  <a:srgbClr val="3333CC"/>
                </a:solidFill>
                <a:latin typeface="Arial" charset="0"/>
              </a:rPr>
              <a:t> </a:t>
            </a:r>
            <a:r>
              <a:rPr lang="sr-Latn-CS" sz="1600" dirty="0" smtClean="0">
                <a:solidFill>
                  <a:srgbClr val="3333CC"/>
                </a:solidFill>
                <a:latin typeface="Arial" charset="0"/>
              </a:rPr>
              <a:t>2</a:t>
            </a:r>
            <a:r>
              <a:rPr lang="sr-Latn-CS" sz="1600" dirty="0">
                <a:solidFill>
                  <a:srgbClr val="3333CC"/>
                </a:solidFill>
                <a:latin typeface="Arial" charset="0"/>
              </a:rPr>
              <a:t/>
            </a:r>
            <a:br>
              <a:rPr lang="sr-Latn-CS" sz="1600" dirty="0">
                <a:solidFill>
                  <a:srgbClr val="3333CC"/>
                </a:solidFill>
                <a:latin typeface="Arial" charset="0"/>
              </a:rPr>
            </a:br>
            <a:r>
              <a:rPr lang="sr-Latn-CS" sz="1600" dirty="0" smtClean="0">
                <a:solidFill>
                  <a:srgbClr val="3333CC"/>
                </a:solidFill>
                <a:latin typeface="Arial" charset="0"/>
              </a:rPr>
              <a:t>y = 3</a:t>
            </a:r>
            <a:r>
              <a:rPr lang="sr-Latn-CS" sz="1600" dirty="0">
                <a:solidFill>
                  <a:srgbClr val="3333CC"/>
                </a:solidFill>
                <a:latin typeface="Arial" charset="0"/>
              </a:rPr>
              <a:t/>
            </a:r>
            <a:br>
              <a:rPr lang="sr-Latn-CS" sz="1600" dirty="0">
                <a:solidFill>
                  <a:srgbClr val="3333CC"/>
                </a:solidFill>
                <a:latin typeface="Arial" charset="0"/>
              </a:rPr>
            </a:br>
            <a:r>
              <a:rPr lang="sr-Latn-CS" sz="1600" dirty="0" smtClean="0">
                <a:solidFill>
                  <a:srgbClr val="3333CC"/>
                </a:solidFill>
                <a:latin typeface="Arial" charset="0"/>
              </a:rPr>
              <a:t>a = 4</a:t>
            </a:r>
            <a:r>
              <a:rPr lang="sr-Latn-CS" sz="1600" dirty="0">
                <a:solidFill>
                  <a:srgbClr val="3333CC"/>
                </a:solidFill>
                <a:latin typeface="Arial" charset="0"/>
              </a:rPr>
              <a:t/>
            </a:r>
            <a:br>
              <a:rPr lang="sr-Latn-CS" sz="1600" dirty="0">
                <a:solidFill>
                  <a:srgbClr val="3333CC"/>
                </a:solidFill>
                <a:latin typeface="Arial" charset="0"/>
              </a:rPr>
            </a:br>
            <a:r>
              <a:rPr lang="sr-Latn-CS" sz="1600" dirty="0" smtClean="0">
                <a:solidFill>
                  <a:srgbClr val="3333CC"/>
                </a:solidFill>
                <a:latin typeface="Arial" charset="0"/>
              </a:rPr>
              <a:t>b = 5</a:t>
            </a:r>
            <a:r>
              <a:rPr lang="sr-Latn-CS" sz="1600" dirty="0">
                <a:solidFill>
                  <a:srgbClr val="3333CC"/>
                </a:solidFill>
                <a:latin typeface="Arial" charset="0"/>
              </a:rPr>
              <a:t/>
            </a:r>
            <a:br>
              <a:rPr lang="sr-Latn-CS" sz="1600" dirty="0">
                <a:solidFill>
                  <a:srgbClr val="3333CC"/>
                </a:solidFill>
                <a:latin typeface="Arial" charset="0"/>
              </a:rPr>
            </a:br>
            <a:r>
              <a:rPr lang="sr-Latn-CS" sz="1600" dirty="0" smtClean="0">
                <a:solidFill>
                  <a:srgbClr val="FF0000"/>
                </a:solidFill>
                <a:latin typeface="Arial" charset="0"/>
              </a:rPr>
              <a:t>c = f(0,1</a:t>
            </a:r>
            <a:r>
              <a:rPr lang="sr-Latn-CS" sz="1600" dirty="0">
                <a:solidFill>
                  <a:srgbClr val="FF0000"/>
                </a:solidFill>
                <a:latin typeface="Arial" charset="0"/>
              </a:rPr>
              <a:t>)</a:t>
            </a:r>
            <a:r>
              <a:rPr lang="sr-Latn-CS" sz="1600" dirty="0">
                <a:solidFill>
                  <a:srgbClr val="3333CC"/>
                </a:solidFill>
                <a:latin typeface="Arial" charset="0"/>
              </a:rPr>
              <a:t/>
            </a:r>
            <a:br>
              <a:rPr lang="sr-Latn-CS" sz="1600" dirty="0">
                <a:solidFill>
                  <a:srgbClr val="3333CC"/>
                </a:solidFill>
                <a:latin typeface="Arial" charset="0"/>
              </a:rPr>
            </a:br>
            <a:r>
              <a:rPr lang="sr-Latn-CS" sz="1600" dirty="0" smtClean="0">
                <a:solidFill>
                  <a:srgbClr val="3333CC"/>
                </a:solidFill>
                <a:latin typeface="Arial" charset="0"/>
              </a:rPr>
              <a:t>d = f(a,b</a:t>
            </a:r>
            <a:r>
              <a:rPr lang="sr-Latn-CS" sz="1600" dirty="0">
                <a:solidFill>
                  <a:srgbClr val="3333CC"/>
                </a:solidFill>
                <a:latin typeface="Arial" charset="0"/>
              </a:rPr>
              <a:t>)</a:t>
            </a:r>
            <a:br>
              <a:rPr lang="sr-Latn-CS" sz="1600" dirty="0">
                <a:solidFill>
                  <a:srgbClr val="3333CC"/>
                </a:solidFill>
                <a:latin typeface="Arial" charset="0"/>
              </a:rPr>
            </a:br>
            <a:r>
              <a:rPr lang="sr-Latn-CS" sz="1600" dirty="0" smtClean="0">
                <a:solidFill>
                  <a:srgbClr val="FF0000"/>
                </a:solidFill>
                <a:latin typeface="Arial" charset="0"/>
              </a:rPr>
              <a:t>e = f(x,y</a:t>
            </a:r>
            <a:r>
              <a:rPr lang="sr-Latn-CS" sz="1600" dirty="0">
                <a:solidFill>
                  <a:srgbClr val="FF0000"/>
                </a:solidFill>
                <a:latin typeface="Arial" charset="0"/>
              </a:rPr>
              <a:t>)</a:t>
            </a:r>
            <a:r>
              <a:rPr lang="sr-Latn-CS" sz="1600" dirty="0">
                <a:solidFill>
                  <a:srgbClr val="3333CC"/>
                </a:solidFill>
                <a:latin typeface="Arial" charset="0"/>
              </a:rPr>
              <a:t/>
            </a:r>
            <a:br>
              <a:rPr lang="sr-Latn-CS" sz="1600" dirty="0">
                <a:solidFill>
                  <a:srgbClr val="3333CC"/>
                </a:solidFill>
                <a:latin typeface="Arial" charset="0"/>
              </a:rPr>
            </a:br>
            <a:r>
              <a:rPr lang="sr-Latn-CS" sz="1600" dirty="0" smtClean="0">
                <a:solidFill>
                  <a:srgbClr val="3333CC"/>
                </a:solidFill>
                <a:latin typeface="Arial" charset="0"/>
              </a:rPr>
              <a:t>g = f(x,x+1</a:t>
            </a:r>
            <a:r>
              <a:rPr lang="sr-Latn-CS" sz="1600" dirty="0">
                <a:solidFill>
                  <a:srgbClr val="3333CC"/>
                </a:solidFill>
                <a:latin typeface="Arial" charset="0"/>
              </a:rPr>
              <a:t>)</a:t>
            </a:r>
            <a:endParaRPr lang="en-US" sz="1600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796480" y="3048000"/>
            <a:ext cx="609600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dirty="0">
                <a:latin typeface="Tahoma" charset="0"/>
              </a:rPr>
              <a:t>Da li se ovo smije pisati i</a:t>
            </a:r>
            <a:r>
              <a:rPr lang="en-US" sz="1400" dirty="0">
                <a:latin typeface="Tahoma" charset="0"/>
              </a:rPr>
              <a:t>,</a:t>
            </a:r>
            <a:r>
              <a:rPr lang="sr-Latn-CS" sz="1400" dirty="0">
                <a:latin typeface="Tahoma" charset="0"/>
              </a:rPr>
              <a:t> ako smije</a:t>
            </a:r>
            <a:r>
              <a:rPr lang="en-US" sz="1400" dirty="0">
                <a:latin typeface="Tahoma" charset="0"/>
              </a:rPr>
              <a:t>,</a:t>
            </a:r>
            <a:r>
              <a:rPr lang="sr-Latn-CS" sz="1400" dirty="0">
                <a:latin typeface="Tahoma" charset="0"/>
              </a:rPr>
              <a:t> koji su vrijednosti upisane u pojedine promjenljive nakon ovih operacija (poziva</a:t>
            </a:r>
            <a:r>
              <a:rPr lang="sr-Latn-CS" sz="1400" dirty="0">
                <a:solidFill>
                  <a:srgbClr val="3333CC"/>
                </a:solidFill>
                <a:latin typeface="Tahoma" charset="0"/>
              </a:rPr>
              <a:t> funkcije</a:t>
            </a:r>
            <a:r>
              <a:rPr lang="sr-Latn-CS" sz="1400" dirty="0">
                <a:latin typeface="Tahoma" charset="0"/>
              </a:rPr>
              <a:t>)?</a:t>
            </a:r>
            <a:endParaRPr lang="en-US" sz="1400" dirty="0">
              <a:latin typeface="Tahoma" charset="0"/>
            </a:endParaRPr>
          </a:p>
        </p:txBody>
      </p:sp>
      <p:sp>
        <p:nvSpPr>
          <p:cNvPr id="27654" name="Freeform 6"/>
          <p:cNvSpPr>
            <a:spLocks/>
          </p:cNvSpPr>
          <p:nvPr/>
        </p:nvSpPr>
        <p:spPr bwMode="auto">
          <a:xfrm>
            <a:off x="6588224" y="3505200"/>
            <a:ext cx="1133128" cy="533400"/>
          </a:xfrm>
          <a:custGeom>
            <a:avLst/>
            <a:gdLst>
              <a:gd name="T0" fmla="*/ 0 w 480"/>
              <a:gd name="T1" fmla="*/ 0 h 576"/>
              <a:gd name="T2" fmla="*/ 0 w 480"/>
              <a:gd name="T3" fmla="*/ 2147483647 h 576"/>
              <a:gd name="T4" fmla="*/ 2147483647 w 480"/>
              <a:gd name="T5" fmla="*/ 2147483647 h 576"/>
              <a:gd name="T6" fmla="*/ 2147483647 w 480"/>
              <a:gd name="T7" fmla="*/ 2147483647 h 57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80" h="576">
                <a:moveTo>
                  <a:pt x="0" y="0"/>
                </a:moveTo>
                <a:lnTo>
                  <a:pt x="0" y="192"/>
                </a:lnTo>
                <a:lnTo>
                  <a:pt x="480" y="336"/>
                </a:lnTo>
                <a:lnTo>
                  <a:pt x="432" y="57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6324600" y="4038600"/>
            <a:ext cx="2567880" cy="13716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dirty="0">
                <a:solidFill>
                  <a:srgbClr val="3333CC"/>
                </a:solidFill>
                <a:latin typeface="Tahoma" charset="0"/>
              </a:rPr>
              <a:t>Pošto programski jezik C poznaje samo jedan tip potprograma koji se naziva </a:t>
            </a:r>
            <a:r>
              <a:rPr lang="sr-Latn-CS" sz="1400" dirty="0" smtClean="0">
                <a:solidFill>
                  <a:srgbClr val="3333CC"/>
                </a:solidFill>
                <a:latin typeface="Tahoma" charset="0"/>
              </a:rPr>
              <a:t>funkcija, </a:t>
            </a:r>
            <a:r>
              <a:rPr lang="sr-Latn-CS" sz="1400" dirty="0">
                <a:solidFill>
                  <a:srgbClr val="3333CC"/>
                </a:solidFill>
                <a:latin typeface="Tahoma" charset="0"/>
              </a:rPr>
              <a:t>to ćemo pojmove potp</a:t>
            </a:r>
            <a:r>
              <a:rPr lang="en-US" sz="1400" dirty="0">
                <a:solidFill>
                  <a:srgbClr val="3333CC"/>
                </a:solidFill>
                <a:latin typeface="Tahoma" charset="0"/>
              </a:rPr>
              <a:t>r</a:t>
            </a:r>
            <a:r>
              <a:rPr lang="sr-Latn-CS" sz="1400" dirty="0">
                <a:solidFill>
                  <a:srgbClr val="3333CC"/>
                </a:solidFill>
                <a:latin typeface="Tahoma" charset="0"/>
              </a:rPr>
              <a:t>ogram i funkcija koristiti naizmjenično</a:t>
            </a:r>
            <a:r>
              <a:rPr lang="en-US" sz="1400" dirty="0">
                <a:solidFill>
                  <a:srgbClr val="3333CC"/>
                </a:solidFill>
                <a:latin typeface="Tahoma" charset="0"/>
              </a:rPr>
              <a:t>.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1981200" y="3810000"/>
            <a:ext cx="4030960" cy="1600438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>
                <a:solidFill>
                  <a:srgbClr val="FF0000"/>
                </a:solidFill>
                <a:latin typeface="Tahoma" charset="0"/>
              </a:rPr>
              <a:t>Prilikom prvog poziva fiktivni argument x u potprogramu postaje jednak </a:t>
            </a:r>
            <a:r>
              <a:rPr lang="sr-Latn-CS" sz="1400">
                <a:solidFill>
                  <a:schemeClr val="tx2"/>
                </a:solidFill>
                <a:latin typeface="Tahoma" charset="0"/>
              </a:rPr>
              <a:t>stvarnom argumentu</a:t>
            </a:r>
            <a:r>
              <a:rPr lang="sr-Latn-CS" sz="1400">
                <a:solidFill>
                  <a:srgbClr val="FF0000"/>
                </a:solidFill>
                <a:latin typeface="Tahoma" charset="0"/>
              </a:rPr>
              <a:t> 0 koji je proslijeđen iz programa, a y postaje 1. Zatim, nakon algebarskih operacija imamo da su </a:t>
            </a:r>
            <a:r>
              <a:rPr lang="sr-Latn-CS" sz="1400">
                <a:solidFill>
                  <a:schemeClr val="tx2"/>
                </a:solidFill>
                <a:latin typeface="Tahoma" charset="0"/>
              </a:rPr>
              <a:t>x=1</a:t>
            </a:r>
            <a:r>
              <a:rPr lang="sr-Latn-CS" sz="140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en-US" sz="1400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40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sr-Latn-CS" sz="1400">
                <a:solidFill>
                  <a:schemeClr val="tx2"/>
                </a:solidFill>
                <a:latin typeface="Tahoma" charset="0"/>
              </a:rPr>
              <a:t>y=3 </a:t>
            </a:r>
            <a:r>
              <a:rPr lang="sr-Latn-CS" sz="1400">
                <a:solidFill>
                  <a:srgbClr val="FF0000"/>
                </a:solidFill>
                <a:latin typeface="Tahoma" charset="0"/>
              </a:rPr>
              <a:t>i konačno se glavnom programu vraća rezultat 10=1+3*3</a:t>
            </a:r>
            <a:r>
              <a:rPr lang="en-US" sz="1400">
                <a:solidFill>
                  <a:srgbClr val="FF0000"/>
                </a:solidFill>
                <a:latin typeface="Tahoma" charset="0"/>
              </a:rPr>
              <a:t>, koji se dodjeljuje promjenljivoj</a:t>
            </a:r>
            <a:r>
              <a:rPr lang="sr-Latn-CS" sz="1400">
                <a:solidFill>
                  <a:srgbClr val="FF0000"/>
                </a:solidFill>
                <a:latin typeface="Tahoma" charset="0"/>
              </a:rPr>
              <a:t> </a:t>
            </a:r>
            <a:r>
              <a:rPr lang="sr-Latn-CS" sz="1400">
                <a:solidFill>
                  <a:schemeClr val="tx2"/>
                </a:solidFill>
                <a:latin typeface="Tahoma" charset="0"/>
              </a:rPr>
              <a:t>c.</a:t>
            </a:r>
            <a:endParaRPr lang="en-US" sz="1400">
              <a:solidFill>
                <a:schemeClr val="tx2"/>
              </a:solidFill>
              <a:latin typeface="Tahoma" charset="0"/>
            </a:endParaRPr>
          </a:p>
        </p:txBody>
      </p:sp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228600" y="5715000"/>
            <a:ext cx="8839200" cy="954107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>
                <a:solidFill>
                  <a:srgbClr val="FF0000"/>
                </a:solidFill>
                <a:latin typeface="Tahoma" charset="0"/>
              </a:rPr>
              <a:t>Kod trećeg poziva se promjenljiva x u potpr</a:t>
            </a:r>
            <a:r>
              <a:rPr lang="en-US" sz="1400">
                <a:solidFill>
                  <a:srgbClr val="FF0000"/>
                </a:solidFill>
                <a:latin typeface="Tahoma" charset="0"/>
              </a:rPr>
              <a:t>o</a:t>
            </a:r>
            <a:r>
              <a:rPr lang="sr-Latn-CS" sz="1400">
                <a:solidFill>
                  <a:srgbClr val="FF0000"/>
                </a:solidFill>
                <a:latin typeface="Tahoma" charset="0"/>
              </a:rPr>
              <a:t>gramu inicijalizuje na vrijednost x iz programa. Znači, x=2 u potprogramu i y=3 u potprogramu. Zatim, u potpr</a:t>
            </a:r>
            <a:r>
              <a:rPr lang="en-US" sz="1400">
                <a:solidFill>
                  <a:srgbClr val="FF0000"/>
                </a:solidFill>
                <a:latin typeface="Tahoma" charset="0"/>
              </a:rPr>
              <a:t>o</a:t>
            </a:r>
            <a:r>
              <a:rPr lang="sr-Latn-CS" sz="1400">
                <a:solidFill>
                  <a:srgbClr val="FF0000"/>
                </a:solidFill>
                <a:latin typeface="Tahoma" charset="0"/>
              </a:rPr>
              <a:t>gramu x=3 i y=5. Rezultat je e=28. Ali promjene na x i y koje su se dogodile u potprogramu nemaju nikakav uticaj na promjenljive x i y u programu jer su za te dvije grupe promjenljivih rezervisane posebne memorijske lokacije!!!</a:t>
            </a:r>
            <a:endParaRPr lang="en-US" sz="1400">
              <a:solidFill>
                <a:schemeClr val="tx2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173560"/>
            <a:ext cx="8735888" cy="4495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Da bi vam poziv po vrijednosti bio jasniji pogledajte p</a:t>
            </a:r>
            <a:r>
              <a:rPr lang="en-US" sz="2000" dirty="0" smtClean="0"/>
              <a:t>o</a:t>
            </a:r>
            <a:r>
              <a:rPr lang="sr-Latn-CS" sz="2000" dirty="0" smtClean="0"/>
              <a:t>sljednji poziv funkcije i protumačite što se događa sa promjenljivim.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Poziv po vrijednosti rješava veliki broj programerskih problema. 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Postoji značajna grupa problema koja se ne može riješiti pozivom po </a:t>
            </a:r>
            <a:r>
              <a:rPr lang="en-US" sz="2000" dirty="0" err="1" smtClean="0"/>
              <a:t>vrijednosti</a:t>
            </a:r>
            <a:r>
              <a:rPr lang="sr-Latn-CS" sz="20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N</a:t>
            </a:r>
            <a:r>
              <a:rPr lang="en-US" sz="2000" dirty="0" smtClean="0"/>
              <a:t>a </a:t>
            </a:r>
            <a:r>
              <a:rPr lang="sr-Latn-CS" sz="2000" dirty="0" smtClean="0"/>
              <a:t>pr</a:t>
            </a:r>
            <a:r>
              <a:rPr lang="en-US" sz="2000" dirty="0" err="1" smtClean="0"/>
              <a:t>imjer</a:t>
            </a:r>
            <a:r>
              <a:rPr lang="en-US" sz="2000" dirty="0" smtClean="0"/>
              <a:t>,</a:t>
            </a:r>
            <a:r>
              <a:rPr lang="sr-Latn-CS" sz="2000" dirty="0" smtClean="0"/>
              <a:t> ako se potpogramu proslijeđuje niz to bi značilo da svaki član niza treba proslijediti na obradu, tako da bi lista argumenata bila neodređena.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Dalje, u nekim programskim jezicima ovo se i može uraditi, ali se ponekad prosljeđuj</a:t>
            </a:r>
            <a:r>
              <a:rPr lang="en-US" sz="2000" dirty="0" smtClean="0"/>
              <a:t>e</a:t>
            </a:r>
            <a:r>
              <a:rPr lang="sr-Latn-CS" sz="2000" dirty="0" smtClean="0"/>
              <a:t> niz i kao rezultat se očekuje da taj niz bude sortiran, odnosno da </a:t>
            </a:r>
            <a:r>
              <a:rPr lang="sr-Latn-CS" sz="2000" dirty="0" smtClean="0">
                <a:solidFill>
                  <a:srgbClr val="FF0000"/>
                </a:solidFill>
              </a:rPr>
              <a:t>“rezultat” operacije bude izmijenjeni argument</a:t>
            </a:r>
            <a:r>
              <a:rPr lang="sr-Latn-CS" sz="20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000" dirty="0" smtClean="0"/>
              <a:t>Ovakav problem se prevazilazi </a:t>
            </a:r>
            <a:r>
              <a:rPr lang="sr-Latn-CS" sz="2000" dirty="0" smtClean="0">
                <a:solidFill>
                  <a:srgbClr val="FF0000"/>
                </a:solidFill>
              </a:rPr>
              <a:t>pozivom po referenci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Poziv po referenci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7616"/>
            <a:ext cx="8435280" cy="3599656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600" dirty="0" smtClean="0"/>
              <a:t>Kod poziva po referenci potprogramu se proslijeđuje kompletan memorijski objekat, a ne njegova kopija.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600" dirty="0" smtClean="0"/>
              <a:t>Sve što se dogodi sa memorijskim objektom koji je proslijeđen po referenci u potprogramu ima uticaj na taj objekat u glavnom programu.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600" dirty="0" smtClean="0"/>
              <a:t>U programskom jeziku C ne postoji referenca, pa se poziv po referenci mora simulirati preko pokazivača.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Izvršavanje potprograma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7318"/>
            <a:ext cx="8359775" cy="4176018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600" dirty="0" smtClean="0"/>
              <a:t>Potprogram može pozivati drugi potprogram.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600" dirty="0" smtClean="0"/>
              <a:t>U nekim programskim jezicima potprogram može pozivati sam sebe, što se naziva </a:t>
            </a:r>
            <a:r>
              <a:rPr lang="sr-Latn-CS" sz="2600" dirty="0" smtClean="0">
                <a:solidFill>
                  <a:srgbClr val="FF0000"/>
                </a:solidFill>
              </a:rPr>
              <a:t>rekurzijom</a:t>
            </a:r>
            <a:r>
              <a:rPr lang="sr-Latn-CS" sz="26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600" dirty="0" smtClean="0"/>
              <a:t>Objasnimo u rudimentarnom obliku kako funkcioniše pozivanje potprograma.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600" dirty="0" smtClean="0"/>
              <a:t>Neka u memoriji računara postoje cjeline </a:t>
            </a:r>
            <a:r>
              <a:rPr lang="sr-Latn-CS" sz="2600" dirty="0" smtClean="0">
                <a:solidFill>
                  <a:srgbClr val="FF0000"/>
                </a:solidFill>
              </a:rPr>
              <a:t>A</a:t>
            </a:r>
            <a:r>
              <a:rPr lang="sr-Latn-CS" sz="2600" dirty="0" smtClean="0"/>
              <a:t> (glavni program) i potprogrami </a:t>
            </a:r>
            <a:r>
              <a:rPr lang="sr-Latn-CS" sz="2600" dirty="0" smtClean="0">
                <a:solidFill>
                  <a:srgbClr val="FF0000"/>
                </a:solidFill>
              </a:rPr>
              <a:t>B</a:t>
            </a:r>
            <a:r>
              <a:rPr lang="sr-Latn-CS" sz="2600" dirty="0" smtClean="0"/>
              <a:t> i </a:t>
            </a:r>
            <a:r>
              <a:rPr lang="sr-Latn-CS" sz="2600" dirty="0" smtClean="0">
                <a:solidFill>
                  <a:srgbClr val="FF0000"/>
                </a:solidFill>
              </a:rPr>
              <a:t>C</a:t>
            </a:r>
            <a:r>
              <a:rPr lang="sr-Latn-CS" sz="2600" dirty="0" smtClean="0"/>
              <a:t>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600" dirty="0" smtClean="0"/>
              <a:t>Računar “pamti” tekuću instrukciju koj</a:t>
            </a:r>
            <a:r>
              <a:rPr lang="en-US" sz="2600" dirty="0" smtClean="0"/>
              <a:t>a se</a:t>
            </a:r>
            <a:r>
              <a:rPr lang="sr-Latn-CS" sz="2600" dirty="0" smtClean="0"/>
              <a:t> izvršava.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Font typeface="Wingdings" pitchFamily="2" charset="2"/>
              <a:buNone/>
            </a:pPr>
            <a:endParaRPr lang="en-US" sz="2600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Izvršavanje potprograma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884096" cy="460851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Kada se prilikom izvršavanja cjeline </a:t>
            </a:r>
            <a:r>
              <a:rPr lang="sr-Latn-CS" sz="2200" dirty="0" smtClean="0">
                <a:solidFill>
                  <a:srgbClr val="FF0000"/>
                </a:solidFill>
              </a:rPr>
              <a:t>A</a:t>
            </a:r>
            <a:r>
              <a:rPr lang="sr-Latn-CS" sz="2200" dirty="0" smtClean="0"/>
              <a:t> stigne do poziva potprograma </a:t>
            </a:r>
            <a:r>
              <a:rPr lang="sr-Latn-CS" sz="2200" dirty="0" smtClean="0">
                <a:solidFill>
                  <a:srgbClr val="FF0000"/>
                </a:solidFill>
              </a:rPr>
              <a:t>B</a:t>
            </a:r>
            <a:r>
              <a:rPr lang="sr-Latn-CS" sz="2200" dirty="0" smtClean="0"/>
              <a:t> zapravo se stiglo do mašinske instrukcije koja, između ostalog, kaže da treba skočiti na memorijsku lokaciju koja odgovara prvoj naredbi u potprogramu </a:t>
            </a:r>
            <a:r>
              <a:rPr lang="sr-Latn-CS" sz="2200" dirty="0" smtClean="0">
                <a:solidFill>
                  <a:srgbClr val="FF0000"/>
                </a:solidFill>
              </a:rPr>
              <a:t>B</a:t>
            </a:r>
            <a:r>
              <a:rPr lang="sr-Latn-CS" sz="22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Tada se u posebnu memoriju, koja se naziva </a:t>
            </a:r>
            <a:r>
              <a:rPr lang="sr-Latn-CS" sz="2200" dirty="0" smtClean="0">
                <a:solidFill>
                  <a:srgbClr val="3333CC"/>
                </a:solidFill>
              </a:rPr>
              <a:t>stek</a:t>
            </a:r>
            <a:r>
              <a:rPr lang="sr-Latn-CS" sz="2200" dirty="0" smtClean="0"/>
              <a:t>, upisuju svi važni detalji vezani za funkcionisanje programa </a:t>
            </a:r>
            <a:r>
              <a:rPr lang="sr-Latn-CS" sz="2200" dirty="0" smtClean="0">
                <a:solidFill>
                  <a:srgbClr val="FF0000"/>
                </a:solidFill>
              </a:rPr>
              <a:t>A</a:t>
            </a:r>
            <a:r>
              <a:rPr lang="sr-Latn-CS" sz="2200" dirty="0" smtClean="0"/>
              <a:t> koji omogućuju da se nakon završetka funkcije </a:t>
            </a:r>
            <a:r>
              <a:rPr lang="sr-Latn-CS" sz="2200" dirty="0" smtClean="0">
                <a:solidFill>
                  <a:srgbClr val="FF0000"/>
                </a:solidFill>
              </a:rPr>
              <a:t>B</a:t>
            </a:r>
            <a:r>
              <a:rPr lang="sr-Latn-CS" sz="2200" dirty="0" smtClean="0"/>
              <a:t> vratimo u njega (između ostalog i memorijska adresa naredne instrukcije u programu </a:t>
            </a:r>
            <a:r>
              <a:rPr lang="sr-Latn-CS" sz="2200" dirty="0" smtClean="0">
                <a:solidFill>
                  <a:srgbClr val="FF0000"/>
                </a:solidFill>
              </a:rPr>
              <a:t>A</a:t>
            </a:r>
            <a:r>
              <a:rPr lang="sr-Latn-CS" sz="2200" dirty="0" smtClean="0"/>
              <a:t>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Zatim se u </a:t>
            </a:r>
            <a:r>
              <a:rPr lang="sr-Latn-CS" sz="2200" dirty="0" smtClean="0">
                <a:solidFill>
                  <a:srgbClr val="3333CC"/>
                </a:solidFill>
              </a:rPr>
              <a:t>sistemske podatke</a:t>
            </a:r>
            <a:r>
              <a:rPr lang="sr-Latn-CS" sz="2200" dirty="0" smtClean="0"/>
              <a:t> (gdje su do sada st</a:t>
            </a:r>
            <a:r>
              <a:rPr lang="en-US" sz="2200" dirty="0" smtClean="0"/>
              <a:t>a</a:t>
            </a:r>
            <a:r>
              <a:rPr lang="sr-Latn-CS" sz="2200" dirty="0" smtClean="0"/>
              <a:t>jali podaci o programu </a:t>
            </a:r>
            <a:r>
              <a:rPr lang="sr-Latn-CS" sz="2200" dirty="0" smtClean="0">
                <a:solidFill>
                  <a:srgbClr val="FF0000"/>
                </a:solidFill>
              </a:rPr>
              <a:t>A</a:t>
            </a:r>
            <a:r>
              <a:rPr lang="sr-Latn-CS" sz="2200" dirty="0" smtClean="0"/>
              <a:t>) upisuju podaci o funkciji </a:t>
            </a:r>
            <a:r>
              <a:rPr lang="sr-Latn-CS" sz="2200" dirty="0" smtClean="0">
                <a:solidFill>
                  <a:srgbClr val="FF0000"/>
                </a:solidFill>
              </a:rPr>
              <a:t>B</a:t>
            </a:r>
            <a:r>
              <a:rPr lang="sr-Latn-CS" sz="22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200" dirty="0" smtClean="0"/>
              <a:t>Kada funkcija </a:t>
            </a:r>
            <a:r>
              <a:rPr lang="sr-Latn-CS" sz="2200" dirty="0" smtClean="0">
                <a:solidFill>
                  <a:srgbClr val="FF0000"/>
                </a:solidFill>
              </a:rPr>
              <a:t>B</a:t>
            </a:r>
            <a:r>
              <a:rPr lang="sr-Latn-CS" sz="2200" dirty="0" smtClean="0"/>
              <a:t> pozove funkciju </a:t>
            </a:r>
            <a:r>
              <a:rPr lang="sr-Latn-CS" sz="2200" dirty="0" smtClean="0">
                <a:solidFill>
                  <a:srgbClr val="FF0000"/>
                </a:solidFill>
              </a:rPr>
              <a:t>C</a:t>
            </a:r>
            <a:r>
              <a:rPr lang="sr-Latn-CS" sz="2200" dirty="0" smtClean="0"/>
              <a:t> na stek se dodaju podaci o funkciji </a:t>
            </a:r>
            <a:r>
              <a:rPr lang="sr-Latn-CS" sz="2200" dirty="0" smtClean="0">
                <a:solidFill>
                  <a:srgbClr val="FF0000"/>
                </a:solidFill>
              </a:rPr>
              <a:t>B</a:t>
            </a:r>
            <a:r>
              <a:rPr lang="en-US" sz="2200" dirty="0" smtClean="0"/>
              <a:t> (</a:t>
            </a:r>
            <a:r>
              <a:rPr lang="sr-Latn-CS" sz="2200" dirty="0" smtClean="0"/>
              <a:t>i to posle podataka o programu </a:t>
            </a:r>
            <a:r>
              <a:rPr lang="sr-Latn-CS" sz="2200" dirty="0" smtClean="0">
                <a:solidFill>
                  <a:srgbClr val="FF0000"/>
                </a:solidFill>
              </a:rPr>
              <a:t>A</a:t>
            </a:r>
            <a:r>
              <a:rPr lang="sr-Latn-CS" sz="2200" dirty="0" smtClean="0"/>
              <a:t>, tj. mora se </a:t>
            </a:r>
            <a:r>
              <a:rPr lang="en-US" sz="2200" dirty="0" err="1" smtClean="0"/>
              <a:t>vod</a:t>
            </a:r>
            <a:r>
              <a:rPr lang="sr-Latn-CS" sz="2200" dirty="0" smtClean="0"/>
              <a:t>iti računa da podaci o programu </a:t>
            </a:r>
            <a:r>
              <a:rPr lang="sr-Latn-CS" sz="2200" dirty="0" smtClean="0">
                <a:solidFill>
                  <a:srgbClr val="FF0000"/>
                </a:solidFill>
              </a:rPr>
              <a:t>A</a:t>
            </a:r>
            <a:r>
              <a:rPr lang="sr-Latn-CS" sz="2200" dirty="0" smtClean="0"/>
              <a:t> ostanu netaknuti</a:t>
            </a:r>
            <a:r>
              <a:rPr lang="en-US" sz="2200" dirty="0" smtClean="0"/>
              <a:t>)</a:t>
            </a:r>
            <a:r>
              <a:rPr lang="sr-Latn-CS" sz="2200" dirty="0" smtClean="0"/>
              <a:t>, a u sistemske se upisuju podaci o funkciji </a:t>
            </a:r>
            <a:r>
              <a:rPr lang="sr-Latn-CS" sz="2200" dirty="0" smtClean="0">
                <a:solidFill>
                  <a:srgbClr val="FF0000"/>
                </a:solidFill>
              </a:rPr>
              <a:t>C</a:t>
            </a:r>
            <a:r>
              <a:rPr lang="sr-Latn-CS" sz="2200" dirty="0" smtClean="0"/>
              <a:t>.</a:t>
            </a:r>
            <a:endParaRPr lang="en-US" sz="2200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Izvršavanje potprograma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363272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Kada se završi sa izvršavanjem funkcije </a:t>
            </a:r>
            <a:r>
              <a:rPr lang="sr-Latn-CS" sz="2400" dirty="0" smtClean="0">
                <a:solidFill>
                  <a:srgbClr val="FF0000"/>
                </a:solidFill>
              </a:rPr>
              <a:t>C</a:t>
            </a:r>
            <a:r>
              <a:rPr lang="sr-Latn-CS" sz="2400" dirty="0" smtClean="0"/>
              <a:t> iz sistemskih podataka (postoje samo jedni sistemski podaci u svakom trenutku) se brišu podaci o funkciji </a:t>
            </a:r>
            <a:r>
              <a:rPr lang="sr-Latn-CS" sz="2400" dirty="0" smtClean="0">
                <a:solidFill>
                  <a:srgbClr val="FF0000"/>
                </a:solidFill>
              </a:rPr>
              <a:t>C</a:t>
            </a:r>
            <a:r>
              <a:rPr lang="sr-Latn-CS" sz="2400" dirty="0" smtClean="0"/>
              <a:t> i sa steka upisuju podaci o funkciji 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en-US" sz="2400" dirty="0" smtClean="0"/>
              <a:t>,</a:t>
            </a:r>
            <a:r>
              <a:rPr lang="sr-Latn-CS" sz="2400" dirty="0" smtClean="0"/>
              <a:t> koji se nakon toga brišu sa steka. Kontrola toka se predaje funkciji 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Na kraju, prilikom povratka iz funkcije 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sr-Latn-CS" sz="2400" dirty="0" smtClean="0"/>
              <a:t> iz sistemskih podataka se brišu podaci o funkciji </a:t>
            </a:r>
            <a:r>
              <a:rPr lang="sr-Latn-CS" sz="2400" dirty="0" smtClean="0">
                <a:solidFill>
                  <a:srgbClr val="FF0000"/>
                </a:solidFill>
              </a:rPr>
              <a:t>B</a:t>
            </a:r>
            <a:r>
              <a:rPr lang="sr-Latn-CS" sz="2400" dirty="0" smtClean="0"/>
              <a:t> i sa steka upisuju podaci o glavnom programu 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,</a:t>
            </a:r>
            <a:r>
              <a:rPr lang="sr-Latn-CS" sz="2400" dirty="0" smtClean="0"/>
              <a:t> koji se brišu sa steka.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Stek je </a:t>
            </a:r>
            <a:r>
              <a:rPr lang="sr-Latn-CS" sz="2400" dirty="0" smtClean="0">
                <a:solidFill>
                  <a:srgbClr val="3333CC"/>
                </a:solidFill>
              </a:rPr>
              <a:t>FILO</a:t>
            </a:r>
            <a:r>
              <a:rPr lang="sr-Latn-CS" sz="2400" dirty="0" smtClean="0"/>
              <a:t> memorija (“</a:t>
            </a:r>
            <a:r>
              <a:rPr lang="sr-Latn-CS" sz="2400" dirty="0" smtClean="0">
                <a:solidFill>
                  <a:srgbClr val="3333CC"/>
                </a:solidFill>
              </a:rPr>
              <a:t>F</a:t>
            </a:r>
            <a:r>
              <a:rPr lang="sr-Latn-CS" sz="2400" dirty="0" smtClean="0"/>
              <a:t>irst </a:t>
            </a:r>
            <a:r>
              <a:rPr lang="sr-Latn-CS" sz="2400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n </a:t>
            </a:r>
            <a:r>
              <a:rPr lang="sr-Latn-CS" sz="2400" dirty="0" smtClean="0">
                <a:solidFill>
                  <a:srgbClr val="3333CC"/>
                </a:solidFill>
              </a:rPr>
              <a:t>L</a:t>
            </a:r>
            <a:r>
              <a:rPr lang="sr-Latn-CS" sz="2400" dirty="0" smtClean="0"/>
              <a:t>ast </a:t>
            </a:r>
            <a:r>
              <a:rPr lang="sr-Latn-CS" sz="2400" dirty="0" smtClean="0">
                <a:solidFill>
                  <a:srgbClr val="3333CC"/>
                </a:solidFill>
              </a:rPr>
              <a:t>O</a:t>
            </a:r>
            <a:r>
              <a:rPr lang="sr-Latn-CS" sz="2400" dirty="0" smtClean="0"/>
              <a:t>ut”).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Ovom objašnjenju nedostaje mnogo detalja, uključujući i objašnjenje kako se prenose argumenti i rezultati, ali to nije previše bitno za našu dalju priču.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Potprogram i matematička funkcija</a:t>
            </a:r>
            <a:endParaRPr lang="en-US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276456" cy="4114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Ne treba miješati potprograme i matematičke funkcije, čak ni u situaciji kada potprogram realizuje neku funkciju.</a:t>
            </a:r>
          </a:p>
          <a:p>
            <a:pPr eaLnBrk="1" hangingPunct="1"/>
            <a:endParaRPr lang="sr-Latn-CS" sz="2400" dirty="0" smtClean="0"/>
          </a:p>
          <a:p>
            <a:pPr eaLnBrk="1" hangingPunct="1"/>
            <a:r>
              <a:rPr lang="sr-Latn-CS" sz="2400" dirty="0" smtClean="0"/>
              <a:t>Razlog je u domenu operacija na računaru i onih u m</a:t>
            </a:r>
            <a:r>
              <a:rPr lang="en-US" sz="2400" dirty="0" smtClean="0"/>
              <a:t>a</a:t>
            </a:r>
            <a:r>
              <a:rPr lang="sr-Latn-CS" sz="2400" dirty="0" smtClean="0"/>
              <a:t>tematici (cijeli brojevi zauzimaju 2 ili 4 bajta, realni brojevi se mogu prikazati do neke tačnosti itd).</a:t>
            </a:r>
          </a:p>
          <a:p>
            <a:pPr eaLnBrk="1" hangingPunct="1"/>
            <a:r>
              <a:rPr lang="sr-Latn-CS" sz="2400" dirty="0" smtClean="0"/>
              <a:t>Ipak, potprogram ima mnoge vrline koje prevazilaze ovaj nedostatak.</a:t>
            </a:r>
          </a:p>
          <a:p>
            <a:pPr eaLnBrk="1" hangingPunct="1">
              <a:buFont typeface="Wingdings" pitchFamily="2" charset="2"/>
              <a:buNone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Bodovanje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133600"/>
            <a:ext cx="8640762" cy="4495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Laboratorijske vježbe </a:t>
            </a:r>
            <a:r>
              <a:rPr lang="sr-Latn-CS" sz="2400" b="1" dirty="0" smtClean="0">
                <a:solidFill>
                  <a:srgbClr val="FF0000"/>
                </a:solidFill>
              </a:rPr>
              <a:t>10 x (max)1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Kolokvijum </a:t>
            </a:r>
            <a:r>
              <a:rPr lang="en-US" sz="2400" b="1" dirty="0" smtClean="0">
                <a:solidFill>
                  <a:srgbClr val="FF0000"/>
                </a:solidFill>
              </a:rPr>
              <a:t>1</a:t>
            </a:r>
            <a:r>
              <a:rPr lang="sr-Latn-ME" sz="2400" b="1" dirty="0" smtClean="0">
                <a:solidFill>
                  <a:srgbClr val="FF0000"/>
                </a:solidFill>
              </a:rPr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x </a:t>
            </a:r>
            <a:r>
              <a:rPr lang="en-US" sz="2400" b="1" dirty="0" smtClean="0">
                <a:solidFill>
                  <a:srgbClr val="FF0000"/>
                </a:solidFill>
              </a:rPr>
              <a:t>4</a:t>
            </a:r>
            <a:r>
              <a:rPr lang="sr-Latn-CS" sz="2400" b="1" dirty="0" smtClean="0">
                <a:solidFill>
                  <a:srgbClr val="FF0000"/>
                </a:solidFill>
              </a:rPr>
              <a:t>0</a:t>
            </a:r>
            <a:endParaRPr lang="sr-Latn-CS" sz="2400" dirty="0" smtClean="0"/>
          </a:p>
          <a:p>
            <a:pPr eaLnBrk="1" hangingPunct="1"/>
            <a:r>
              <a:rPr lang="sr-Latn-CS" sz="2400" dirty="0" smtClean="0"/>
              <a:t>Ispit </a:t>
            </a:r>
            <a:r>
              <a:rPr lang="sr-Latn-CS" sz="2400" b="1" dirty="0" smtClean="0">
                <a:solidFill>
                  <a:srgbClr val="FF0000"/>
                </a:solidFill>
              </a:rPr>
              <a:t>50</a:t>
            </a:r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endParaRPr lang="sr-Latn-CS" sz="2400" dirty="0" smtClean="0"/>
          </a:p>
          <a:p>
            <a:pPr eaLnBrk="1" hangingPunct="1"/>
            <a:r>
              <a:rPr lang="sr-Latn-CS" sz="2400" dirty="0" smtClean="0"/>
              <a:t>Ocjene </a:t>
            </a:r>
            <a:r>
              <a:rPr lang="en-US" sz="2400" dirty="0" smtClean="0"/>
              <a:t>se </a:t>
            </a:r>
            <a:r>
              <a:rPr lang="en-US" sz="2400" dirty="0" err="1" smtClean="0"/>
              <a:t>formiraju</a:t>
            </a:r>
            <a:r>
              <a:rPr lang="en-US" sz="2400" dirty="0" smtClean="0"/>
              <a:t> </a:t>
            </a:r>
            <a:r>
              <a:rPr lang="en-US" sz="2400" dirty="0" err="1" smtClean="0"/>
              <a:t>prema</a:t>
            </a:r>
            <a:r>
              <a:rPr lang="en-US" sz="2400" dirty="0" smtClean="0"/>
              <a:t> </a:t>
            </a:r>
            <a:r>
              <a:rPr lang="en-US" sz="2400" dirty="0" err="1" smtClean="0"/>
              <a:t>pravilu</a:t>
            </a:r>
            <a:r>
              <a:rPr lang="en-US" sz="2400" dirty="0" smtClean="0"/>
              <a:t>: 50≤</a:t>
            </a:r>
            <a:r>
              <a:rPr lang="en-US" sz="2400" b="1" dirty="0" smtClean="0">
                <a:solidFill>
                  <a:srgbClr val="FF0000"/>
                </a:solidFill>
              </a:rPr>
              <a:t>E</a:t>
            </a:r>
            <a:r>
              <a:rPr lang="en-US" sz="2400" dirty="0" smtClean="0"/>
              <a:t>&lt;60, 60≤</a:t>
            </a:r>
            <a:r>
              <a:rPr lang="en-US" sz="2400" b="1" dirty="0" smtClean="0">
                <a:solidFill>
                  <a:srgbClr val="FF0000"/>
                </a:solidFill>
              </a:rPr>
              <a:t>D</a:t>
            </a:r>
            <a:r>
              <a:rPr lang="en-US" sz="2400" dirty="0" smtClean="0"/>
              <a:t>&lt;70, …, 90≤</a:t>
            </a:r>
            <a:r>
              <a:rPr lang="en-US" sz="2400" b="1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/>
              <a:t>≤100</a:t>
            </a:r>
          </a:p>
          <a:p>
            <a:pPr eaLnBrk="1" hangingPunct="1"/>
            <a:r>
              <a:rPr lang="sr-Latn-CS" sz="2400" dirty="0" smtClean="0"/>
              <a:t>Broj studenata koji polažu ispit utvrđuje se na osnovu njihovih </a:t>
            </a:r>
            <a:r>
              <a:rPr lang="sr-Latn-CS" sz="2400" dirty="0" smtClean="0"/>
              <a:t>rezultata</a:t>
            </a:r>
            <a:r>
              <a:rPr lang="sr-Cyrl-ME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/>
              <a:t>kao i na osnovu učešća u svim oblicima nastave.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971800"/>
            <a:ext cx="8763000" cy="2362200"/>
          </a:xfrm>
        </p:spPr>
        <p:txBody>
          <a:bodyPr/>
          <a:lstStyle/>
          <a:p>
            <a:pPr eaLnBrk="1" hangingPunct="1"/>
            <a:r>
              <a:rPr lang="sr-Latn-CS" sz="6600" b="1" smtClean="0"/>
              <a:t>PROGRAMSKI JEZIK</a:t>
            </a:r>
            <a:br>
              <a:rPr lang="sr-Latn-CS" sz="6600" b="1" smtClean="0"/>
            </a:br>
            <a:r>
              <a:rPr lang="sr-Latn-CS" sz="20000" b="1" smtClean="0">
                <a:solidFill>
                  <a:srgbClr val="3333CC"/>
                </a:solidFill>
              </a:rPr>
              <a:t>C</a:t>
            </a:r>
            <a:endParaRPr lang="en-US" sz="20000" b="1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Primjer C programa</a:t>
            </a:r>
            <a:endParaRPr lang="en-US" smtClean="0"/>
          </a:p>
        </p:txBody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610600" cy="47244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Dajmo primjer jednostavnog C programa:</a:t>
            </a:r>
            <a:br>
              <a:rPr lang="sr-Latn-CS" sz="2000" dirty="0" smtClean="0"/>
            </a:br>
            <a:r>
              <a:rPr lang="en-US" sz="2000" dirty="0" smtClean="0">
                <a:solidFill>
                  <a:srgbClr val="3333CC"/>
                </a:solidFill>
              </a:rPr>
              <a:t>#include &lt;</a:t>
            </a:r>
            <a:r>
              <a:rPr lang="en-US" sz="2000" dirty="0" err="1" smtClean="0">
                <a:solidFill>
                  <a:srgbClr val="3333CC"/>
                </a:solidFill>
              </a:rPr>
              <a:t>stdio.h</a:t>
            </a:r>
            <a:r>
              <a:rPr lang="en-US" sz="2000" dirty="0" smtClean="0">
                <a:solidFill>
                  <a:srgbClr val="3333CC"/>
                </a:solidFill>
              </a:rPr>
              <a:t>&gt;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main(){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int</a:t>
            </a:r>
            <a:r>
              <a:rPr lang="en-US" sz="2000" dirty="0" smtClean="0">
                <a:solidFill>
                  <a:srgbClr val="3333CC"/>
                </a:solidFill>
              </a:rPr>
              <a:t> a, b;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a=3;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b=4;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	</a:t>
            </a:r>
            <a:r>
              <a:rPr lang="en-US" sz="2000" dirty="0" err="1" smtClean="0">
                <a:solidFill>
                  <a:srgbClr val="3333CC"/>
                </a:solidFill>
              </a:rPr>
              <a:t>printf</a:t>
            </a:r>
            <a:r>
              <a:rPr lang="en-US" sz="2000" dirty="0" smtClean="0">
                <a:solidFill>
                  <a:srgbClr val="3333CC"/>
                </a:solidFill>
              </a:rPr>
              <a:t>(“</a:t>
            </a:r>
            <a:r>
              <a:rPr lang="en-US" sz="2000" dirty="0" err="1" smtClean="0">
                <a:solidFill>
                  <a:srgbClr val="3333CC"/>
                </a:solidFill>
              </a:rPr>
              <a:t>Zbir</a:t>
            </a:r>
            <a:r>
              <a:rPr lang="en-US" sz="2000" dirty="0" smtClean="0">
                <a:solidFill>
                  <a:srgbClr val="3333CC"/>
                </a:solidFill>
              </a:rPr>
              <a:t> </a:t>
            </a:r>
            <a:r>
              <a:rPr lang="en-US" sz="2000" dirty="0" err="1" smtClean="0">
                <a:solidFill>
                  <a:srgbClr val="3333CC"/>
                </a:solidFill>
              </a:rPr>
              <a:t>brojeva</a:t>
            </a:r>
            <a:r>
              <a:rPr lang="en-US" sz="2000" dirty="0" smtClean="0">
                <a:solidFill>
                  <a:srgbClr val="3333CC"/>
                </a:solidFill>
              </a:rPr>
              <a:t> %d 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en-US" sz="2000" dirty="0" smtClean="0">
                <a:solidFill>
                  <a:srgbClr val="3333CC"/>
                </a:solidFill>
              </a:rPr>
              <a:t> %d je %d\n”, a, b, </a:t>
            </a:r>
            <a:r>
              <a:rPr lang="en-US" sz="2000" dirty="0" err="1" smtClean="0">
                <a:solidFill>
                  <a:srgbClr val="3333CC"/>
                </a:solidFill>
              </a:rPr>
              <a:t>a+b</a:t>
            </a:r>
            <a:r>
              <a:rPr lang="en-US" sz="2000" dirty="0" smtClean="0">
                <a:solidFill>
                  <a:srgbClr val="3333CC"/>
                </a:solidFill>
              </a:rPr>
              <a:t>);</a:t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en-US" sz="2000" dirty="0" smtClean="0">
                <a:solidFill>
                  <a:srgbClr val="3333CC"/>
                </a:solidFill>
              </a:rPr>
              <a:t>}</a:t>
            </a:r>
          </a:p>
          <a:p>
            <a:pPr eaLnBrk="1" hangingPunct="1"/>
            <a:r>
              <a:rPr lang="en-US" sz="2000" dirty="0" smtClean="0"/>
              <a:t>Program je </a:t>
            </a:r>
            <a:r>
              <a:rPr lang="en-US" sz="2000" dirty="0" err="1" smtClean="0"/>
              <a:t>krajnje</a:t>
            </a:r>
            <a:r>
              <a:rPr lang="en-US" sz="2000" dirty="0" smtClean="0"/>
              <a:t> </a:t>
            </a:r>
            <a:r>
              <a:rPr lang="en-US" sz="2000" dirty="0" err="1" smtClean="0"/>
              <a:t>jednostavan</a:t>
            </a:r>
            <a:r>
              <a:rPr lang="en-US" sz="2000" dirty="0" smtClean="0"/>
              <a:t>. Po</a:t>
            </a:r>
            <a:r>
              <a:rPr lang="sr-Latn-CS" sz="2000" dirty="0" smtClean="0"/>
              <a:t>činje sa </a:t>
            </a:r>
            <a:r>
              <a:rPr lang="sr-Latn-CS" sz="2000" dirty="0" smtClean="0">
                <a:solidFill>
                  <a:srgbClr val="3333CC"/>
                </a:solidFill>
              </a:rPr>
              <a:t>main()</a:t>
            </a:r>
            <a:r>
              <a:rPr lang="sr-Latn-CS" sz="2000" dirty="0" smtClean="0"/>
              <a:t>, u programu je zauzeta memorija za dvije cjelobrojne promjenljive kojima se nakon toga pridružuju vrijednosti i na kraju se štampaju ta dva broja i njihov zbir. Programu prethodi dio koji se naziva pretprocesor i koji počinje sa znakom </a:t>
            </a:r>
            <a:r>
              <a:rPr lang="sr-Latn-CS" sz="2000" dirty="0" smtClean="0">
                <a:solidFill>
                  <a:srgbClr val="3333CC"/>
                </a:solidFill>
              </a:rPr>
              <a:t>#</a:t>
            </a:r>
            <a:r>
              <a:rPr lang="sr-Latn-CS" sz="2000" dirty="0" smtClean="0"/>
              <a:t>. Program je uveden da bi ilustrovali neke od sintaksnih elemenata sa sljedećeg slajda.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6572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Sintaksni elementi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028800"/>
            <a:ext cx="4495800" cy="3200400"/>
          </a:xfrm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>
                <a:solidFill>
                  <a:srgbClr val="3333CC"/>
                </a:solidFill>
              </a:rPr>
              <a:t>Imena (identifikatori)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Konstante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Specijalni simboli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Rezervisane (ključne) riječi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Stringovi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Komentari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sr-Latn-CS" sz="2400" smtClean="0"/>
              <a:t>Bjeline</a:t>
            </a:r>
            <a:endParaRPr lang="en-US" sz="2400" smtClean="0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838200" y="2484413"/>
            <a:ext cx="4267200" cy="1587"/>
          </a:xfrm>
          <a:prstGeom prst="line">
            <a:avLst/>
          </a:prstGeom>
          <a:noFill/>
          <a:ln w="28575">
            <a:solidFill>
              <a:srgbClr val="3333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076056" y="2031226"/>
            <a:ext cx="3810000" cy="4278094"/>
          </a:xfrm>
          <a:prstGeom prst="rect">
            <a:avLst/>
          </a:prstGeom>
          <a:solidFill>
            <a:srgbClr val="CCECFF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  <a:effectLst/>
          <a:ex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dirty="0">
                <a:latin typeface="Tahoma" charset="0"/>
              </a:rPr>
              <a:t>Imena (identifikatori) se koriste za imenovanje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promjenljivih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funkcija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FF0000"/>
                </a:solidFill>
                <a:latin typeface="Tahoma" charset="0"/>
              </a:rPr>
              <a:t>makroa</a:t>
            </a:r>
            <a:r>
              <a:rPr lang="sr-Latn-CS" sz="1600" dirty="0">
                <a:latin typeface="Tahoma" charset="0"/>
              </a:rPr>
              <a:t>. U programu na prethodnom slajdu imena promjenljivih su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a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b</a:t>
            </a:r>
            <a:r>
              <a:rPr lang="sr-Latn-CS" sz="1600" dirty="0">
                <a:latin typeface="Tahoma" charset="0"/>
              </a:rPr>
              <a:t>, dok je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printf</a:t>
            </a:r>
            <a:r>
              <a:rPr lang="sr-Latn-CS" sz="1600" dirty="0">
                <a:latin typeface="Tahoma" charset="0"/>
              </a:rPr>
              <a:t> ime funkcije. Osnovna pravila: 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Imena </a:t>
            </a:r>
            <a:r>
              <a:rPr lang="sr-Latn-CS" sz="1600" dirty="0">
                <a:latin typeface="Tahoma" charset="0"/>
              </a:rPr>
              <a:t>se sastoje od slova, cifara i znaka podvlaka (underscore)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_ 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koja se tretira kao slovo.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početi cifrom.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Programski </a:t>
            </a:r>
            <a:r>
              <a:rPr lang="sr-Latn-CS" sz="1600" dirty="0">
                <a:latin typeface="Tahoma" charset="0"/>
              </a:rPr>
              <a:t>jezi</a:t>
            </a:r>
            <a:r>
              <a:rPr lang="en-US" sz="1600" dirty="0">
                <a:latin typeface="Tahoma" charset="0"/>
              </a:rPr>
              <a:t>k</a:t>
            </a:r>
            <a:r>
              <a:rPr lang="sr-Latn-CS" sz="1600" dirty="0">
                <a:latin typeface="Tahoma" charset="0"/>
              </a:rPr>
              <a:t> C je 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case sensitive</a:t>
            </a:r>
            <a:r>
              <a:rPr lang="sr-Latn-CS" sz="1600" dirty="0">
                <a:latin typeface="Tahoma" charset="0"/>
              </a:rPr>
              <a:t>,</a:t>
            </a:r>
            <a:r>
              <a:rPr lang="sr-Latn-CS" sz="1600" dirty="0">
                <a:solidFill>
                  <a:schemeClr val="accent2"/>
                </a:solidFill>
                <a:latin typeface="Tahoma" charset="0"/>
              </a:rPr>
              <a:t> </a:t>
            </a:r>
            <a:r>
              <a:rPr lang="sr-Latn-CS" sz="1600" dirty="0">
                <a:latin typeface="Tahoma" charset="0"/>
              </a:rPr>
              <a:t>odnosno razlikuje mala i velika slova.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,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i </a:t>
            </a:r>
            <a:r>
              <a:rPr lang="sr-Latn-CS" sz="1600" dirty="0">
                <a:solidFill>
                  <a:srgbClr val="3333CC"/>
                </a:solidFill>
                <a:latin typeface="Tahoma" charset="0"/>
              </a:rPr>
              <a:t>Mm</a:t>
            </a:r>
            <a:r>
              <a:rPr lang="sr-Latn-CS" sz="1600" dirty="0">
                <a:latin typeface="Tahoma" charset="0"/>
              </a:rPr>
              <a:t> su različite promjenljive.</a:t>
            </a:r>
          </a:p>
          <a:p>
            <a:pPr marL="269875" indent="-252413" eaLnBrk="1" hangingPunct="1">
              <a:spcBef>
                <a:spcPct val="50000"/>
              </a:spcBef>
              <a:buFont typeface="+mj-lt"/>
              <a:buAutoNum type="arabicPeriod"/>
            </a:pPr>
            <a:r>
              <a:rPr lang="sr-Latn-CS" sz="1600" dirty="0" smtClean="0">
                <a:latin typeface="Tahoma" charset="0"/>
              </a:rPr>
              <a:t>Ime </a:t>
            </a:r>
            <a:r>
              <a:rPr lang="sr-Latn-CS" sz="1600" dirty="0">
                <a:latin typeface="Tahoma" charset="0"/>
              </a:rPr>
              <a:t>ne može biti jednako rezervisanoj </a:t>
            </a:r>
            <a:r>
              <a:rPr lang="sr-Cyrl-ME" sz="1600" dirty="0" smtClean="0">
                <a:latin typeface="Tahoma" charset="0"/>
              </a:rPr>
              <a:t>(</a:t>
            </a:r>
            <a:r>
              <a:rPr lang="sr-Latn-ME" sz="1600" dirty="0" smtClean="0">
                <a:latin typeface="Tahoma" charset="0"/>
              </a:rPr>
              <a:t>ključnoj</a:t>
            </a:r>
            <a:r>
              <a:rPr lang="sr-Cyrl-ME" sz="1600" dirty="0" smtClean="0">
                <a:latin typeface="Tahoma" charset="0"/>
              </a:rPr>
              <a:t>) </a:t>
            </a:r>
            <a:r>
              <a:rPr lang="sr-Latn-CS" sz="1600" dirty="0" smtClean="0">
                <a:latin typeface="Tahoma" charset="0"/>
              </a:rPr>
              <a:t>riječi </a:t>
            </a:r>
            <a:r>
              <a:rPr lang="sr-Latn-CS" sz="1600" dirty="0">
                <a:latin typeface="Tahoma" charset="0"/>
              </a:rPr>
              <a:t>jezika.</a:t>
            </a:r>
            <a:endParaRPr lang="en-US" sz="1600" dirty="0">
              <a:latin typeface="Tahoma" charset="0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52400" y="5334000"/>
            <a:ext cx="4800600" cy="650875"/>
          </a:xfrm>
          <a:prstGeom prst="rect">
            <a:avLst/>
          </a:prstGeom>
          <a:noFill/>
          <a:ln w="9525">
            <a:solidFill>
              <a:schemeClr val="hlink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800">
                <a:latin typeface="Tahoma" charset="0"/>
              </a:rPr>
              <a:t>U imenima ne može biti specijalnih simbola: </a:t>
            </a:r>
            <a:r>
              <a:rPr lang="de-DE" sz="1800" b="1">
                <a:solidFill>
                  <a:srgbClr val="FF0000"/>
                </a:solidFill>
                <a:latin typeface="Tahoma" charset="0"/>
                <a:cs typeface="Times New Roman" charset="0"/>
              </a:rPr>
              <a:t>~`!@#$%^&amp;()[]{};:'"\|&lt;&gt;?/.,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 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+-</a:t>
            </a:r>
            <a:r>
              <a:rPr lang="en-US" sz="1600" b="1">
                <a:solidFill>
                  <a:srgbClr val="FF0000"/>
                </a:solidFill>
                <a:latin typeface="Tahoma" charset="0"/>
              </a:rPr>
              <a:t>/*=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54013" y="6324600"/>
            <a:ext cx="8610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dirty="0">
                <a:solidFill>
                  <a:srgbClr val="FF0000"/>
                </a:solidFill>
                <a:latin typeface="Tahoma" charset="0"/>
              </a:rPr>
              <a:t>Poželjno je da ime odražava </a:t>
            </a:r>
            <a:r>
              <a:rPr lang="sr-Latn-CS" dirty="0" smtClean="0">
                <a:solidFill>
                  <a:srgbClr val="FF0000"/>
                </a:solidFill>
                <a:latin typeface="Tahoma" charset="0"/>
              </a:rPr>
              <a:t>ulogu promjenljive!!!</a:t>
            </a:r>
            <a:endParaRPr lang="en-US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088976"/>
            <a:ext cx="8655050" cy="4724400"/>
          </a:xfrm>
        </p:spPr>
        <p:txBody>
          <a:bodyPr/>
          <a:lstStyle/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u="sng" dirty="0" smtClean="0"/>
              <a:t>Cjelobrojne konstante </a:t>
            </a:r>
            <a:r>
              <a:rPr lang="sr-Latn-CS" sz="2200" dirty="0" smtClean="0"/>
              <a:t>(1, 12, -45). Konstante koje počinju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</a:t>
            </a:r>
            <a:r>
              <a:rPr lang="en-US" sz="2200" dirty="0" smtClean="0"/>
              <a:t>(</a:t>
            </a:r>
            <a:r>
              <a:rPr lang="en-US" sz="2200" dirty="0" err="1" smtClean="0">
                <a:solidFill>
                  <a:srgbClr val="FF0000"/>
                </a:solidFill>
              </a:rPr>
              <a:t>nulom</a:t>
            </a:r>
            <a:r>
              <a:rPr lang="en-US" sz="2200" dirty="0" smtClean="0"/>
              <a:t>) </a:t>
            </a:r>
            <a:r>
              <a:rPr lang="sr-Latn-CS" sz="2200" dirty="0" smtClean="0"/>
              <a:t>predstavljaju brojeve zapisane </a:t>
            </a:r>
            <a:r>
              <a:rPr lang="sr-Latn-CS" sz="2200" dirty="0" smtClean="0">
                <a:solidFill>
                  <a:srgbClr val="FF0000"/>
                </a:solidFill>
              </a:rPr>
              <a:t>oktalno</a:t>
            </a:r>
            <a:r>
              <a:rPr lang="sr-Latn-CS" sz="2200" dirty="0" smtClean="0"/>
              <a:t>, dok konstante koje počinju sa </a:t>
            </a:r>
            <a:r>
              <a:rPr lang="sr-Latn-CS" sz="2200" dirty="0" smtClean="0">
                <a:solidFill>
                  <a:srgbClr val="3333CC"/>
                </a:solidFill>
              </a:rPr>
              <a:t>0x</a:t>
            </a:r>
            <a:r>
              <a:rPr lang="sr-Latn-CS" sz="2200" dirty="0" smtClean="0"/>
              <a:t> </a:t>
            </a:r>
            <a:r>
              <a:rPr lang="en-US" sz="2200" dirty="0" err="1" smtClean="0"/>
              <a:t>predstavljaju</a:t>
            </a:r>
            <a:r>
              <a:rPr lang="en-US" sz="2200" dirty="0" smtClean="0"/>
              <a:t> </a:t>
            </a:r>
            <a:r>
              <a:rPr lang="en-US" sz="2200" dirty="0" err="1" smtClean="0">
                <a:solidFill>
                  <a:srgbClr val="3333CC"/>
                </a:solidFill>
              </a:rPr>
              <a:t>heksadecimalne</a:t>
            </a:r>
            <a:r>
              <a:rPr lang="en-US" sz="2200" dirty="0" smtClean="0"/>
              <a:t> </a:t>
            </a:r>
            <a:r>
              <a:rPr lang="en-US" sz="2200" dirty="0" err="1" smtClean="0"/>
              <a:t>brojeve</a:t>
            </a:r>
            <a:r>
              <a:rPr lang="en-US" sz="2200" dirty="0" smtClean="0"/>
              <a:t>. Po</a:t>
            </a:r>
            <a:r>
              <a:rPr lang="sr-Latn-CS" sz="2200" dirty="0" smtClean="0"/>
              <a:t>što se </a:t>
            </a:r>
            <a:r>
              <a:rPr lang="sr-Latn-CS" sz="2200" dirty="0" smtClean="0">
                <a:solidFill>
                  <a:srgbClr val="FF0000"/>
                </a:solidFill>
              </a:rPr>
              <a:t>0</a:t>
            </a:r>
            <a:r>
              <a:rPr lang="sr-Latn-CS" sz="2200" dirty="0" smtClean="0"/>
              <a:t> ili </a:t>
            </a:r>
            <a:r>
              <a:rPr lang="sr-Latn-CS" sz="2200" dirty="0" smtClean="0">
                <a:solidFill>
                  <a:srgbClr val="FF0000"/>
                </a:solidFill>
              </a:rPr>
              <a:t>0x</a:t>
            </a:r>
            <a:r>
              <a:rPr lang="sr-Latn-CS" sz="2200" dirty="0" smtClean="0"/>
              <a:t> navode ispred brojeva nazivaju</a:t>
            </a:r>
            <a:r>
              <a:rPr lang="en-US" sz="2200" dirty="0" smtClean="0"/>
              <a:t> se</a:t>
            </a:r>
            <a:r>
              <a:rPr lang="sr-Latn-CS" sz="2200" dirty="0" smtClean="0"/>
              <a:t> </a:t>
            </a:r>
            <a:r>
              <a:rPr lang="sr-Latn-CS" sz="2200" dirty="0" smtClean="0">
                <a:solidFill>
                  <a:schemeClr val="accent1"/>
                </a:solidFill>
              </a:rPr>
              <a:t>prefiksi</a:t>
            </a:r>
            <a:r>
              <a:rPr lang="sr-Latn-CS" sz="2200" dirty="0" smtClean="0"/>
              <a:t>. Cjelobrojnim konstantama se mogu uvesti </a:t>
            </a:r>
            <a:r>
              <a:rPr lang="sr-Latn-CS" sz="2200" dirty="0" smtClean="0">
                <a:solidFill>
                  <a:schemeClr val="accent1"/>
                </a:solidFill>
              </a:rPr>
              <a:t>sufiksi</a:t>
            </a:r>
            <a:r>
              <a:rPr lang="sr-Latn-CS" sz="2200" dirty="0" smtClean="0"/>
              <a:t> (navode se nakon broja)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. 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znači da se za cjelobrojnu konstantu ostavi više mjesta u memoriji (</a:t>
            </a:r>
            <a:r>
              <a:rPr lang="sr-Latn-CS" sz="2200" dirty="0" smtClean="0">
                <a:solidFill>
                  <a:srgbClr val="FF0000"/>
                </a:solidFill>
              </a:rPr>
              <a:t>L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FF0000"/>
                </a:solidFill>
              </a:rPr>
              <a:t>long</a:t>
            </a:r>
            <a:r>
              <a:rPr lang="sr-Latn-CS" sz="2200" dirty="0" smtClean="0"/>
              <a:t>), dok </a:t>
            </a:r>
            <a:r>
              <a:rPr lang="sr-Latn-CS" sz="2200" dirty="0" smtClean="0">
                <a:solidFill>
                  <a:srgbClr val="3333CC"/>
                </a:solidFill>
              </a:rPr>
              <a:t>U</a:t>
            </a:r>
            <a:r>
              <a:rPr lang="sr-Latn-CS" sz="2200" dirty="0" smtClean="0"/>
              <a:t> potiče od </a:t>
            </a:r>
            <a:r>
              <a:rPr lang="sr-Latn-CS" sz="2200" dirty="0" smtClean="0">
                <a:solidFill>
                  <a:srgbClr val="3333CC"/>
                </a:solidFill>
              </a:rPr>
              <a:t>unsigned</a:t>
            </a:r>
            <a:r>
              <a:rPr lang="sr-Latn-CS" sz="2200" dirty="0" smtClean="0"/>
              <a:t> i znači da se konstanta u memoriji zapisuje kao neoznačeni cijeli broj (broj koji ne može imati predznak, odnosno ne može biti negativan).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Dozvoljene cjelobrojne konstante su npr.: </a:t>
            </a:r>
            <a:r>
              <a:rPr lang="de-DE" sz="2200" b="1" dirty="0" smtClean="0">
                <a:solidFill>
                  <a:srgbClr val="FF0000"/>
                </a:solidFill>
                <a:cs typeface="Times New Roman" charset="0"/>
              </a:rPr>
              <a:t>0x1af</a:t>
            </a:r>
            <a:r>
              <a:rPr lang="de-DE" sz="2200" dirty="0" smtClean="0">
                <a:cs typeface="Times New Roman" charset="0"/>
              </a:rPr>
              <a:t> ili </a:t>
            </a:r>
            <a:r>
              <a:rPr lang="de-DE" sz="2200" b="1" dirty="0" smtClean="0">
                <a:solidFill>
                  <a:srgbClr val="3333CC"/>
                </a:solidFill>
                <a:cs typeface="Times New Roman" charset="0"/>
              </a:rPr>
              <a:t>017U</a:t>
            </a:r>
            <a:r>
              <a:rPr lang="sr-Latn-CS" sz="2200" dirty="0" smtClean="0"/>
              <a:t>.</a:t>
            </a:r>
          </a:p>
          <a:p>
            <a:pPr algn="just" eaLnBrk="1" hangingPunct="1">
              <a:lnSpc>
                <a:spcPct val="95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200" dirty="0" smtClean="0"/>
              <a:t>U našem primjeru</a:t>
            </a:r>
            <a:r>
              <a:rPr lang="en-US" sz="2200" dirty="0" smtClean="0"/>
              <a:t>,</a:t>
            </a:r>
            <a:r>
              <a:rPr lang="sr-Latn-CS" sz="2200" dirty="0" smtClean="0"/>
              <a:t> konstante su </a:t>
            </a:r>
            <a:r>
              <a:rPr lang="sr-Latn-CS" sz="2200" dirty="0" smtClean="0">
                <a:solidFill>
                  <a:srgbClr val="FF0000"/>
                </a:solidFill>
              </a:rPr>
              <a:t>3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FF0000"/>
                </a:solidFill>
              </a:rPr>
              <a:t>4</a:t>
            </a:r>
            <a:r>
              <a:rPr lang="sr-Latn-CS" sz="2200" dirty="0" smtClean="0"/>
              <a:t> i pridružene su promjenljivim </a:t>
            </a:r>
            <a:r>
              <a:rPr lang="sr-Latn-CS" sz="2200" dirty="0" smtClean="0">
                <a:solidFill>
                  <a:srgbClr val="3333CC"/>
                </a:solidFill>
              </a:rPr>
              <a:t>a</a:t>
            </a:r>
            <a:r>
              <a:rPr lang="sr-Latn-CS" sz="2200" dirty="0" smtClean="0"/>
              <a:t> i </a:t>
            </a:r>
            <a:r>
              <a:rPr lang="sr-Latn-CS" sz="2200" dirty="0" smtClean="0">
                <a:solidFill>
                  <a:srgbClr val="3333CC"/>
                </a:solidFill>
              </a:rPr>
              <a:t>b</a:t>
            </a:r>
            <a:r>
              <a:rPr lang="sr-Latn-CS" sz="2200" dirty="0" smtClean="0"/>
              <a:t>.</a:t>
            </a:r>
            <a:endParaRPr lang="en-US" sz="2200" dirty="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sr-Latn-CS" sz="2400" u="sng" smtClean="0"/>
              <a:t>Realne konstante</a:t>
            </a:r>
            <a:r>
              <a:rPr lang="sr-Latn-CS" sz="2400" smtClean="0"/>
              <a:t> (konstante u pokretnom zarezu ili konstante tipa float –1.1, 0.234, 1.23e6, -.128</a:t>
            </a:r>
            <a:r>
              <a:rPr lang="en-US" sz="2400" smtClean="0"/>
              <a:t>)</a:t>
            </a:r>
            <a:r>
              <a:rPr lang="sr-Latn-CS" sz="2400" smtClean="0"/>
              <a:t>. Kod ovih konstante se koriste sufiksi </a:t>
            </a:r>
            <a:br>
              <a:rPr lang="sr-Latn-CS" sz="2400" smtClean="0"/>
            </a:br>
            <a:r>
              <a:rPr lang="sr-Latn-CS" sz="2400" smtClean="0">
                <a:solidFill>
                  <a:srgbClr val="FF0000"/>
                </a:solidFill>
              </a:rPr>
              <a:t>F</a:t>
            </a:r>
            <a:r>
              <a:rPr lang="sr-Latn-CS" sz="2400" smtClean="0"/>
              <a:t> za kratak memorijski zapis, </a:t>
            </a:r>
            <a:r>
              <a:rPr lang="sr-Latn-CS" sz="2400" smtClean="0">
                <a:solidFill>
                  <a:srgbClr val="3333CC"/>
                </a:solidFill>
              </a:rPr>
              <a:t>L</a:t>
            </a:r>
            <a:r>
              <a:rPr lang="sr-Latn-CS" sz="2400" smtClean="0"/>
              <a:t> za dugačak memorijski zapis </a:t>
            </a:r>
            <a:r>
              <a:rPr lang="sr-Latn-CS" sz="1600" b="1" smtClean="0">
                <a:solidFill>
                  <a:srgbClr val="FF0000"/>
                </a:solidFill>
              </a:rPr>
              <a:t>(kad naučimo pojmove o konverziji podataka kod pojedinih operacija biće jasnija važnost ovih oznaka)</a:t>
            </a:r>
            <a:r>
              <a:rPr lang="sr-Latn-CS" sz="2400" smtClean="0"/>
              <a:t>.</a:t>
            </a:r>
          </a:p>
          <a:p>
            <a:pPr eaLnBrk="1" hangingPunct="1">
              <a:spcBef>
                <a:spcPct val="0"/>
              </a:spcBef>
            </a:pPr>
            <a:r>
              <a:rPr lang="sr-Latn-CS" sz="2400" u="sng" smtClean="0"/>
              <a:t>Znakovne konstante</a:t>
            </a:r>
            <a:r>
              <a:rPr lang="sr-Latn-CS" sz="2400" smtClean="0"/>
              <a:t> (konstante tipa char). U navodnicima </a:t>
            </a:r>
            <a:r>
              <a:rPr lang="en-US" sz="2400" b="1" smtClean="0">
                <a:cs typeface="Times New Roman" charset="0"/>
              </a:rPr>
              <a:t>'c'</a:t>
            </a:r>
            <a:r>
              <a:rPr lang="en-US" sz="2400" smtClean="0"/>
              <a:t> </a:t>
            </a:r>
            <a:r>
              <a:rPr lang="sr-Latn-CS" sz="2400" smtClean="0"/>
              <a:t>ili </a:t>
            </a:r>
            <a:r>
              <a:rPr lang="en-US" sz="2400" b="1" smtClean="0"/>
              <a:t>‘\ooo’</a:t>
            </a:r>
            <a:r>
              <a:rPr lang="sr-Latn-CS" sz="2400" smtClean="0"/>
              <a:t>,</a:t>
            </a:r>
            <a:r>
              <a:rPr lang="en-US" sz="2400" smtClean="0"/>
              <a:t> gdje je </a:t>
            </a:r>
            <a:r>
              <a:rPr lang="en-US" sz="2400" b="1" smtClean="0"/>
              <a:t>ooo</a:t>
            </a:r>
            <a:r>
              <a:rPr lang="en-US" sz="2400" smtClean="0"/>
              <a:t> oktalni </a:t>
            </a:r>
            <a:r>
              <a:rPr lang="sr-Latn-CS" sz="2400" smtClean="0"/>
              <a:t>z</a:t>
            </a:r>
            <a:r>
              <a:rPr lang="en-US" sz="2400" smtClean="0"/>
              <a:t>apis broja koji predstavlja karakter po ASCII kodu, ili </a:t>
            </a:r>
            <a:r>
              <a:rPr lang="en-US" sz="2400" b="1" smtClean="0"/>
              <a:t>‘\xhh’</a:t>
            </a:r>
            <a:r>
              <a:rPr lang="en-US" sz="2400" smtClean="0"/>
              <a:t> gdje je </a:t>
            </a:r>
            <a:r>
              <a:rPr lang="en-US" sz="2400" b="1" smtClean="0"/>
              <a:t>hh</a:t>
            </a:r>
            <a:r>
              <a:rPr lang="en-US" sz="2400" smtClean="0"/>
              <a:t> heksadecimalni zapis karaktera.</a:t>
            </a:r>
            <a:endParaRPr lang="sr-Latn-CS" sz="2400" smtClean="0"/>
          </a:p>
          <a:p>
            <a:pPr eaLnBrk="1" hangingPunct="1">
              <a:spcBef>
                <a:spcPct val="0"/>
              </a:spcBef>
            </a:pPr>
            <a:endParaRPr lang="en-US" sz="2400" smtClean="0"/>
          </a:p>
        </p:txBody>
      </p:sp>
      <p:sp>
        <p:nvSpPr>
          <p:cNvPr id="38916" name="Freeform 4"/>
          <p:cNvSpPr>
            <a:spLocks/>
          </p:cNvSpPr>
          <p:nvPr/>
        </p:nvSpPr>
        <p:spPr bwMode="auto">
          <a:xfrm>
            <a:off x="5791200" y="2895600"/>
            <a:ext cx="1371600" cy="304800"/>
          </a:xfrm>
          <a:custGeom>
            <a:avLst/>
            <a:gdLst>
              <a:gd name="T0" fmla="*/ 0 w 1152"/>
              <a:gd name="T1" fmla="*/ 0 h 192"/>
              <a:gd name="T2" fmla="*/ 0 w 1152"/>
              <a:gd name="T3" fmla="*/ 2147483647 h 192"/>
              <a:gd name="T4" fmla="*/ 2147483647 w 1152"/>
              <a:gd name="T5" fmla="*/ 2147483647 h 19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152" h="192">
                <a:moveTo>
                  <a:pt x="0" y="0"/>
                </a:moveTo>
                <a:lnTo>
                  <a:pt x="0" y="192"/>
                </a:lnTo>
                <a:lnTo>
                  <a:pt x="1152" y="19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7" name="Line 5"/>
          <p:cNvSpPr>
            <a:spLocks noChangeShapeType="1"/>
          </p:cNvSpPr>
          <p:nvPr/>
        </p:nvSpPr>
        <p:spPr bwMode="auto">
          <a:xfrm>
            <a:off x="6705600" y="28956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7239000" y="3016250"/>
            <a:ext cx="1828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400" b="1">
                <a:latin typeface="Tahoma" charset="0"/>
              </a:rPr>
              <a:t>obratiti pažnju</a:t>
            </a:r>
            <a:endParaRPr lang="en-US" sz="1400" b="1">
              <a:latin typeface="Tahoma" charset="0"/>
            </a:endParaRPr>
          </a:p>
        </p:txBody>
      </p:sp>
      <p:sp>
        <p:nvSpPr>
          <p:cNvPr id="38919" name="Freeform 7"/>
          <p:cNvSpPr>
            <a:spLocks/>
          </p:cNvSpPr>
          <p:nvPr/>
        </p:nvSpPr>
        <p:spPr bwMode="auto">
          <a:xfrm>
            <a:off x="1143000" y="5943600"/>
            <a:ext cx="609600" cy="609600"/>
          </a:xfrm>
          <a:custGeom>
            <a:avLst/>
            <a:gdLst>
              <a:gd name="T0" fmla="*/ 0 w 384"/>
              <a:gd name="T1" fmla="*/ 0 h 384"/>
              <a:gd name="T2" fmla="*/ 0 w 384"/>
              <a:gd name="T3" fmla="*/ 2147483647 h 384"/>
              <a:gd name="T4" fmla="*/ 2147483647 w 384"/>
              <a:gd name="T5" fmla="*/ 2147483647 h 384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84" h="384">
                <a:moveTo>
                  <a:pt x="0" y="0"/>
                </a:moveTo>
                <a:lnTo>
                  <a:pt x="0" y="384"/>
                </a:lnTo>
                <a:lnTo>
                  <a:pt x="384" y="38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1752600" y="6400800"/>
            <a:ext cx="6096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solidFill>
                  <a:srgbClr val="FF0000"/>
                </a:solidFill>
                <a:latin typeface="Tahoma" charset="0"/>
              </a:rPr>
              <a:t>\ najavljuje da karakteri koji slijede imaju specijalno zna</a:t>
            </a:r>
            <a:r>
              <a:rPr lang="sr-Latn-CS" sz="1400" b="1">
                <a:solidFill>
                  <a:srgbClr val="FF0000"/>
                </a:solidFill>
                <a:latin typeface="Tahoma" charset="0"/>
              </a:rPr>
              <a:t>čenje</a:t>
            </a:r>
            <a:endParaRPr lang="en-US" sz="14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Konstante</a:t>
            </a:r>
            <a:endParaRPr lang="en-US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338536"/>
            <a:ext cx="8431088" cy="4114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Neka od specijalnih značenja karaktera nakon </a:t>
            </a:r>
            <a:r>
              <a:rPr lang="sr-Latn-CS" sz="2400" dirty="0" smtClean="0">
                <a:solidFill>
                  <a:srgbClr val="FF0000"/>
                </a:solidFill>
              </a:rPr>
              <a:t>backslash crte </a:t>
            </a:r>
            <a:r>
              <a:rPr lang="en-US" sz="2400" dirty="0" smtClean="0">
                <a:solidFill>
                  <a:srgbClr val="FF0000"/>
                </a:solidFill>
              </a:rPr>
              <a:t>\ </a:t>
            </a:r>
            <a:r>
              <a:rPr lang="en-US" sz="2400" dirty="0" err="1" smtClean="0"/>
              <a:t>su</a:t>
            </a:r>
            <a:r>
              <a:rPr lang="en-US" sz="2400" dirty="0" smtClean="0"/>
              <a:t>: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'\n'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u </a:t>
            </a:r>
            <a:r>
              <a:rPr lang="en-US" sz="2000" dirty="0" err="1" smtClean="0">
                <a:cs typeface="Times New Roman" charset="0"/>
              </a:rPr>
              <a:t>novi</a:t>
            </a:r>
            <a:r>
              <a:rPr lang="en-US" sz="2000" dirty="0" smtClean="0">
                <a:cs typeface="Times New Roman" charset="0"/>
              </a:rPr>
              <a:t> red (</a:t>
            </a:r>
            <a:r>
              <a:rPr lang="en-US" sz="2000" dirty="0" err="1" smtClean="0">
                <a:cs typeface="Times New Roman" charset="0"/>
              </a:rPr>
              <a:t>koristi</a:t>
            </a:r>
            <a:r>
              <a:rPr lang="sr-Latn-CS" sz="2000" dirty="0" smtClean="0"/>
              <a:t>ć</a:t>
            </a:r>
            <a:r>
              <a:rPr lang="en-US" sz="2000" dirty="0" smtClean="0">
                <a:cs typeface="Times New Roman" charset="0"/>
              </a:rPr>
              <a:t>emo </a:t>
            </a:r>
            <a:r>
              <a:rPr lang="en-US" sz="2000" dirty="0" err="1" smtClean="0">
                <a:cs typeface="Times New Roman" charset="0"/>
              </a:rPr>
              <a:t>ga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veoma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esto</a:t>
            </a:r>
            <a:r>
              <a:rPr lang="sr-Latn-CS" sz="2000" dirty="0" smtClean="0"/>
              <a:t> </a:t>
            </a:r>
            <a:r>
              <a:rPr lang="en-US" sz="2000" dirty="0" smtClean="0"/>
              <a:t>a </a:t>
            </a:r>
            <a:r>
              <a:rPr lang="en-US" sz="2000" dirty="0" err="1" smtClean="0"/>
              <a:t>kori</a:t>
            </a:r>
            <a:r>
              <a:rPr lang="sr-Latn-CS" sz="2000" dirty="0" smtClean="0"/>
              <a:t>šćen je i u našem primjeru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'\t'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kao</a:t>
            </a:r>
            <a:r>
              <a:rPr lang="en-US" sz="2000" dirty="0" smtClean="0">
                <a:cs typeface="Times New Roman" charset="0"/>
              </a:rPr>
              <a:t> taster tab </a:t>
            </a:r>
            <a:r>
              <a:rPr lang="en-US" sz="2000" dirty="0" err="1" smtClean="0">
                <a:cs typeface="Times New Roman" charset="0"/>
              </a:rPr>
              <a:t>koji</a:t>
            </a:r>
            <a:r>
              <a:rPr lang="en-US" sz="2000" dirty="0" smtClean="0">
                <a:cs typeface="Times New Roman" charset="0"/>
              </a:rPr>
              <a:t> se </a:t>
            </a:r>
            <a:r>
              <a:rPr lang="en-US" sz="2000" dirty="0" err="1" smtClean="0">
                <a:cs typeface="Times New Roman" charset="0"/>
              </a:rPr>
              <a:t>nalazi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tastaturi</a:t>
            </a:r>
            <a:r>
              <a:rPr lang="en-US" sz="2000" dirty="0" smtClean="0">
                <a:cs typeface="Times New Roman" charset="0"/>
              </a:rPr>
              <a:t>),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'\v'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smtClean="0">
                <a:cs typeface="Times New Roman" charset="0"/>
              </a:rPr>
              <a:t>je </a:t>
            </a:r>
            <a:r>
              <a:rPr lang="en-US" sz="2000" dirty="0" err="1" smtClean="0">
                <a:cs typeface="Times New Roman" charset="0"/>
              </a:rPr>
              <a:t>vertikalna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tabulacija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'\b'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povratak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jedan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karakter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unazad</a:t>
            </a:r>
            <a:r>
              <a:rPr lang="en-US" sz="2000" dirty="0" smtClean="0">
                <a:cs typeface="Times New Roman" charset="0"/>
              </a:rPr>
              <a:t>, </a:t>
            </a:r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'\r'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po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etak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teku</a:t>
            </a:r>
            <a:r>
              <a:rPr lang="sr-Latn-CS" sz="2000" dirty="0" smtClean="0"/>
              <a:t>ć</a:t>
            </a:r>
            <a:r>
              <a:rPr lang="en-US" sz="2000" dirty="0" err="1" smtClean="0">
                <a:cs typeface="Times New Roman" charset="0"/>
              </a:rPr>
              <a:t>eg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reda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'\f'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prelazak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novu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stranicu</a:t>
            </a:r>
            <a:r>
              <a:rPr lang="en-US" sz="2000" dirty="0" smtClean="0">
                <a:cs typeface="Times New Roman" charset="0"/>
              </a:rPr>
              <a:t>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sz="2000" b="1" dirty="0" smtClean="0">
                <a:cs typeface="Times New Roman" charset="0"/>
              </a:rPr>
              <a:t>'\a'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en-US" sz="2000" dirty="0" err="1" smtClean="0">
                <a:cs typeface="Times New Roman" charset="0"/>
              </a:rPr>
              <a:t>daje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zvuk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sa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zvu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nika</a:t>
            </a:r>
            <a:r>
              <a:rPr lang="en-US" sz="2000" dirty="0" smtClean="0">
                <a:cs typeface="Times New Roman" charset="0"/>
              </a:rPr>
              <a:t> </a:t>
            </a:r>
            <a:r>
              <a:rPr lang="en-US" sz="2000" dirty="0" err="1" smtClean="0">
                <a:cs typeface="Times New Roman" charset="0"/>
              </a:rPr>
              <a:t>ra</a:t>
            </a:r>
            <a:r>
              <a:rPr lang="sr-Latn-CS" sz="2000" dirty="0" smtClean="0"/>
              <a:t>č</a:t>
            </a:r>
            <a:r>
              <a:rPr lang="en-US" sz="2000" dirty="0" err="1" smtClean="0">
                <a:cs typeface="Times New Roman" charset="0"/>
              </a:rPr>
              <a:t>unara</a:t>
            </a:r>
            <a:r>
              <a:rPr lang="en-US" sz="2000" dirty="0" smtClean="0">
                <a:cs typeface="Times New Roman" charset="0"/>
              </a:rPr>
              <a:t> (</a:t>
            </a:r>
            <a:r>
              <a:rPr lang="en-US" sz="2000" dirty="0" err="1" smtClean="0">
                <a:cs typeface="Times New Roman" charset="0"/>
              </a:rPr>
              <a:t>bip</a:t>
            </a:r>
            <a:r>
              <a:rPr lang="en-US" sz="2000" dirty="0" smtClean="0">
                <a:cs typeface="Times New Roman" charset="0"/>
              </a:rPr>
              <a:t>), </a:t>
            </a:r>
            <a:endParaRPr lang="sr-Latn-CS" sz="2000" dirty="0" smtClean="0"/>
          </a:p>
          <a:p>
            <a:pPr lvl="1" eaLnBrk="1" hangingPunct="1">
              <a:lnSpc>
                <a:spcPct val="80000"/>
              </a:lnSpc>
              <a:spcBef>
                <a:spcPts val="0"/>
              </a:spcBef>
              <a:spcAft>
                <a:spcPts val="900"/>
              </a:spcAft>
            </a:pPr>
            <a:r>
              <a:rPr lang="en-US" altLang="ja-JP" sz="2000" b="1" dirty="0" smtClean="0">
                <a:ea typeface="ＭＳ Ｐゴシック" charset="-128"/>
              </a:rPr>
              <a:t>'\' '</a:t>
            </a:r>
            <a:r>
              <a:rPr lang="en-US" altLang="ja-JP" sz="2000" dirty="0" smtClean="0">
                <a:ea typeface="ＭＳ Ｐゴシック" charset="-128"/>
              </a:rPr>
              <a:t>, </a:t>
            </a:r>
            <a:r>
              <a:rPr lang="en-US" altLang="ja-JP" sz="2000" b="1" dirty="0" smtClean="0">
                <a:ea typeface="ＭＳ Ｐゴシック" charset="-128"/>
              </a:rPr>
              <a:t>'\" 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dirty="0" err="1" smtClean="0">
                <a:ea typeface="ＭＳ Ｐゴシック" charset="-128"/>
              </a:rPr>
              <a:t>i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en-US" altLang="ja-JP" sz="2000" b="1" dirty="0" smtClean="0">
                <a:ea typeface="ＭＳ Ｐゴシック" charset="-128"/>
              </a:rPr>
              <a:t>'\\'</a:t>
            </a:r>
            <a:r>
              <a:rPr lang="en-US" altLang="ja-JP" sz="2000" dirty="0" smtClean="0">
                <a:ea typeface="ＭＳ Ｐゴシック" charset="-128"/>
              </a:rPr>
              <a:t> </a:t>
            </a:r>
            <a:r>
              <a:rPr lang="sr-Latn-CS" sz="2000" dirty="0" smtClean="0">
                <a:cs typeface="Times New Roman" charset="0"/>
              </a:rPr>
              <a:t>- </a:t>
            </a:r>
            <a:r>
              <a:rPr lang="sr-Latn-CS" altLang="ja-JP" sz="2000" dirty="0" smtClean="0"/>
              <a:t>ove kombinacije redom znače apostrof, navodnike, ili samu backslash crtu (ovi simboli sami bez backslash crte imaju specijalnu namjenu u programskom jeziku C).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Specijalni simboli</a:t>
            </a:r>
            <a:endParaRPr lang="en-US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915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Već smo ih naveli kao nešto što ne može da se nalazi u okviru imena (identifikatora). Spisak specijalnih simbola:</a:t>
            </a:r>
            <a:br>
              <a:rPr lang="sr-Latn-CS" sz="2400" smtClean="0"/>
            </a:br>
            <a:r>
              <a:rPr lang="de-DE" sz="2300" b="1" smtClean="0">
                <a:cs typeface="Times New Roman" charset="0"/>
              </a:rPr>
              <a:t>~ ` ! @ # $ % ^ &amp; </a:t>
            </a:r>
            <a:r>
              <a:rPr lang="de-DE" sz="2300" b="1" smtClean="0">
                <a:solidFill>
                  <a:srgbClr val="3333CC"/>
                </a:solidFill>
                <a:cs typeface="Times New Roman" charset="0"/>
              </a:rPr>
              <a:t>( ) [ ] { }</a:t>
            </a:r>
            <a:r>
              <a:rPr lang="de-DE" sz="2300" b="1" smtClean="0">
                <a:cs typeface="Times New Roman" charset="0"/>
              </a:rPr>
              <a:t> ; : ' " \ | </a:t>
            </a:r>
            <a:r>
              <a:rPr lang="de-DE" sz="2300" b="1" smtClean="0">
                <a:solidFill>
                  <a:schemeClr val="accent1"/>
                </a:solidFill>
                <a:cs typeface="Times New Roman" charset="0"/>
              </a:rPr>
              <a:t>&lt; &gt;</a:t>
            </a:r>
            <a:r>
              <a:rPr lang="de-DE" sz="2300" b="1" smtClean="0">
                <a:cs typeface="Times New Roman" charset="0"/>
              </a:rPr>
              <a:t> ? / . ,</a:t>
            </a:r>
            <a:r>
              <a:rPr lang="sr-Latn-CS" sz="2300" b="1" smtClean="0"/>
              <a:t> </a:t>
            </a:r>
            <a:r>
              <a:rPr lang="de-DE" sz="2300" b="1" smtClean="0">
                <a:solidFill>
                  <a:srgbClr val="FF0000"/>
                </a:solidFill>
                <a:cs typeface="Times New Roman" charset="0"/>
              </a:rPr>
              <a:t>+ - / *</a:t>
            </a:r>
            <a:r>
              <a:rPr lang="sr-Latn-CS" sz="2300" b="1" smtClean="0"/>
              <a:t> </a:t>
            </a:r>
            <a:r>
              <a:rPr lang="de-DE" sz="2300" b="1" smtClean="0">
                <a:cs typeface="Times New Roman" charset="0"/>
              </a:rPr>
              <a:t>=</a:t>
            </a:r>
            <a:endParaRPr lang="sr-Latn-CS" sz="2300" b="1" smtClean="0"/>
          </a:p>
          <a:p>
            <a:pPr eaLnBrk="1" hangingPunct="1">
              <a:buFont typeface="Wingdings" pitchFamily="2" charset="2"/>
              <a:buNone/>
            </a:pPr>
            <a:r>
              <a:rPr lang="de-DE" sz="2400" b="1" smtClean="0">
                <a:cs typeface="Times New Roman" charset="0"/>
              </a:rPr>
              <a:t>  </a:t>
            </a:r>
            <a:endParaRPr lang="sr-Latn-CS" sz="2400" b="1" smtClean="0"/>
          </a:p>
          <a:p>
            <a:pPr eaLnBrk="1" hangingPunct="1"/>
            <a:endParaRPr lang="en-US" sz="2400" b="1" smtClean="0"/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>
            <a:off x="7620000" y="3352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5" name="Freeform 5"/>
          <p:cNvSpPr>
            <a:spLocks/>
          </p:cNvSpPr>
          <p:nvPr/>
        </p:nvSpPr>
        <p:spPr bwMode="auto">
          <a:xfrm>
            <a:off x="7162800" y="3352800"/>
            <a:ext cx="1143000" cy="2438400"/>
          </a:xfrm>
          <a:custGeom>
            <a:avLst/>
            <a:gdLst>
              <a:gd name="T0" fmla="*/ 2147483647 w 720"/>
              <a:gd name="T1" fmla="*/ 0 h 480"/>
              <a:gd name="T2" fmla="*/ 2147483647 w 720"/>
              <a:gd name="T3" fmla="*/ 2147483647 h 480"/>
              <a:gd name="T4" fmla="*/ 0 w 720"/>
              <a:gd name="T5" fmla="*/ 2147483647 h 48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720" h="480">
                <a:moveTo>
                  <a:pt x="720" y="0"/>
                </a:moveTo>
                <a:lnTo>
                  <a:pt x="720" y="480"/>
                </a:lnTo>
                <a:lnTo>
                  <a:pt x="0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2895600" y="5638800"/>
            <a:ext cx="45720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oznake osnovnih matematičkih operacija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3429000" y="3352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8" name="Freeform 9"/>
          <p:cNvSpPr>
            <a:spLocks/>
          </p:cNvSpPr>
          <p:nvPr/>
        </p:nvSpPr>
        <p:spPr bwMode="auto">
          <a:xfrm>
            <a:off x="762000" y="3352800"/>
            <a:ext cx="3200400" cy="762000"/>
          </a:xfrm>
          <a:custGeom>
            <a:avLst/>
            <a:gdLst>
              <a:gd name="T0" fmla="*/ 2147483647 w 2016"/>
              <a:gd name="T1" fmla="*/ 0 h 480"/>
              <a:gd name="T2" fmla="*/ 2147483647 w 2016"/>
              <a:gd name="T3" fmla="*/ 2147483647 h 480"/>
              <a:gd name="T4" fmla="*/ 0 w 2016"/>
              <a:gd name="T5" fmla="*/ 2147483647 h 480"/>
              <a:gd name="T6" fmla="*/ 0 w 2016"/>
              <a:gd name="T7" fmla="*/ 2147483647 h 480"/>
              <a:gd name="T8" fmla="*/ 2147483647 w 2016"/>
              <a:gd name="T9" fmla="*/ 2147483647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016" h="480">
                <a:moveTo>
                  <a:pt x="2016" y="0"/>
                </a:moveTo>
                <a:lnTo>
                  <a:pt x="2016" y="192"/>
                </a:lnTo>
                <a:lnTo>
                  <a:pt x="0" y="192"/>
                </a:lnTo>
                <a:lnTo>
                  <a:pt x="0" y="480"/>
                </a:lnTo>
                <a:lnTo>
                  <a:pt x="384" y="4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69" name="Text Box 10"/>
          <p:cNvSpPr txBox="1">
            <a:spLocks noChangeArrowheads="1"/>
          </p:cNvSpPr>
          <p:nvPr/>
        </p:nvSpPr>
        <p:spPr bwMode="auto">
          <a:xfrm>
            <a:off x="1143000" y="3810000"/>
            <a:ext cx="5486400" cy="169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500" b="1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agrade koje se koriste redom za</a:t>
            </a:r>
            <a:r>
              <a:rPr lang="en-US" sz="1500" b="1">
                <a:solidFill>
                  <a:srgbClr val="3333CC"/>
                </a:solidFill>
                <a:latin typeface="Tahoma" charset="0"/>
              </a:rPr>
              <a:t>: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 davanje prioriteta operacija (ili poziv funkcije), indeksiranje nizova i matrica i za označavanje bloka naredbi. </a:t>
            </a:r>
            <a:br>
              <a:rPr lang="sr-Latn-CS" sz="1500" b="1">
                <a:solidFill>
                  <a:srgbClr val="3333CC"/>
                </a:solidFill>
                <a:latin typeface="Tahoma" charset="0"/>
              </a:rPr>
            </a:br>
            <a:r>
              <a:rPr lang="en-US" sz="1500" b="1">
                <a:solidFill>
                  <a:srgbClr val="3333CC"/>
                </a:solidFill>
                <a:latin typeface="Tahoma" charset="0"/>
              </a:rPr>
              <a:t>Z</a:t>
            </a:r>
            <a:r>
              <a:rPr lang="sr-Latn-CS" sz="1500" b="1">
                <a:solidFill>
                  <a:srgbClr val="3333CC"/>
                </a:solidFill>
                <a:latin typeface="Tahoma" charset="0"/>
              </a:rPr>
              <a:t>agradni izrazi moraju biti korektni, što znači da svaka otvorena zagrada mora biti zatvorena i to po pravilnom redosljedu (prvo se zatvaraju unutrašnje pa spoljašnje)</a:t>
            </a:r>
            <a:endParaRPr lang="en-US" sz="1500">
              <a:solidFill>
                <a:srgbClr val="3333CC"/>
              </a:solidFill>
              <a:latin typeface="Tahoma" charset="0"/>
            </a:endParaRPr>
          </a:p>
        </p:txBody>
      </p:sp>
      <p:sp>
        <p:nvSpPr>
          <p:cNvPr id="40970" name="Line 11"/>
          <p:cNvSpPr>
            <a:spLocks noChangeShapeType="1"/>
          </p:cNvSpPr>
          <p:nvPr/>
        </p:nvSpPr>
        <p:spPr bwMode="auto">
          <a:xfrm flipV="1">
            <a:off x="6096000" y="32766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1" name="Freeform 12"/>
          <p:cNvSpPr>
            <a:spLocks/>
          </p:cNvSpPr>
          <p:nvPr/>
        </p:nvSpPr>
        <p:spPr bwMode="auto">
          <a:xfrm>
            <a:off x="6324600" y="3276600"/>
            <a:ext cx="1066800" cy="533400"/>
          </a:xfrm>
          <a:custGeom>
            <a:avLst/>
            <a:gdLst>
              <a:gd name="T0" fmla="*/ 0 w 672"/>
              <a:gd name="T1" fmla="*/ 0 h 336"/>
              <a:gd name="T2" fmla="*/ 0 w 672"/>
              <a:gd name="T3" fmla="*/ 2147483647 h 336"/>
              <a:gd name="T4" fmla="*/ 2147483647 w 672"/>
              <a:gd name="T5" fmla="*/ 2147483647 h 336"/>
              <a:gd name="T6" fmla="*/ 2147483647 w 672"/>
              <a:gd name="T7" fmla="*/ 2147483647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72" h="336">
                <a:moveTo>
                  <a:pt x="0" y="0"/>
                </a:moveTo>
                <a:lnTo>
                  <a:pt x="0" y="240"/>
                </a:lnTo>
                <a:lnTo>
                  <a:pt x="672" y="240"/>
                </a:lnTo>
                <a:lnTo>
                  <a:pt x="672" y="336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0972" name="Text Box 13"/>
          <p:cNvSpPr txBox="1">
            <a:spLocks noChangeArrowheads="1"/>
          </p:cNvSpPr>
          <p:nvPr/>
        </p:nvSpPr>
        <p:spPr bwMode="auto">
          <a:xfrm>
            <a:off x="6477000" y="3810000"/>
            <a:ext cx="182880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sr-Latn-CS" sz="1500" b="1">
                <a:solidFill>
                  <a:schemeClr val="accent1"/>
                </a:solidFill>
                <a:latin typeface="Tahoma" charset="0"/>
              </a:rPr>
              <a:t>pored značenja manje od i veće od koriste se kod pretprocesora</a:t>
            </a:r>
            <a:endParaRPr lang="en-US" sz="1500" b="1">
              <a:solidFill>
                <a:schemeClr val="accent1"/>
              </a:solidFill>
              <a:latin typeface="Tahoma" charset="0"/>
            </a:endParaRPr>
          </a:p>
        </p:txBody>
      </p:sp>
      <p:sp>
        <p:nvSpPr>
          <p:cNvPr id="40973" name="Text Box 14"/>
          <p:cNvSpPr txBox="1">
            <a:spLocks noChangeArrowheads="1"/>
          </p:cNvSpPr>
          <p:nvPr/>
        </p:nvSpPr>
        <p:spPr bwMode="auto">
          <a:xfrm>
            <a:off x="0" y="6096000"/>
            <a:ext cx="38862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Sa ostalim specijalnim simbolima upoznaćemo se kasnije detaljno!!!</a:t>
            </a:r>
            <a:endParaRPr lang="en-US" sz="1600" b="1">
              <a:latin typeface="Tahoma" charset="0"/>
            </a:endParaRPr>
          </a:p>
        </p:txBody>
      </p:sp>
      <p:sp>
        <p:nvSpPr>
          <p:cNvPr id="40974" name="Text Box 15"/>
          <p:cNvSpPr txBox="1">
            <a:spLocks noChangeArrowheads="1"/>
          </p:cNvSpPr>
          <p:nvPr/>
        </p:nvSpPr>
        <p:spPr bwMode="auto">
          <a:xfrm>
            <a:off x="3914775" y="6035675"/>
            <a:ext cx="49053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chemeClr val="accent2"/>
                </a:solidFill>
                <a:latin typeface="Tahoma" charset="0"/>
              </a:rPr>
              <a:t>Identifikujte i diskutujte primjenu pojedinih simbola u našem primjeru!</a:t>
            </a:r>
            <a:endParaRPr lang="en-US" sz="2000" b="1">
              <a:solidFill>
                <a:schemeClr val="accent2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Rezervisane riječi</a:t>
            </a:r>
            <a:endParaRPr lang="en-US" smtClean="0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2133600"/>
            <a:ext cx="8763000" cy="4648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000" smtClean="0"/>
              <a:t>Određeni skup riječi programski jezik C koristi za naredbe i najavu tipa podataka promjenljivih. 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Nazivaju se </a:t>
            </a:r>
            <a:r>
              <a:rPr lang="sr-Latn-CS" sz="2000" smtClean="0">
                <a:solidFill>
                  <a:srgbClr val="FF0000"/>
                </a:solidFill>
              </a:rPr>
              <a:t>rezervisane </a:t>
            </a:r>
            <a:r>
              <a:rPr lang="sr-Latn-CS" sz="2000" smtClean="0"/>
              <a:t>ili </a:t>
            </a:r>
            <a:r>
              <a:rPr lang="sr-Latn-CS" sz="2000" smtClean="0">
                <a:solidFill>
                  <a:srgbClr val="FF0000"/>
                </a:solidFill>
              </a:rPr>
              <a:t>ključne riječi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Imena (identifikatori) promjenljivih ne mogu biti ista kao ključne riječi.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N</a:t>
            </a:r>
            <a:r>
              <a:rPr lang="en-US" sz="2000" smtClean="0"/>
              <a:t>a </a:t>
            </a:r>
            <a:r>
              <a:rPr lang="sr-Latn-CS" sz="2000" smtClean="0"/>
              <a:t>pr</a:t>
            </a:r>
            <a:r>
              <a:rPr lang="en-US" sz="2000" smtClean="0"/>
              <a:t>imjer,</a:t>
            </a:r>
            <a:r>
              <a:rPr lang="sr-Latn-CS" sz="2000" smtClean="0"/>
              <a:t> programski jezik C koristi riječ </a:t>
            </a:r>
            <a:r>
              <a:rPr lang="sr-Latn-CS" sz="2000" b="1" smtClean="0">
                <a:solidFill>
                  <a:srgbClr val="FF0000"/>
                </a:solidFill>
              </a:rPr>
              <a:t>int</a:t>
            </a:r>
            <a:r>
              <a:rPr lang="sr-Latn-CS" sz="2000" smtClean="0"/>
              <a:t> kao najavu cjelobrojne promjenljive. Nijedno ime u programu ne može biti </a:t>
            </a:r>
            <a:r>
              <a:rPr lang="sr-Latn-CS" sz="2000" b="1" smtClean="0"/>
              <a:t>int</a:t>
            </a:r>
            <a:r>
              <a:rPr lang="sr-Latn-CS" sz="2000" smtClean="0"/>
              <a:t> </a:t>
            </a:r>
            <a:r>
              <a:rPr lang="sr-Latn-CS" sz="1400" b="1" smtClean="0"/>
              <a:t>(može, recimo, int2, ali i to treba izbjegavati)</a:t>
            </a:r>
            <a:r>
              <a:rPr lang="sr-Latn-CS" sz="200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Spisak ključnih riječi, kojih nema puno </a:t>
            </a:r>
            <a:r>
              <a:rPr lang="sr-Latn-CS" sz="1400" b="1" smtClean="0">
                <a:solidFill>
                  <a:srgbClr val="FF0000"/>
                </a:solidFill>
              </a:rPr>
              <a:t>(karakteristika programskog jezika C)</a:t>
            </a:r>
            <a:r>
              <a:rPr lang="sr-Latn-CS" sz="1400" b="1" smtClean="0"/>
              <a:t>,</a:t>
            </a:r>
            <a:r>
              <a:rPr lang="sr-Latn-CS" sz="2000" smtClean="0"/>
              <a:t> dobićete na vježbama.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000" smtClean="0"/>
              <a:t>Programski jezik C posjeduje programske biblioteke koje se po potrebi mogu uključivati u kod. Ako je programska biblioteka uključena</a:t>
            </a:r>
            <a:r>
              <a:rPr lang="en-US" sz="2000" smtClean="0"/>
              <a:t>,</a:t>
            </a:r>
            <a:r>
              <a:rPr lang="sr-Latn-CS" sz="2000" smtClean="0"/>
              <a:t> sva navedena imena u njoj se ponašaju kao ključne riječi i ne mogu se koristiti za imena u našem kodu. U našem primjeru je uključena programska biblioteka </a:t>
            </a:r>
            <a:r>
              <a:rPr lang="sr-Latn-CS" sz="2000" smtClean="0">
                <a:solidFill>
                  <a:srgbClr val="FF0000"/>
                </a:solidFill>
              </a:rPr>
              <a:t>stdio.h</a:t>
            </a:r>
            <a:r>
              <a:rPr lang="sr-Latn-CS" sz="2000" smtClean="0"/>
              <a:t> u kojoj je definisana funkcija </a:t>
            </a:r>
            <a:r>
              <a:rPr lang="sr-Latn-CS" sz="2000" smtClean="0">
                <a:solidFill>
                  <a:srgbClr val="FF0000"/>
                </a:solidFill>
              </a:rPr>
              <a:t>printf</a:t>
            </a:r>
            <a:r>
              <a:rPr lang="sr-Latn-CS" sz="2000" smtClean="0"/>
              <a:t>.</a:t>
            </a:r>
            <a:endParaRPr lang="en-US" sz="200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Stringovi</a:t>
            </a:r>
            <a:endParaRPr lang="en-US" smtClean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431213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Ovaj sintaksni element se ponekad u našoj literaturi naziva </a:t>
            </a:r>
            <a:r>
              <a:rPr lang="sr-Latn-CS" sz="2400" smtClean="0">
                <a:solidFill>
                  <a:srgbClr val="FF0000"/>
                </a:solidFill>
              </a:rPr>
              <a:t>string literal</a:t>
            </a:r>
            <a:r>
              <a:rPr lang="sr-Latn-CS" sz="2400" smtClean="0"/>
              <a:t> ili samo </a:t>
            </a:r>
            <a:r>
              <a:rPr lang="sr-Latn-CS" sz="2400" smtClean="0">
                <a:solidFill>
                  <a:srgbClr val="3333CC"/>
                </a:solidFill>
              </a:rPr>
              <a:t>literal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Stringovi su nizovi karaktera, npr. </a:t>
            </a:r>
            <a:r>
              <a:rPr lang="sr-Latn-CS" sz="2400" b="1" smtClean="0"/>
              <a:t>“tekst”</a:t>
            </a:r>
            <a:r>
              <a:rPr lang="sr-Latn-C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Ako se unutar stringa nalazi </a:t>
            </a:r>
            <a:r>
              <a:rPr lang="en-US" sz="2400" smtClean="0"/>
              <a:t>kosa </a:t>
            </a:r>
            <a:r>
              <a:rPr lang="sr-Latn-CS" sz="2400" smtClean="0"/>
              <a:t>crta</a:t>
            </a:r>
            <a:r>
              <a:rPr lang="en-US" sz="2400" smtClean="0"/>
              <a:t> unazad (</a:t>
            </a:r>
            <a:r>
              <a:rPr lang="sr-Latn-CS" sz="2400" smtClean="0"/>
              <a:t>backslash</a:t>
            </a:r>
            <a:r>
              <a:rPr lang="en-US" sz="2400" smtClean="0"/>
              <a:t>)</a:t>
            </a:r>
            <a:r>
              <a:rPr lang="sr-Latn-CS" sz="2400" smtClean="0"/>
              <a:t> onda ono što slijedi za njom ima specijalno značenje koje je objašnjeno kod znakovnih konstanti.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Pogledajte string koji je korišten kao argument funkcije </a:t>
            </a:r>
            <a:r>
              <a:rPr lang="sr-Latn-CS" sz="2400" smtClean="0">
                <a:solidFill>
                  <a:srgbClr val="3333CC"/>
                </a:solidFill>
              </a:rPr>
              <a:t>printf</a:t>
            </a:r>
            <a:r>
              <a:rPr lang="sr-Latn-CS" sz="2400" smtClean="0"/>
              <a:t> u našem primjeru.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endParaRPr lang="sr-Latn-CS" sz="2400" smtClean="0"/>
          </a:p>
          <a:p>
            <a:pPr eaLnBrk="1" hangingPunct="1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</a:pPr>
            <a:r>
              <a:rPr lang="sr-Latn-CS" sz="2400" smtClean="0"/>
              <a:t>Rad sa stringovima, način smještanja u memorij</a:t>
            </a:r>
            <a:r>
              <a:rPr lang="en-US" sz="2400" smtClean="0"/>
              <a:t>u</a:t>
            </a:r>
            <a:r>
              <a:rPr lang="sr-Latn-CS" sz="2400" smtClean="0"/>
              <a:t> i drugi detalji biće objašnjeni kasnije.</a:t>
            </a:r>
            <a:endParaRPr lang="en-US" sz="240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Komentar</a:t>
            </a:r>
            <a:endParaRPr lang="en-US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989138"/>
            <a:ext cx="7772400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U programskom jeziku C komentar se navodi unutar </a:t>
            </a:r>
            <a:r>
              <a:rPr lang="en-US" sz="2400" smtClean="0">
                <a:solidFill>
                  <a:srgbClr val="3333CC"/>
                </a:solidFill>
              </a:rPr>
              <a:t>/*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/>
              <a:t>prostor za komentar</a:t>
            </a:r>
            <a:r>
              <a:rPr lang="en-US" sz="2400" smtClean="0">
                <a:solidFill>
                  <a:srgbClr val="FF0000"/>
                </a:solidFill>
              </a:rPr>
              <a:t> </a:t>
            </a:r>
            <a:r>
              <a:rPr lang="en-US" sz="2400" smtClean="0">
                <a:solidFill>
                  <a:srgbClr val="3333CC"/>
                </a:solidFill>
              </a:rPr>
              <a:t>*/</a:t>
            </a:r>
          </a:p>
        </p:txBody>
      </p:sp>
      <p:sp>
        <p:nvSpPr>
          <p:cNvPr id="44036" name="Line 4"/>
          <p:cNvSpPr>
            <a:spLocks noChangeShapeType="1"/>
          </p:cNvSpPr>
          <p:nvPr/>
        </p:nvSpPr>
        <p:spPr bwMode="auto">
          <a:xfrm>
            <a:off x="838200" y="282733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4114800" y="282733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8" name="Freeform 6"/>
          <p:cNvSpPr>
            <a:spLocks/>
          </p:cNvSpPr>
          <p:nvPr/>
        </p:nvSpPr>
        <p:spPr bwMode="auto">
          <a:xfrm>
            <a:off x="990600" y="2827338"/>
            <a:ext cx="4267200" cy="762000"/>
          </a:xfrm>
          <a:custGeom>
            <a:avLst/>
            <a:gdLst>
              <a:gd name="T0" fmla="*/ 0 w 2688"/>
              <a:gd name="T1" fmla="*/ 0 h 288"/>
              <a:gd name="T2" fmla="*/ 0 w 2688"/>
              <a:gd name="T3" fmla="*/ 2147483647 h 288"/>
              <a:gd name="T4" fmla="*/ 2147483647 w 2688"/>
              <a:gd name="T5" fmla="*/ 2147483647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688" h="288">
                <a:moveTo>
                  <a:pt x="0" y="0"/>
                </a:moveTo>
                <a:lnTo>
                  <a:pt x="0" y="288"/>
                </a:lnTo>
                <a:lnTo>
                  <a:pt x="2688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>
            <a:off x="4267200" y="2827338"/>
            <a:ext cx="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5257800" y="3403600"/>
            <a:ext cx="32004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charset="0"/>
              </a:rPr>
              <a:t>po</a:t>
            </a:r>
            <a:r>
              <a:rPr lang="sr-Latn-CS" sz="1600" b="1">
                <a:latin typeface="Tahoma" charset="0"/>
              </a:rPr>
              <a:t>četak i kraj komentara</a:t>
            </a:r>
            <a:endParaRPr lang="en-US" sz="1600" b="1">
              <a:latin typeface="Tahoma" charset="0"/>
            </a:endParaRPr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V="1">
            <a:off x="1371600" y="2827338"/>
            <a:ext cx="2590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2667000" y="2827338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1143000" y="2979738"/>
            <a:ext cx="32004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tekst komentara koji se može prostirati u više redova</a:t>
            </a:r>
            <a:endParaRPr lang="en-US" sz="1600" b="1">
              <a:latin typeface="Tahoma" charset="0"/>
            </a:endParaRPr>
          </a:p>
        </p:txBody>
      </p:sp>
      <p:sp>
        <p:nvSpPr>
          <p:cNvPr id="44044" name="Text Box 12"/>
          <p:cNvSpPr txBox="1">
            <a:spLocks noChangeArrowheads="1"/>
          </p:cNvSpPr>
          <p:nvPr/>
        </p:nvSpPr>
        <p:spPr bwMode="auto">
          <a:xfrm>
            <a:off x="533400" y="3716338"/>
            <a:ext cx="822960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marL="342900" indent="-342900" eaLnBrk="1" hangingPunct="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/>
            </a:pPr>
            <a:r>
              <a:rPr lang="en-US" smtClean="0">
                <a:solidFill>
                  <a:srgbClr val="3333CC"/>
                </a:solidFill>
                <a:latin typeface="+mn-lt"/>
              </a:rPr>
              <a:t> // </a:t>
            </a:r>
            <a:r>
              <a:rPr lang="en-US" smtClean="0">
                <a:latin typeface="+mn-lt"/>
              </a:rPr>
              <a:t>- linijski komentari (va</a:t>
            </a:r>
            <a:r>
              <a:rPr lang="sr-Latn-RS" smtClean="0">
                <a:latin typeface="+mn-lt"/>
              </a:rPr>
              <a:t>že u liniji u kojoj se nalaze</a:t>
            </a:r>
            <a:r>
              <a:rPr lang="en-US" smtClean="0">
                <a:latin typeface="+mn-lt"/>
              </a:rPr>
              <a:t>)</a:t>
            </a:r>
            <a:endParaRPr lang="en-US">
              <a:latin typeface="+mn-lt"/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sr-Latn-CS" sz="2000" smtClean="0">
                <a:solidFill>
                  <a:srgbClr val="FF0000"/>
                </a:solidFill>
                <a:latin typeface="Tahoma" charset="0"/>
              </a:rPr>
              <a:t>Komentarišite programe!!!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Nakon 2 mjeseca ni vi nećete znati što ste htjeli da uradite sa nekim dijelom koda.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Na početku programa navedite malo zaglavlje sa komentarom o namjeni programa, reviziji, datumu, ciljevima, opaženim problemima.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000" smtClean="0">
                <a:latin typeface="Tahoma" charset="0"/>
              </a:rPr>
              <a:t>Ne komentarišite očigledne stvari jer ćete se zamoriti i od nekog momenta prestati da komentarišete i neočigledne.</a:t>
            </a:r>
            <a:endParaRPr lang="en-US" sz="2000" smtClean="0">
              <a:latin typeface="Tahoma" charset="0"/>
            </a:endParaRPr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>
            <a:off x="4724400" y="2522538"/>
            <a:ext cx="4419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b="1">
                <a:solidFill>
                  <a:srgbClr val="FF0000"/>
                </a:solidFill>
                <a:latin typeface="Tahoma" charset="0"/>
              </a:rPr>
              <a:t>Tekst unutar komentara ne utiče na izvršavanje programa!!!</a:t>
            </a:r>
            <a:endParaRPr lang="en-US" sz="20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Literatura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7616"/>
            <a:ext cx="8229600" cy="4031704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Udžbenici od Hansen-a, Ritchie-a i Kernighan</a:t>
            </a:r>
            <a:r>
              <a:rPr lang="en-US" sz="2200" dirty="0" smtClean="0"/>
              <a:t>-</a:t>
            </a:r>
            <a:r>
              <a:rPr lang="sr-Latn-CS" sz="2200" dirty="0" smtClean="0"/>
              <a:t>a, Ristića itd</a:t>
            </a:r>
            <a:r>
              <a:rPr lang="en-US" sz="2200" dirty="0" smtClean="0"/>
              <a:t>.</a:t>
            </a:r>
            <a:r>
              <a:rPr lang="sr-Latn-CS" sz="2200" dirty="0" smtClean="0"/>
              <a:t> kao i udžbenik</a:t>
            </a:r>
            <a:r>
              <a:rPr lang="en-US" sz="2200" dirty="0" smtClean="0"/>
              <a:t> od </a:t>
            </a:r>
            <a:r>
              <a:rPr lang="en-US" sz="2200" dirty="0" err="1" smtClean="0"/>
              <a:t>predmetnog</a:t>
            </a:r>
            <a:r>
              <a:rPr lang="en-US" sz="2200" dirty="0" smtClean="0"/>
              <a:t> </a:t>
            </a:r>
            <a:r>
              <a:rPr lang="en-US" sz="2200" dirty="0" err="1" smtClean="0"/>
              <a:t>nastavnika</a:t>
            </a:r>
            <a:r>
              <a:rPr lang="sr-Latn-CS" sz="2200" dirty="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dirty="0" smtClean="0"/>
              <a:t>Zbirka zadataka od Krausa, kao i zbirka sa riješenim zadacima koja je sastavni dio udžbenika.</a:t>
            </a:r>
          </a:p>
          <a:p>
            <a:pPr eaLnBrk="1" hangingPunct="1"/>
            <a:r>
              <a:rPr lang="sr-Latn-CS" sz="2200" dirty="0" smtClean="0"/>
              <a:t>Osnovna literatura je:</a:t>
            </a:r>
          </a:p>
          <a:p>
            <a:pPr lvl="1" eaLnBrk="1" hangingPunct="1"/>
            <a:r>
              <a:rPr lang="sr-Latn-CS" sz="2000" dirty="0" smtClean="0"/>
              <a:t>Igor Đurović, Slobodan Đukanović, Vesna Popović: “Programski jezik C sa zbirkom riješenih zadataka”</a:t>
            </a:r>
            <a:r>
              <a:rPr lang="en-US" sz="2000" dirty="0" smtClean="0"/>
              <a:t>, ETF Podgorica, 2006.</a:t>
            </a:r>
          </a:p>
          <a:p>
            <a:pPr lvl="1" eaLnBrk="1" hangingPunct="1"/>
            <a:r>
              <a:rPr lang="sr-Latn-CS" sz="2000" dirty="0" smtClean="0"/>
              <a:t>A. Hansen: “Programiranje na jeziku C – potpuni vodič za programski jezik C”</a:t>
            </a:r>
            <a:r>
              <a:rPr lang="en-US" sz="2000" dirty="0" smtClean="0"/>
              <a:t>,</a:t>
            </a:r>
            <a:r>
              <a:rPr lang="sr-Latn-CS" sz="2000" dirty="0" smtClean="0"/>
              <a:t> Mikroknjiga, Beograd, 2000.</a:t>
            </a:r>
          </a:p>
          <a:p>
            <a:pPr lvl="1" eaLnBrk="1" hangingPunct="1"/>
            <a:r>
              <a:rPr lang="sr-Latn-CS" sz="2000" dirty="0" smtClean="0"/>
              <a:t>L. Kraus: “Zbirka riješenih zadataka iz programskog jezika C”, Mikroknjiga, Beograd, 1997.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Bjeline</a:t>
            </a:r>
            <a:endParaRPr lang="en-US" smtClean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28675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/>
              <a:t>Bjeline su posljednji sintaksni element programskog jezika C. To su: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praznine (space)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tabulacija (tab)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>
                <a:solidFill>
                  <a:srgbClr val="FF0000"/>
                </a:solidFill>
              </a:rPr>
              <a:t>novi redovi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Kod programskog jezika C (slično kao u MATLAB-u) ne poštuje se pravilo programske linije (kao recimo u FORTRAN-u), već se naredba ili iskaz može prostirati u više redova, ali se može i u jednom redu nalaziti više naredbi.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>
                <a:solidFill>
                  <a:srgbClr val="3333CC"/>
                </a:solidFill>
              </a:rPr>
              <a:t>Bjeline se koriste radi poboljšavanja preglednosti programa!!!</a:t>
            </a:r>
            <a:endParaRPr lang="en-US" sz="2400" smtClean="0">
              <a:solidFill>
                <a:srgbClr val="3333CC"/>
              </a:solidFill>
            </a:endParaRPr>
          </a:p>
        </p:txBody>
      </p:sp>
      <p:sp>
        <p:nvSpPr>
          <p:cNvPr id="45060" name="AutoShape 4"/>
          <p:cNvSpPr>
            <a:spLocks/>
          </p:cNvSpPr>
          <p:nvPr/>
        </p:nvSpPr>
        <p:spPr bwMode="auto">
          <a:xfrm>
            <a:off x="3352800" y="2895600"/>
            <a:ext cx="76200" cy="990600"/>
          </a:xfrm>
          <a:prstGeom prst="rightBrace">
            <a:avLst>
              <a:gd name="adj1" fmla="val 10833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061" name="Freeform 5"/>
          <p:cNvSpPr>
            <a:spLocks/>
          </p:cNvSpPr>
          <p:nvPr/>
        </p:nvSpPr>
        <p:spPr bwMode="auto">
          <a:xfrm>
            <a:off x="3581400" y="2971800"/>
            <a:ext cx="1371600" cy="533400"/>
          </a:xfrm>
          <a:custGeom>
            <a:avLst/>
            <a:gdLst>
              <a:gd name="T0" fmla="*/ 0 w 864"/>
              <a:gd name="T1" fmla="*/ 2147483647 h 336"/>
              <a:gd name="T2" fmla="*/ 2147483647 w 864"/>
              <a:gd name="T3" fmla="*/ 2147483647 h 336"/>
              <a:gd name="T4" fmla="*/ 2147483647 w 864"/>
              <a:gd name="T5" fmla="*/ 0 h 336"/>
              <a:gd name="T6" fmla="*/ 2147483647 w 864"/>
              <a:gd name="T7" fmla="*/ 0 h 3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864" h="336">
                <a:moveTo>
                  <a:pt x="0" y="336"/>
                </a:moveTo>
                <a:lnTo>
                  <a:pt x="432" y="336"/>
                </a:lnTo>
                <a:lnTo>
                  <a:pt x="432" y="0"/>
                </a:lnTo>
                <a:lnTo>
                  <a:pt x="864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5105400" y="2743200"/>
            <a:ext cx="32766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bjeline se mogu kombinovati i svaka kombinacija bjelina se tretira kao bjelina</a:t>
            </a:r>
            <a:endParaRPr lang="en-US" sz="1600" b="1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Bjeline</a:t>
            </a:r>
            <a:endParaRPr lang="en-US" smtClean="0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sr-Latn-CS" sz="2400" smtClean="0"/>
              <a:t>Pravila kod bjelina:</a:t>
            </a:r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Unutar osnovnog sintaksnog elementa ne smijemo upotrebljavati </a:t>
            </a:r>
            <a:r>
              <a:rPr lang="sr-Latn-CS" sz="2000" smtClean="0"/>
              <a:t>bjeline</a:t>
            </a:r>
            <a:r>
              <a:rPr lang="en-US" sz="2000" smtClean="0">
                <a:cs typeface="Times New Roman" charset="0"/>
              </a:rPr>
              <a:t> osim unutar stringa; 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Izme</a:t>
            </a:r>
            <a:r>
              <a:rPr lang="sr-Latn-CS" sz="2000" smtClean="0"/>
              <a:t>đ</a:t>
            </a:r>
            <a:r>
              <a:rPr lang="en-US" sz="2000" smtClean="0">
                <a:cs typeface="Times New Roman" charset="0"/>
              </a:rPr>
              <a:t>u dva uzastopna imena, konstante, rezervisane rije</a:t>
            </a:r>
            <a:r>
              <a:rPr lang="sr-Latn-CS" sz="2000" smtClean="0"/>
              <a:t>č</a:t>
            </a:r>
            <a:r>
              <a:rPr lang="en-US" sz="2000" smtClean="0">
                <a:cs typeface="Times New Roman" charset="0"/>
              </a:rPr>
              <a:t>i mora da stoji bar jedna </a:t>
            </a:r>
            <a:r>
              <a:rPr lang="sr-Latn-CS" sz="2000" smtClean="0"/>
              <a:t>bjelina</a:t>
            </a:r>
            <a:r>
              <a:rPr lang="en-US" sz="2000" smtClean="0">
                <a:cs typeface="Times New Roman" charset="0"/>
              </a:rPr>
              <a:t>;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Izme</a:t>
            </a:r>
            <a:r>
              <a:rPr lang="sr-Latn-CS" sz="2000" smtClean="0"/>
              <a:t>đ</a:t>
            </a:r>
            <a:r>
              <a:rPr lang="en-US" sz="2000" smtClean="0">
                <a:cs typeface="Times New Roman" charset="0"/>
              </a:rPr>
              <a:t>u osnovnih sintaksnih elemenata mo</a:t>
            </a:r>
            <a:r>
              <a:rPr lang="sr-Latn-CS" sz="2000" smtClean="0"/>
              <a:t>ž</a:t>
            </a:r>
            <a:r>
              <a:rPr lang="en-US" sz="2000" smtClean="0">
                <a:cs typeface="Times New Roman" charset="0"/>
              </a:rPr>
              <a:t>e da stoji proizvoljno mnogo bjelina;</a:t>
            </a:r>
            <a:endParaRPr lang="sr-Latn-CS" sz="2000" smtClean="0"/>
          </a:p>
          <a:p>
            <a:pPr lvl="1" algn="just" eaLnBrk="1" hangingPunct="1"/>
            <a:r>
              <a:rPr lang="en-US" sz="2000" smtClean="0">
                <a:cs typeface="Times New Roman" charset="0"/>
              </a:rPr>
              <a:t>Ako se linija završava sa </a:t>
            </a:r>
            <a:r>
              <a:rPr lang="en-US" sz="2000" b="1" smtClean="0">
                <a:cs typeface="Times New Roman" charset="0"/>
              </a:rPr>
              <a:t>\</a:t>
            </a:r>
            <a:r>
              <a:rPr lang="en-US" sz="2000" smtClean="0">
                <a:cs typeface="Times New Roman" charset="0"/>
              </a:rPr>
              <a:t> onda je idu</a:t>
            </a:r>
            <a:r>
              <a:rPr lang="sr-Latn-CS" sz="2000" smtClean="0"/>
              <a:t>ć</a:t>
            </a:r>
            <a:r>
              <a:rPr lang="en-US" sz="2000" smtClean="0">
                <a:cs typeface="Times New Roman" charset="0"/>
              </a:rPr>
              <a:t>a linija u stvari, nastavak </a:t>
            </a:r>
            <a:r>
              <a:rPr lang="sr-Latn-CS" sz="2000" smtClean="0">
                <a:cs typeface="Times New Roman" charset="0"/>
              </a:rPr>
              <a:t>prethodne (ovo je dozvoljeno koristiti i u stringu kao specifi</a:t>
            </a:r>
            <a:r>
              <a:rPr lang="sr-Latn-CS" sz="2000" smtClean="0"/>
              <a:t>č</a:t>
            </a:r>
            <a:r>
              <a:rPr lang="sr-Latn-CS" sz="2000" smtClean="0">
                <a:cs typeface="Times New Roman" charset="0"/>
              </a:rPr>
              <a:t>nom sintaksnom elementu)</a:t>
            </a:r>
            <a:r>
              <a:rPr lang="en-US" sz="2000" smtClean="0">
                <a:cs typeface="Times New Roman" charset="0"/>
              </a:rPr>
              <a:t>.</a:t>
            </a:r>
            <a:endParaRPr lang="en-US" sz="2000" smtClean="0"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Struktura kursa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04864"/>
            <a:ext cx="8731696" cy="417572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Uvod sa pregledom istorijata programskih jezika i terminologijom koja će biti korišćena (oko </a:t>
            </a:r>
            <a:r>
              <a:rPr lang="sr-Cyrl-ME" sz="2300" dirty="0" smtClean="0"/>
              <a:t>5</a:t>
            </a:r>
            <a:r>
              <a:rPr lang="sr-Latn-CS" sz="2300" dirty="0" smtClean="0"/>
              <a:t>% </a:t>
            </a:r>
            <a:r>
              <a:rPr lang="sr-Latn-CS" sz="2300" dirty="0" smtClean="0"/>
              <a:t>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Programski jezik C kao ilustracija strukturnog programskog jezika (oko </a:t>
            </a:r>
            <a:r>
              <a:rPr lang="sr-Latn-CS" sz="2300" dirty="0" smtClean="0"/>
              <a:t>7</a:t>
            </a:r>
            <a:r>
              <a:rPr lang="sr-Cyrl-ME" sz="2300" dirty="0" smtClean="0"/>
              <a:t>5</a:t>
            </a:r>
            <a:r>
              <a:rPr lang="sr-Latn-CS" sz="2300" dirty="0" smtClean="0"/>
              <a:t>% </a:t>
            </a:r>
            <a:r>
              <a:rPr lang="sr-Latn-CS" sz="2300" dirty="0" smtClean="0"/>
              <a:t>nastave).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Osnove složenih linkovanih tipova podataka (oko 20% nastave</a:t>
            </a:r>
            <a:r>
              <a:rPr lang="sr-Latn-CS" sz="2300" dirty="0" smtClean="0"/>
              <a:t>).</a:t>
            </a:r>
            <a:endParaRPr lang="sr-Cyrl-ME" sz="2300" dirty="0" smtClean="0"/>
          </a:p>
          <a:p>
            <a:pPr eaLnBrk="1" hangingPunct="1">
              <a:spcBef>
                <a:spcPts val="0"/>
              </a:spcBef>
              <a:spcAft>
                <a:spcPts val="0"/>
              </a:spcAft>
            </a:pPr>
            <a:endParaRPr lang="sr-Latn-CS" sz="2300" dirty="0" smtClean="0"/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Kolokvijumi i ispiti se održavaju isključivo u računarskoj sali.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300" dirty="0" smtClean="0"/>
              <a:t>Laboratorijske vježbe su nam</a:t>
            </a:r>
            <a:r>
              <a:rPr lang="en-US" sz="2300" dirty="0" err="1" smtClean="0"/>
              <a:t>i</a:t>
            </a:r>
            <a:r>
              <a:rPr lang="sr-Latn-CS" sz="2300" dirty="0" smtClean="0"/>
              <a:t>jenjene isključivo za </a:t>
            </a:r>
            <a:r>
              <a:rPr lang="sr-Latn-CS" sz="2300" dirty="0" smtClean="0">
                <a:solidFill>
                  <a:srgbClr val="FF0000"/>
                </a:solidFill>
              </a:rPr>
              <a:t>samostalan rad</a:t>
            </a:r>
            <a:r>
              <a:rPr lang="sr-Latn-CS" sz="2300" dirty="0" smtClean="0"/>
              <a:t> studenata uz kontrolu predmetnog asistenta i konsultacije sa njim.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Jezik računara</a:t>
            </a:r>
            <a:endParaRPr lang="en-US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421979"/>
            <a:ext cx="8610600" cy="37433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Savremeni elektronski računari rade na principu binarne logike sa alfabetom {</a:t>
            </a:r>
            <a:r>
              <a:rPr lang="vi-VN" sz="2300" b="1" dirty="0" smtClean="0">
                <a:solidFill>
                  <a:srgbClr val="00B050"/>
                </a:solidFill>
              </a:rPr>
              <a:t>0</a:t>
            </a:r>
            <a:r>
              <a:rPr lang="vi-VN" sz="2300" dirty="0" smtClean="0"/>
              <a:t>,</a:t>
            </a:r>
            <a:r>
              <a:rPr lang="vi-VN" sz="2300" b="1" dirty="0" smtClean="0">
                <a:solidFill>
                  <a:srgbClr val="FF0000"/>
                </a:solidFill>
              </a:rPr>
              <a:t>1</a:t>
            </a:r>
            <a:r>
              <a:rPr lang="vi-VN" sz="2300" dirty="0" smtClean="0"/>
              <a:t>}.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Očigledno je veoma teško ljudsku logiku, zasnovanu na procedurama, pretvoriti u binarni zapis direktnim putem.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Poseban je problem što relativno prosta procedura zapisana binarno može da ima desetine hiljada, pa i milione bita, što je čini nemogućom za održavanje i prepravljanje.</a:t>
            </a:r>
          </a:p>
          <a:p>
            <a:pPr eaLnBrk="1" hangingPunct="1">
              <a:spcBef>
                <a:spcPct val="0"/>
              </a:spcBef>
              <a:spcAft>
                <a:spcPts val="1800"/>
              </a:spcAft>
            </a:pPr>
            <a:r>
              <a:rPr lang="vi-VN" sz="2300" dirty="0" smtClean="0"/>
              <a:t>Stoga su se razvili programski jezici kao posrednici između jezika procedure i jezika koji razumeju računari.</a:t>
            </a:r>
            <a:endParaRPr lang="en-US" sz="23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l-PL" smtClean="0"/>
              <a:t>Od čoveka do jedinica i nula</a:t>
            </a:r>
            <a:endParaRPr lang="en-US" smtClean="0"/>
          </a:p>
        </p:txBody>
      </p:sp>
      <p:pic>
        <p:nvPicPr>
          <p:cNvPr id="9219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9" r="-4279"/>
          <a:stretch>
            <a:fillRect/>
          </a:stretch>
        </p:blipFill>
        <p:spPr bwMode="auto">
          <a:xfrm>
            <a:off x="468313" y="3765550"/>
            <a:ext cx="1692275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0" y="3711575"/>
            <a:ext cx="2670175" cy="267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loud Callout 6"/>
          <p:cNvSpPr/>
          <p:nvPr/>
        </p:nvSpPr>
        <p:spPr>
          <a:xfrm>
            <a:off x="1547813" y="2349500"/>
            <a:ext cx="1655762" cy="1295400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2" name="TextBox 6"/>
          <p:cNvSpPr txBox="1">
            <a:spLocks noChangeArrowheads="1"/>
          </p:cNvSpPr>
          <p:nvPr/>
        </p:nvSpPr>
        <p:spPr bwMode="auto">
          <a:xfrm>
            <a:off x="1476375" y="2459038"/>
            <a:ext cx="17272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2000" dirty="0">
                <a:latin typeface="+mj-lt"/>
              </a:rPr>
              <a:t>Išao, bio, radio, €, </a:t>
            </a:r>
            <a:r>
              <a:rPr lang="en-US" sz="2000" dirty="0">
                <a:latin typeface="+mj-lt"/>
              </a:rPr>
              <a:t>F</a:t>
            </a:r>
            <a:r>
              <a:rPr lang="sr-Latn-RS" sz="2000" dirty="0">
                <a:latin typeface="+mj-lt"/>
              </a:rPr>
              <a:t>acebook</a:t>
            </a:r>
            <a:endParaRPr lang="en-GB" sz="2000" dirty="0">
              <a:latin typeface="+mj-lt"/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6875463" y="2565400"/>
            <a:ext cx="1800225" cy="1408113"/>
          </a:xfrm>
          <a:prstGeom prst="cloud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4" name="TextBox 24"/>
          <p:cNvSpPr txBox="1">
            <a:spLocks noChangeArrowheads="1"/>
          </p:cNvSpPr>
          <p:nvPr/>
        </p:nvSpPr>
        <p:spPr bwMode="auto">
          <a:xfrm>
            <a:off x="7019925" y="2747536"/>
            <a:ext cx="1512888" cy="96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/>
            <a:r>
              <a:rPr lang="sr-Latn-RS" sz="1900">
                <a:latin typeface="+mj-lt"/>
              </a:rPr>
              <a:t>010100100011101000100100100101</a:t>
            </a:r>
            <a:endParaRPr lang="en-GB" sz="190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87663" y="3765550"/>
            <a:ext cx="2659062" cy="29035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226" name="TextBox 8"/>
          <p:cNvSpPr txBox="1">
            <a:spLocks noChangeArrowheads="1"/>
          </p:cNvSpPr>
          <p:nvPr/>
        </p:nvSpPr>
        <p:spPr bwMode="auto">
          <a:xfrm>
            <a:off x="2928938" y="4083050"/>
            <a:ext cx="2579687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/>
            <a:r>
              <a:rPr lang="sr-Latn-RS" sz="2200" b="1" dirty="0">
                <a:latin typeface="+mj-lt"/>
              </a:rPr>
              <a:t>Programski jezici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Viši: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C, C++, C#, Java, Matlab, Visual Basic.net...</a:t>
            </a:r>
          </a:p>
          <a:p>
            <a:pPr eaLnBrk="1" hangingPunct="1"/>
            <a:r>
              <a:rPr lang="sr-Latn-RS" sz="2200" dirty="0">
                <a:solidFill>
                  <a:srgbClr val="FF0000"/>
                </a:solidFill>
                <a:latin typeface="+mj-lt"/>
              </a:rPr>
              <a:t>Niži:</a:t>
            </a:r>
            <a:r>
              <a:rPr lang="sr-Latn-RS" sz="2200" dirty="0">
                <a:solidFill>
                  <a:srgbClr val="00B050"/>
                </a:solidFill>
                <a:latin typeface="+mj-lt"/>
              </a:rPr>
              <a:t> Asembler</a:t>
            </a:r>
            <a:endParaRPr lang="en-GB" sz="22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2078038" y="4189413"/>
            <a:ext cx="792162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5546725" y="4246563"/>
            <a:ext cx="792163" cy="1762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Programski jezici</a:t>
            </a:r>
            <a:endParaRPr lang="en-US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79388" y="2060575"/>
            <a:ext cx="8713787" cy="446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itchFamily="2" charset="2"/>
              <a:buChar char="n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lnSpc>
                <a:spcPct val="90000"/>
              </a:lnSpc>
              <a:spcAft>
                <a:spcPts val="1200"/>
              </a:spcAft>
              <a:defRPr/>
            </a:pPr>
            <a:r>
              <a:rPr lang="sr-Latn-CS" sz="2000" b="1" smtClean="0">
                <a:solidFill>
                  <a:srgbClr val="E6AF00"/>
                </a:solidFill>
              </a:rPr>
              <a:t>Mašinski jezik</a:t>
            </a:r>
            <a:r>
              <a:rPr lang="sr-Latn-CS" sz="2000" smtClean="0"/>
              <a:t> je jezik koji razume procesor računara. Predstavlja binarnu reprezentaciju (0 i 1) procesorskih instrukcija.</a:t>
            </a:r>
          </a:p>
          <a:p>
            <a:pPr>
              <a:lnSpc>
                <a:spcPct val="90000"/>
              </a:lnSpc>
              <a:defRPr/>
            </a:pPr>
            <a:r>
              <a:rPr lang="sr-Latn-CS" sz="2000" b="1" smtClean="0">
                <a:solidFill>
                  <a:srgbClr val="FF0000"/>
                </a:solidFill>
              </a:rPr>
              <a:t>Asemblerski jezik</a:t>
            </a:r>
            <a:r>
              <a:rPr lang="sr-Latn-CS" sz="2000" smtClean="0"/>
              <a:t> je jezik instrukcija procesora, na primer: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ADD R1, R2, R3	// saberi registre R2 i R3 i smesti zbir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MULT R1, R2, R3 	// pomnoži registre R2 i R3 i smesti proizvod u R1</a:t>
            </a:r>
          </a:p>
          <a:p>
            <a:pPr marL="361950" indent="0">
              <a:spcBef>
                <a:spcPts val="0"/>
              </a:spcBef>
              <a:buFontTx/>
              <a:buNone/>
              <a:tabLst>
                <a:tab pos="2687638" algn="l"/>
              </a:tabLst>
              <a:defRPr/>
            </a:pPr>
            <a:r>
              <a:rPr lang="hr-HR" sz="2000" smtClean="0">
                <a:solidFill>
                  <a:srgbClr val="FF0000"/>
                </a:solidFill>
              </a:rPr>
              <a:t>LOAD R1, A	// učitaj podatak sa mem. adrese A i smesti ga u R1</a:t>
            </a:r>
            <a:endParaRPr lang="sr-Latn-CS" sz="200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spcBef>
                <a:spcPts val="1800"/>
              </a:spcBef>
              <a:defRPr/>
            </a:pPr>
            <a:r>
              <a:rPr lang="sr-Latn-CS" sz="2000" smtClean="0"/>
              <a:t>Program napisan u </a:t>
            </a:r>
            <a:r>
              <a:rPr lang="en-US" sz="2000" b="1" smtClean="0">
                <a:solidFill>
                  <a:srgbClr val="0070C0"/>
                </a:solidFill>
              </a:rPr>
              <a:t>vi</a:t>
            </a:r>
            <a:r>
              <a:rPr lang="sr-Latn-RS" sz="2000" b="1" smtClean="0">
                <a:solidFill>
                  <a:srgbClr val="0070C0"/>
                </a:solidFill>
              </a:rPr>
              <a:t>š</a:t>
            </a:r>
            <a:r>
              <a:rPr lang="en-US" sz="2000" b="1" smtClean="0">
                <a:solidFill>
                  <a:srgbClr val="0070C0"/>
                </a:solidFill>
              </a:rPr>
              <a:t>em </a:t>
            </a:r>
            <a:r>
              <a:rPr lang="sr-Latn-CS" sz="2000" b="1" smtClean="0">
                <a:solidFill>
                  <a:srgbClr val="0070C0"/>
                </a:solidFill>
              </a:rPr>
              <a:t>programskom jeziku </a:t>
            </a:r>
            <a:r>
              <a:rPr lang="sr-Latn-CS" sz="2000" smtClean="0"/>
              <a:t>podseća na jednostavne direktive engleskog jezika, kombinovane sa preciznim matematičkim formulacijama.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/>
              <a:t>	</a:t>
            </a:r>
            <a:r>
              <a:rPr lang="sr-Latn-C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while(I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&lt;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10</a:t>
            </a:r>
            <a:r>
              <a:rPr lang="sr-Latn-C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)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if(I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&gt;</a:t>
            </a:r>
            <a:r>
              <a:rPr lang="sr-Latn-R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 </a:t>
            </a: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2)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		X = Y – 3;</a:t>
            </a:r>
          </a:p>
          <a:p>
            <a:pPr marL="0" indent="0">
              <a:lnSpc>
                <a:spcPct val="90000"/>
              </a:lnSpc>
              <a:buFontTx/>
              <a:buNone/>
              <a:tabLst>
                <a:tab pos="361950" algn="l"/>
                <a:tab pos="715963" algn="l"/>
                <a:tab pos="1077913" algn="l"/>
              </a:tabLst>
              <a:defRPr/>
            </a:pPr>
            <a:r>
              <a:rPr lang="en-US" sz="2000" smtClean="0">
                <a:solidFill>
                  <a:srgbClr val="0070C0"/>
                </a:solidFill>
                <a:latin typeface="Consolas" pitchFamily="49" charset="0"/>
                <a:cs typeface="Consolas" pitchFamily="49" charset="0"/>
              </a:rPr>
              <a:t>	}</a:t>
            </a:r>
          </a:p>
          <a:p>
            <a:pPr marL="457200" lvl="1" indent="0">
              <a:lnSpc>
                <a:spcPct val="90000"/>
              </a:lnSpc>
              <a:buFontTx/>
              <a:buNone/>
              <a:defRPr/>
            </a:pPr>
            <a:r>
              <a:rPr lang="en-US" sz="2000" smtClean="0"/>
              <a:t>		</a:t>
            </a:r>
            <a:endParaRPr lang="sr-Latn-CS" sz="2000"/>
          </a:p>
        </p:txBody>
      </p:sp>
      <p:pic>
        <p:nvPicPr>
          <p:cNvPr id="10244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4" b="4955"/>
          <a:stretch>
            <a:fillRect/>
          </a:stretch>
        </p:blipFill>
        <p:spPr bwMode="auto">
          <a:xfrm>
            <a:off x="6202363" y="4899025"/>
            <a:ext cx="2833687" cy="188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Faze u razvoju prog. jezika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133600"/>
            <a:ext cx="914400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>
                <a:solidFill>
                  <a:srgbClr val="FF0000"/>
                </a:solidFill>
              </a:rPr>
              <a:t>I faza</a:t>
            </a:r>
            <a:r>
              <a:rPr lang="sr-Latn-CS" sz="2400" smtClean="0"/>
              <a:t> (50.-te godine XX vijeka) razvoj prvih jezika i prva programerska iskustva.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Konrad Zuse je razvio </a:t>
            </a:r>
            <a:r>
              <a:rPr lang="sr-Latn-CS" sz="2000" b="1" smtClean="0"/>
              <a:t>Plankalkul</a:t>
            </a:r>
            <a:r>
              <a:rPr lang="sr-Latn-CS" sz="2000" smtClean="0"/>
              <a:t> koji nije prim</a:t>
            </a:r>
            <a:r>
              <a:rPr lang="en-US" sz="2000" smtClean="0"/>
              <a:t>i</a:t>
            </a:r>
            <a:r>
              <a:rPr lang="sr-Latn-CS" sz="2000" smtClean="0"/>
              <a:t>jenjen na elektronskim računarima (razvijen 1946</a:t>
            </a:r>
            <a:r>
              <a:rPr lang="en-US" sz="2000" smtClean="0"/>
              <a:t>.</a:t>
            </a:r>
            <a:r>
              <a:rPr lang="sr-Latn-CS" sz="2000" smtClean="0"/>
              <a:t>). </a:t>
            </a:r>
            <a:r>
              <a:rPr lang="sr-Latn-CS" sz="2000" b="1" smtClean="0"/>
              <a:t>Short-Code</a:t>
            </a:r>
            <a:r>
              <a:rPr lang="en-US" sz="2000" smtClean="0"/>
              <a:t>,</a:t>
            </a:r>
            <a:r>
              <a:rPr lang="sr-Latn-CS" sz="2000" smtClean="0"/>
              <a:t> razvijen 1949</a:t>
            </a:r>
            <a:r>
              <a:rPr lang="en-US" sz="2000" smtClean="0"/>
              <a:t>.-te,</a:t>
            </a:r>
            <a:r>
              <a:rPr lang="sr-Latn-CS" sz="2000" smtClean="0"/>
              <a:t> je prvi koji je prim</a:t>
            </a:r>
            <a:r>
              <a:rPr lang="en-US" sz="2000" smtClean="0"/>
              <a:t>i</a:t>
            </a:r>
            <a:r>
              <a:rPr lang="sr-Latn-CS" sz="2000" smtClean="0"/>
              <a:t>jenjen na el. računarima. Početkom pedesetih razvijeni </a:t>
            </a:r>
            <a:r>
              <a:rPr lang="sr-Latn-CS" sz="2000" b="1" smtClean="0"/>
              <a:t>MATH-MATIC</a:t>
            </a:r>
            <a:r>
              <a:rPr lang="sr-Latn-CS" sz="2000" smtClean="0"/>
              <a:t>, </a:t>
            </a:r>
            <a:r>
              <a:rPr lang="sr-Latn-CS" sz="2000" b="1" smtClean="0"/>
              <a:t>Autocode</a:t>
            </a:r>
            <a:r>
              <a:rPr lang="sr-Latn-CS" sz="2000" smtClean="0"/>
              <a:t>, a nešto kasnije i </a:t>
            </a:r>
            <a:r>
              <a:rPr lang="sr-Latn-CS" sz="2000" b="1" smtClean="0"/>
              <a:t>FORTRAN</a:t>
            </a:r>
            <a:r>
              <a:rPr lang="sr-Latn-CS" sz="2000" smtClean="0"/>
              <a:t> (FORmula TRANslation system) koji je imao značajno mjesto u naučno-istraživačkim primjenama.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>
                <a:solidFill>
                  <a:srgbClr val="FF0000"/>
                </a:solidFill>
              </a:rPr>
              <a:t>II faza</a:t>
            </a:r>
            <a:r>
              <a:rPr lang="sr-Latn-CS" sz="2400" smtClean="0"/>
              <a:t> (60.-te godine XX vijeka) – kreiranje prvih kvalitetnih prog</a:t>
            </a:r>
            <a:r>
              <a:rPr lang="en-US" sz="2400" smtClean="0"/>
              <a:t>ramskih</a:t>
            </a:r>
            <a:r>
              <a:rPr lang="sr-Latn-CS" sz="2400" smtClean="0"/>
              <a:t> jezika i početak programerske edukacije.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Razvijeni </a:t>
            </a:r>
            <a:r>
              <a:rPr lang="sr-Latn-CS" sz="2000" b="1" smtClean="0"/>
              <a:t>Algol</a:t>
            </a:r>
            <a:r>
              <a:rPr lang="sr-Latn-CS" sz="2000" smtClean="0"/>
              <a:t>, </a:t>
            </a:r>
            <a:r>
              <a:rPr lang="sr-Latn-CS" sz="2000" b="1" smtClean="0"/>
              <a:t>Lisp</a:t>
            </a:r>
            <a:r>
              <a:rPr lang="sr-Latn-CS" sz="2000" smtClean="0"/>
              <a:t>, </a:t>
            </a:r>
            <a:r>
              <a:rPr lang="sr-Latn-CS" sz="2000" b="1" smtClean="0"/>
              <a:t>APL</a:t>
            </a:r>
            <a:r>
              <a:rPr lang="sr-Latn-CS" sz="2000" smtClean="0"/>
              <a:t>, </a:t>
            </a:r>
            <a:r>
              <a:rPr lang="sr-Latn-CS" sz="2000" b="1" smtClean="0"/>
              <a:t>Basic</a:t>
            </a:r>
            <a:r>
              <a:rPr lang="sr-Latn-CS" sz="2000" smtClean="0"/>
              <a:t>, </a:t>
            </a:r>
            <a:r>
              <a:rPr lang="sr-Latn-CS" sz="2000" b="1" smtClean="0"/>
              <a:t>PL</a:t>
            </a:r>
            <a:r>
              <a:rPr lang="en-US" sz="2000" b="1" smtClean="0"/>
              <a:t>/1</a:t>
            </a:r>
            <a:r>
              <a:rPr lang="sr-Latn-CS" sz="2000" smtClean="0"/>
              <a:t>, kreirane prve video igrice, pojava kućnih računara.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smtClean="0"/>
              <a:t>Kreirani programski jezici, uglavnom komplikovani, ali ostavili trag na kasnije jezike.</a:t>
            </a:r>
          </a:p>
          <a:p>
            <a:pPr lvl="1" eaLnBrk="1" hangingPunct="1">
              <a:lnSpc>
                <a:spcPct val="90000"/>
              </a:lnSpc>
            </a:pPr>
            <a:endParaRPr lang="en-U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11454</TotalTime>
  <Words>3696</Words>
  <Application>Microsoft Office PowerPoint</Application>
  <PresentationFormat>On-screen Show (4:3)</PresentationFormat>
  <Paragraphs>272</Paragraphs>
  <Slides>41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 Unicode MS</vt:lpstr>
      <vt:lpstr>ＭＳ Ｐゴシック</vt:lpstr>
      <vt:lpstr>Arial</vt:lpstr>
      <vt:lpstr>Consolas</vt:lpstr>
      <vt:lpstr>Tahoma</vt:lpstr>
      <vt:lpstr>Times New Roman</vt:lpstr>
      <vt:lpstr>Wingdings</vt:lpstr>
      <vt:lpstr>Citrus</vt:lpstr>
      <vt:lpstr>Document</vt:lpstr>
      <vt:lpstr>Programiranje I</vt:lpstr>
      <vt:lpstr>Osoblje</vt:lpstr>
      <vt:lpstr>Bodovanje</vt:lpstr>
      <vt:lpstr>Literatura</vt:lpstr>
      <vt:lpstr>Struktura kursa</vt:lpstr>
      <vt:lpstr>Jezik računara</vt:lpstr>
      <vt:lpstr>Od čoveka do jedinica i nula</vt:lpstr>
      <vt:lpstr>Programski jezici</vt:lpstr>
      <vt:lpstr>Faze u razvoju prog. jezika</vt:lpstr>
      <vt:lpstr>Faze u razvoju prog. jezika</vt:lpstr>
      <vt:lpstr>Terminologija</vt:lpstr>
      <vt:lpstr>Terminologija</vt:lpstr>
      <vt:lpstr>Interpreteri</vt:lpstr>
      <vt:lpstr>Kompajleri</vt:lpstr>
      <vt:lpstr>Podaci</vt:lpstr>
      <vt:lpstr>Podaci</vt:lpstr>
      <vt:lpstr>Alokacija memorije za niz</vt:lpstr>
      <vt:lpstr>Operacije na računaru i u matematici</vt:lpstr>
      <vt:lpstr>Operacije na računaru i u matematici</vt:lpstr>
      <vt:lpstr>Potprogrami</vt:lpstr>
      <vt:lpstr>Potprogrami</vt:lpstr>
      <vt:lpstr>Poziv po vrijednosti</vt:lpstr>
      <vt:lpstr>Poziv po vrijednosti</vt:lpstr>
      <vt:lpstr>Poziv po referenci</vt:lpstr>
      <vt:lpstr>Poziv po referenci</vt:lpstr>
      <vt:lpstr>Izvršavanje potprograma</vt:lpstr>
      <vt:lpstr>Izvršavanje potprograma</vt:lpstr>
      <vt:lpstr>Izvršavanje potprograma</vt:lpstr>
      <vt:lpstr>Potprogram i matematička funkcija</vt:lpstr>
      <vt:lpstr>PROGRAMSKI JEZIK C</vt:lpstr>
      <vt:lpstr>Primjer C programa</vt:lpstr>
      <vt:lpstr>Sintaksni elementi</vt:lpstr>
      <vt:lpstr>Konstante</vt:lpstr>
      <vt:lpstr>Konstante</vt:lpstr>
      <vt:lpstr>Konstante</vt:lpstr>
      <vt:lpstr>Specijalni simboli</vt:lpstr>
      <vt:lpstr>Rezervisane riječi</vt:lpstr>
      <vt:lpstr>Stringovi</vt:lpstr>
      <vt:lpstr>Komentar</vt:lpstr>
      <vt:lpstr>Bjeline</vt:lpstr>
      <vt:lpstr>Bjeline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228</cp:revision>
  <cp:lastPrinted>2014-09-09T17:48:46Z</cp:lastPrinted>
  <dcterms:created xsi:type="dcterms:W3CDTF">2004-08-23T07:37:27Z</dcterms:created>
  <dcterms:modified xsi:type="dcterms:W3CDTF">2017-09-26T14:12:20Z</dcterms:modified>
</cp:coreProperties>
</file>