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71" r:id="rId3"/>
    <p:sldId id="272" r:id="rId4"/>
    <p:sldId id="273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4" r:id="rId13"/>
    <p:sldId id="285" r:id="rId14"/>
    <p:sldId id="286" r:id="rId15"/>
    <p:sldId id="287" r:id="rId16"/>
    <p:sldId id="288" r:id="rId17"/>
    <p:sldId id="289" r:id="rId18"/>
    <p:sldId id="290" r:id="rId19"/>
    <p:sldId id="291" r:id="rId20"/>
    <p:sldId id="292" r:id="rId21"/>
    <p:sldId id="293" r:id="rId22"/>
    <p:sldId id="294" r:id="rId23"/>
  </p:sldIdLst>
  <p:sldSz cx="9144000" cy="6858000" type="screen4x3"/>
  <p:notesSz cx="9947275" cy="6858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CC00"/>
    <a:srgbClr val="6699FF"/>
    <a:srgbClr val="FF8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59" autoAdjust="0"/>
    <p:restoredTop sz="90929"/>
  </p:normalViewPr>
  <p:slideViewPr>
    <p:cSldViewPr>
      <p:cViewPr varScale="1">
        <p:scale>
          <a:sx n="129" d="100"/>
          <a:sy n="129" d="100"/>
        </p:scale>
        <p:origin x="1110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7815" y="0"/>
            <a:ext cx="4309460" cy="342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 altLang="en-US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7815" y="6515324"/>
            <a:ext cx="4309460" cy="3426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561" tIns="46781" rIns="93561" bIns="46781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5927D39-1EFB-4A5B-97B9-445983E0ED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7677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34199" y="1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/>
          <a:lstStyle>
            <a:lvl1pPr algn="r">
              <a:defRPr sz="1200"/>
            </a:lvl1pPr>
          </a:lstStyle>
          <a:p>
            <a:fld id="{C6FDCD5E-CBE3-4564-9A5D-6EB0FDC8EFD9}" type="datetimeFigureOut">
              <a:rPr lang="en-GB" smtClean="0"/>
              <a:t>21/12/2016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30588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561" tIns="46781" rIns="93561" bIns="4678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4080" y="3300851"/>
            <a:ext cx="7959115" cy="2700103"/>
          </a:xfrm>
          <a:prstGeom prst="rect">
            <a:avLst/>
          </a:prstGeom>
        </p:spPr>
        <p:txBody>
          <a:bodyPr vert="horz" lIns="93561" tIns="46781" rIns="93561" bIns="4678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513549"/>
            <a:ext cx="430983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34199" y="6513549"/>
            <a:ext cx="4311458" cy="344451"/>
          </a:xfrm>
          <a:prstGeom prst="rect">
            <a:avLst/>
          </a:prstGeom>
        </p:spPr>
        <p:txBody>
          <a:bodyPr vert="horz" lIns="93561" tIns="46781" rIns="93561" bIns="46781" rtlCol="0" anchor="b"/>
          <a:lstStyle>
            <a:lvl1pPr algn="r">
              <a:defRPr sz="1200"/>
            </a:lvl1pPr>
          </a:lstStyle>
          <a:p>
            <a:fld id="{51B19E32-FFD1-456A-8BFD-1F5B295F3A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642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9E32-FFD1-456A-8BFD-1F5B295F3AF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74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65" name="Group 21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6161" name="Freeform 17" descr="D:\FRONTPAGE THEMES\CITRUS\CITTEXT.PNG"/>
            <p:cNvSpPr>
              <a:spLocks/>
            </p:cNvSpPr>
            <p:nvPr/>
          </p:nvSpPr>
          <p:spPr bwMode="auto">
            <a:xfrm>
              <a:off x="0" y="0"/>
              <a:ext cx="1824" cy="4320"/>
            </a:xfrm>
            <a:custGeom>
              <a:avLst/>
              <a:gdLst>
                <a:gd name="T0" fmla="*/ 0 w 1824"/>
                <a:gd name="T1" fmla="*/ 3840 h 3840"/>
                <a:gd name="T2" fmla="*/ 0 w 1824"/>
                <a:gd name="T3" fmla="*/ 0 h 3840"/>
                <a:gd name="T4" fmla="*/ 1824 w 1824"/>
                <a:gd name="T5" fmla="*/ 0 h 3840"/>
                <a:gd name="T6" fmla="*/ 583 w 1824"/>
                <a:gd name="T7" fmla="*/ 3840 h 3840"/>
                <a:gd name="T8" fmla="*/ 0 w 1824"/>
                <a:gd name="T9" fmla="*/ 3840 h 3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24" h="3840">
                  <a:moveTo>
                    <a:pt x="0" y="3840"/>
                  </a:moveTo>
                  <a:lnTo>
                    <a:pt x="0" y="0"/>
                  </a:lnTo>
                  <a:lnTo>
                    <a:pt x="1824" y="0"/>
                  </a:lnTo>
                  <a:cubicBezTo>
                    <a:pt x="74" y="1204"/>
                    <a:pt x="465" y="3655"/>
                    <a:pt x="583" y="3840"/>
                  </a:cubicBezTo>
                  <a:cubicBezTo>
                    <a:pt x="291" y="3840"/>
                    <a:pt x="0" y="3840"/>
                    <a:pt x="0" y="3840"/>
                  </a:cubicBezTo>
                  <a:close/>
                </a:path>
              </a:pathLst>
            </a:custGeom>
            <a:blipFill dpi="0" rotWithShape="0">
              <a:blip r:embed="rId2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6151" name="Rectangle 7"/>
            <p:cNvSpPr>
              <a:spLocks noChangeArrowheads="1"/>
            </p:cNvSpPr>
            <p:nvPr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6152" name="Picture 8" descr="D:\FRONTPAGE THEMES\CITRUS\CITBANN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153" name="Rectangle 9"/>
            <p:cNvSpPr>
              <a:spLocks noChangeArrowheads="1"/>
            </p:cNvSpPr>
            <p:nvPr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grpSp>
          <p:nvGrpSpPr>
            <p:cNvPr id="6164" name="Group 20"/>
            <p:cNvGrpSpPr>
              <a:grpSpLocks/>
            </p:cNvGrpSpPr>
            <p:nvPr userDrawn="1"/>
          </p:nvGrpSpPr>
          <p:grpSpPr bwMode="auto">
            <a:xfrm>
              <a:off x="0" y="2256"/>
              <a:ext cx="3642" cy="94"/>
              <a:chOff x="0" y="2256"/>
              <a:chExt cx="3642" cy="94"/>
            </a:xfrm>
          </p:grpSpPr>
          <p:sp>
            <p:nvSpPr>
              <p:cNvPr id="6154" name="Freeform 10"/>
              <p:cNvSpPr>
                <a:spLocks/>
              </p:cNvSpPr>
              <p:nvPr/>
            </p:nvSpPr>
            <p:spPr bwMode="auto">
              <a:xfrm>
                <a:off x="0" y="2310"/>
                <a:ext cx="3642" cy="1"/>
              </a:xfrm>
              <a:custGeom>
                <a:avLst/>
                <a:gdLst>
                  <a:gd name="T0" fmla="*/ 0 w 3642"/>
                  <a:gd name="T1" fmla="*/ 0 h 1"/>
                  <a:gd name="T2" fmla="*/ 3642 w 3642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3642" h="1">
                    <a:moveTo>
                      <a:pt x="0" y="0"/>
                    </a:moveTo>
                    <a:lnTo>
                      <a:pt x="3642" y="0"/>
                    </a:ln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 sz="2400"/>
              </a:p>
            </p:txBody>
          </p:sp>
          <p:grpSp>
            <p:nvGrpSpPr>
              <p:cNvPr id="6159" name="Group 15"/>
              <p:cNvGrpSpPr>
                <a:grpSpLocks/>
              </p:cNvGrpSpPr>
              <p:nvPr/>
            </p:nvGrpSpPr>
            <p:grpSpPr bwMode="auto">
              <a:xfrm>
                <a:off x="960" y="2256"/>
                <a:ext cx="1678" cy="94"/>
                <a:chOff x="419" y="1193"/>
                <a:chExt cx="1678" cy="94"/>
              </a:xfrm>
            </p:grpSpPr>
            <p:sp>
              <p:nvSpPr>
                <p:cNvPr id="6155" name="Oval 11"/>
                <p:cNvSpPr>
                  <a:spLocks noChangeArrowheads="1"/>
                </p:cNvSpPr>
                <p:nvPr userDrawn="1"/>
              </p:nvSpPr>
              <p:spPr bwMode="auto">
                <a:xfrm>
                  <a:off x="419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6" name="Oval 12"/>
                <p:cNvSpPr>
                  <a:spLocks noChangeArrowheads="1"/>
                </p:cNvSpPr>
                <p:nvPr userDrawn="1"/>
              </p:nvSpPr>
              <p:spPr bwMode="auto">
                <a:xfrm>
                  <a:off x="947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7" name="Oval 13"/>
                <p:cNvSpPr>
                  <a:spLocks noChangeArrowheads="1"/>
                </p:cNvSpPr>
                <p:nvPr userDrawn="1"/>
              </p:nvSpPr>
              <p:spPr bwMode="auto">
                <a:xfrm>
                  <a:off x="1475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  <p:sp>
              <p:nvSpPr>
                <p:cNvPr id="6158" name="Oval 14"/>
                <p:cNvSpPr>
                  <a:spLocks noChangeArrowheads="1"/>
                </p:cNvSpPr>
                <p:nvPr userDrawn="1"/>
              </p:nvSpPr>
              <p:spPr bwMode="auto">
                <a:xfrm>
                  <a:off x="2003" y="1193"/>
                  <a:ext cx="94" cy="94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accent2">
                        <a:gamma/>
                        <a:shade val="60784"/>
                        <a:invGamma/>
                      </a:schemeClr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CC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GB" sz="2400"/>
                </a:p>
              </p:txBody>
            </p:sp>
          </p:grpSp>
        </p:grpSp>
      </p:grp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143000"/>
          </a:xfrm>
        </p:spPr>
        <p:txBody>
          <a:bodyPr anchor="b"/>
          <a:lstStyle>
            <a:lvl1pPr>
              <a:defRPr/>
            </a:lvl1pPr>
          </a:lstStyle>
          <a:p>
            <a:pPr lvl="0"/>
            <a:r>
              <a:rPr lang="en-US" altLang="en-US" noProof="0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0386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068025F-1E65-4E93-AFFF-D4F9417A541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691B1B-166C-4150-B1FC-590F4CB4CB3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8917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62700" y="609600"/>
            <a:ext cx="19431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609600"/>
            <a:ext cx="56769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2F917-7714-4A14-9FD9-DD2EAEE30C4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4584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6822E1-B811-433F-94F1-763EABEE540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993476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5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4A0CE-5BCC-4AE4-BF42-4C83CBAF79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39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5800" y="21336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763E51-B521-4FD8-99B1-6DC384E9745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5554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7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51E0A-FA27-47A4-9D42-6AA8D0A3A9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5176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F0FE0-A661-4E2C-A1D3-723C08D80F3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565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B9E81-B661-4496-A487-89A578D03E5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9486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5A5FA-FBEE-4B73-B2BA-7713E1AB98B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72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9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7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9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C95ABC-0B4F-4FD9-B824-7623D057CB3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9327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152400" y="0"/>
            <a:ext cx="8991600" cy="6858000"/>
            <a:chOff x="96" y="0"/>
            <a:chExt cx="5664" cy="4320"/>
          </a:xfrm>
        </p:grpSpPr>
        <p:sp>
          <p:nvSpPr>
            <p:cNvPr id="1031" name="Rectangle 7"/>
            <p:cNvSpPr>
              <a:spLocks noChangeArrowheads="1"/>
            </p:cNvSpPr>
            <p:nvPr userDrawn="1"/>
          </p:nvSpPr>
          <p:spPr bwMode="ltGray">
            <a:xfrm>
              <a:off x="1008" y="0"/>
              <a:ext cx="4752" cy="2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pic>
          <p:nvPicPr>
            <p:cNvPr id="1032" name="Picture 8" descr="D:\FRONTPAGE THEMES\CITRUS\CITBANND.PNG"/>
            <p:cNvPicPr>
              <a:picLocks noChangeAspect="1" noChangeArrowheads="1"/>
            </p:cNvPicPr>
            <p:nvPr userDrawn="1"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666" r="5334" b="86667"/>
            <a:stretch>
              <a:fillRect/>
            </a:stretch>
          </p:blipFill>
          <p:spPr bwMode="auto">
            <a:xfrm>
              <a:off x="1584" y="0"/>
              <a:ext cx="4176" cy="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33" name="Rectangle 9"/>
            <p:cNvSpPr>
              <a:spLocks noChangeArrowheads="1"/>
            </p:cNvSpPr>
            <p:nvPr userDrawn="1"/>
          </p:nvSpPr>
          <p:spPr bwMode="auto">
            <a:xfrm>
              <a:off x="1008" y="240"/>
              <a:ext cx="4752" cy="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96" y="1248"/>
              <a:ext cx="4320" cy="3072"/>
            </a:xfrm>
            <a:custGeom>
              <a:avLst/>
              <a:gdLst>
                <a:gd name="T0" fmla="*/ 0 w 4320"/>
                <a:gd name="T1" fmla="*/ 3264 h 3264"/>
                <a:gd name="T2" fmla="*/ 0 w 4320"/>
                <a:gd name="T3" fmla="*/ 0 h 3264"/>
                <a:gd name="T4" fmla="*/ 4320 w 4320"/>
                <a:gd name="T5" fmla="*/ 0 h 3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" h="3264">
                  <a:moveTo>
                    <a:pt x="0" y="3264"/>
                  </a:moveTo>
                  <a:lnTo>
                    <a:pt x="0" y="0"/>
                  </a:lnTo>
                  <a:lnTo>
                    <a:pt x="4320" y="0"/>
                  </a:lnTo>
                </a:path>
              </a:pathLst>
            </a:custGeom>
            <a:noFill/>
            <a:ln w="9525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5" name="Oval 11"/>
            <p:cNvSpPr>
              <a:spLocks noChangeArrowheads="1"/>
            </p:cNvSpPr>
            <p:nvPr userDrawn="1"/>
          </p:nvSpPr>
          <p:spPr bwMode="auto">
            <a:xfrm>
              <a:off x="419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6" name="Oval 12"/>
            <p:cNvSpPr>
              <a:spLocks noChangeArrowheads="1"/>
            </p:cNvSpPr>
            <p:nvPr userDrawn="1"/>
          </p:nvSpPr>
          <p:spPr bwMode="auto">
            <a:xfrm>
              <a:off x="947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7" name="Oval 13"/>
            <p:cNvSpPr>
              <a:spLocks noChangeArrowheads="1"/>
            </p:cNvSpPr>
            <p:nvPr userDrawn="1"/>
          </p:nvSpPr>
          <p:spPr bwMode="auto">
            <a:xfrm>
              <a:off x="1475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  <p:sp>
          <p:nvSpPr>
            <p:cNvPr id="1038" name="Oval 14"/>
            <p:cNvSpPr>
              <a:spLocks noChangeArrowheads="1"/>
            </p:cNvSpPr>
            <p:nvPr userDrawn="1"/>
          </p:nvSpPr>
          <p:spPr bwMode="auto">
            <a:xfrm>
              <a:off x="2003" y="1193"/>
              <a:ext cx="94" cy="9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60784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CC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 sz="2400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21336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1800" y="63246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00800" y="63246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A63460-3F91-4624-AE32-ABE903D65C1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anose="05000000000000000000" pitchFamily="2" charset="2"/>
        <a:buChar char="n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SzPct val="55000"/>
        <a:buFont typeface="Wingdings" panose="05000000000000000000" pitchFamily="2" charset="2"/>
        <a:buChar char="n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sr-Latn-ME" altLang="en-US" dirty="0" smtClean="0"/>
              <a:t>P</a:t>
            </a:r>
            <a:r>
              <a:rPr lang="en-US" altLang="en-US" dirty="0" err="1" smtClean="0"/>
              <a:t>rogramiranj</a:t>
            </a:r>
            <a:r>
              <a:rPr lang="sr-Latn-ME" altLang="en-US" dirty="0" smtClean="0"/>
              <a:t>e 1</a:t>
            </a:r>
            <a:endParaRPr lang="en-US" alt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4267200"/>
            <a:ext cx="6400800" cy="685800"/>
          </a:xfrm>
        </p:spPr>
        <p:txBody>
          <a:bodyPr/>
          <a:lstStyle/>
          <a:p>
            <a:r>
              <a:rPr lang="en-US" altLang="en-US" dirty="0" err="1" smtClean="0"/>
              <a:t>Slo</a:t>
            </a:r>
            <a:r>
              <a:rPr lang="hr-HR" altLang="en-US" dirty="0"/>
              <a:t>ženost </a:t>
            </a:r>
            <a:r>
              <a:rPr lang="hr-HR" altLang="en-US" dirty="0" smtClean="0"/>
              <a:t>algoritama</a:t>
            </a:r>
            <a:endParaRPr lang="hr-H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Prosječna složenost</a:t>
            </a:r>
            <a:endParaRPr lang="en-US" altLang="en-US" dirty="0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5344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sr-Latn-CS" altLang="en-US" sz="2400" dirty="0"/>
              <a:t>Za vjerovatnoće važi:</a:t>
            </a:r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lnSpc>
                <a:spcPct val="90000"/>
              </a:lnSpc>
            </a:pPr>
            <a:endParaRPr lang="sr-Latn-CS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CS" altLang="en-US" sz="2400" b="1" dirty="0">
                <a:solidFill>
                  <a:srgbClr val="FF0000"/>
                </a:solidFill>
              </a:rPr>
              <a:t>Primjer:</a:t>
            </a:r>
            <a:r>
              <a:rPr lang="sr-Latn-CS" altLang="en-US" sz="2400" dirty="0">
                <a:solidFill>
                  <a:srgbClr val="FF0000"/>
                </a:solidFill>
              </a:rPr>
              <a:t> </a:t>
            </a:r>
            <a:r>
              <a:rPr lang="sr-Latn-CS" altLang="en-US" sz="2400" dirty="0"/>
              <a:t>Parni i neparni brojevi se pojavljuju sa jednakom vjerovatnoćom. Obim operacije kod parnih brojeva je reda veličine </a:t>
            </a:r>
            <a:r>
              <a:rPr lang="sr-Latn-CS" altLang="en-US" sz="2400" b="1" dirty="0"/>
              <a:t>N</a:t>
            </a:r>
            <a:r>
              <a:rPr lang="en-US" altLang="en-US" sz="2400" dirty="0"/>
              <a:t>,</a:t>
            </a:r>
            <a:r>
              <a:rPr lang="sr-Latn-CS" altLang="en-US" sz="2400" b="1" dirty="0"/>
              <a:t> </a:t>
            </a:r>
            <a:r>
              <a:rPr lang="sr-Latn-CS" altLang="en-US" sz="2400" dirty="0"/>
              <a:t>dok je kod neparnih </a:t>
            </a:r>
            <a:r>
              <a:rPr lang="sr-Latn-CS" altLang="en-US" sz="2400" b="1" dirty="0"/>
              <a:t>2N</a:t>
            </a:r>
            <a:r>
              <a:rPr lang="sr-Latn-CS" altLang="en-US" sz="2400" dirty="0"/>
              <a:t>. Što je najgori slučaj</a:t>
            </a:r>
            <a:r>
              <a:rPr lang="en-US" altLang="en-US" sz="2400" dirty="0"/>
              <a:t>,</a:t>
            </a:r>
            <a:r>
              <a:rPr lang="sr-Latn-CS" altLang="en-US" sz="2400" dirty="0"/>
              <a:t> a što je prosječni slučaj?</a:t>
            </a:r>
          </a:p>
          <a:p>
            <a:pPr>
              <a:lnSpc>
                <a:spcPct val="90000"/>
              </a:lnSpc>
            </a:pPr>
            <a:r>
              <a:rPr lang="sr-Latn-CS" altLang="en-US" sz="2400" b="1" dirty="0">
                <a:solidFill>
                  <a:srgbClr val="00CC00"/>
                </a:solidFill>
              </a:rPr>
              <a:t>Odgovor:</a:t>
            </a:r>
            <a:r>
              <a:rPr lang="sr-Latn-CS" altLang="en-US" sz="2400" dirty="0">
                <a:solidFill>
                  <a:srgbClr val="00CC00"/>
                </a:solidFill>
              </a:rPr>
              <a:t> </a:t>
            </a:r>
            <a:r>
              <a:rPr lang="sr-Latn-CS" altLang="en-US" sz="2400" dirty="0"/>
              <a:t>Najgori slučaj je </a:t>
            </a:r>
            <a:r>
              <a:rPr lang="sr-Latn-CS" altLang="en-US" sz="2400" b="1" dirty="0"/>
              <a:t>2N</a:t>
            </a:r>
            <a:r>
              <a:rPr lang="en-US" altLang="en-US" sz="2400" dirty="0"/>
              <a:t>,</a:t>
            </a:r>
            <a:r>
              <a:rPr lang="sr-Latn-CS" altLang="en-US" sz="2400" dirty="0"/>
              <a:t> dok je prosječni </a:t>
            </a:r>
            <a:br>
              <a:rPr lang="sr-Latn-CS" altLang="en-US" sz="2400" dirty="0"/>
            </a:br>
            <a:endParaRPr lang="en-US" altLang="en-US" dirty="0"/>
          </a:p>
        </p:txBody>
      </p:sp>
      <p:graphicFrame>
        <p:nvGraphicFramePr>
          <p:cNvPr id="103428" name="Object 4"/>
          <p:cNvGraphicFramePr>
            <a:graphicFrameLocks noChangeAspect="1"/>
          </p:cNvGraphicFramePr>
          <p:nvPr/>
        </p:nvGraphicFramePr>
        <p:xfrm>
          <a:off x="2590802" y="2590802"/>
          <a:ext cx="3663951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78" name="Equation" r:id="rId3" imgW="1701720" imgH="431640" progId="Equation.DSMT4">
                  <p:embed/>
                </p:oleObj>
              </mc:Choice>
              <mc:Fallback>
                <p:oleObj name="Equation" r:id="rId3" imgW="17017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2" y="2590802"/>
                        <a:ext cx="3663951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429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7476542"/>
              </p:ext>
            </p:extLst>
          </p:nvPr>
        </p:nvGraphicFramePr>
        <p:xfrm>
          <a:off x="3048000" y="5795963"/>
          <a:ext cx="2819400" cy="604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179" name="Equation" r:id="rId5" imgW="1066680" imgH="228600" progId="Equation.DSMT4">
                  <p:embed/>
                </p:oleObj>
              </mc:Choice>
              <mc:Fallback>
                <p:oleObj name="Equation" r:id="rId5" imgW="1066680" imgH="228600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0" y="5795963"/>
                        <a:ext cx="2819400" cy="60483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Rast složenosti.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381000" y="2133600"/>
            <a:ext cx="8534400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 složenosti algoritma (vremenska, prostorna) sa povećanjem veličine ulaza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/>
              <a:t> </a:t>
            </a:r>
            <a:r>
              <a:rPr lang="sr-Latn-ME" altLang="en-US" sz="2400" dirty="0"/>
              <a:t>je korisna mjera</a:t>
            </a:r>
            <a:r>
              <a:rPr lang="en-GB" altLang="en-US" sz="2400" dirty="0"/>
              <a:t> </a:t>
            </a:r>
            <a:r>
              <a:rPr lang="sr-Latn-ME" altLang="en-US" sz="2400" dirty="0"/>
              <a:t>za poređenje algoritama</a:t>
            </a:r>
            <a:r>
              <a:rPr lang="en-GB" altLang="en-US" sz="2400" dirty="0"/>
              <a:t>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Rast</a:t>
            </a:r>
            <a:r>
              <a:rPr lang="en-GB" altLang="en-US" sz="2400" dirty="0"/>
              <a:t> </a:t>
            </a:r>
            <a:r>
              <a:rPr lang="sr-Latn-ME" altLang="en-US" sz="2400" dirty="0"/>
              <a:t>funkcija se obično opisuje</a:t>
            </a:r>
            <a:r>
              <a:rPr lang="en-GB" altLang="en-US" sz="2400" dirty="0"/>
              <a:t> </a:t>
            </a:r>
            <a:r>
              <a:rPr lang="sr-Latn-ME" altLang="en-US" sz="2400" dirty="0"/>
              <a:t>koristeći</a:t>
            </a:r>
            <a:r>
              <a:rPr lang="en-GB" altLang="en-US" sz="2400" dirty="0"/>
              <a:t> </a:t>
            </a:r>
            <a:r>
              <a:rPr lang="sr-Latn-ME" altLang="en-US" sz="2400" dirty="0"/>
              <a:t>veliko O notaciju (</a:t>
            </a:r>
            <a:r>
              <a:rPr lang="en-GB" altLang="en-US" sz="2400" dirty="0"/>
              <a:t>big-O notation</a:t>
            </a:r>
            <a:r>
              <a:rPr lang="sr-Latn-ME" altLang="en-US" sz="2400" dirty="0"/>
              <a:t>).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  <a:sym typeface="Symbol" panose="05050102010706020507" pitchFamily="18" charset="2"/>
              </a:rPr>
              <a:t>Definicija:</a:t>
            </a:r>
            <a:r>
              <a:rPr lang="sr-Latn-ME" altLang="en-US" sz="2400" dirty="0">
                <a:sym typeface="Symbol" panose="05050102010706020507" pitchFamily="18" charset="2"/>
              </a:rPr>
              <a:t> Ako su </a:t>
            </a:r>
            <a:r>
              <a:rPr lang="en-US" altLang="en-US" sz="2400" b="1" dirty="0">
                <a:sym typeface="Symbol" panose="05050102010706020507" pitchFamily="18" charset="2"/>
              </a:rPr>
              <a:t>f</a:t>
            </a:r>
            <a:r>
              <a:rPr lang="sr-Latn-ME" altLang="en-US" sz="2400" b="1" dirty="0">
                <a:sym typeface="Symbol" panose="05050102010706020507" pitchFamily="18" charset="2"/>
              </a:rPr>
              <a:t>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funkcije koje preslikavaju skup cijelih ili realnih brojeva u skup realnih brojeva. Za funkciju f(x) se kaže da je 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en-US" altLang="en-US" sz="2400" b="1" dirty="0">
                <a:sym typeface="Symbol" panose="05050102010706020507" pitchFamily="18" charset="2"/>
              </a:rPr>
              <a:t>g(x)</a:t>
            </a:r>
            <a:r>
              <a:rPr lang="en-US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ako postoje konstante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C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b="1" dirty="0">
                <a:solidFill>
                  <a:srgbClr val="FF0000"/>
                </a:solidFill>
                <a:sym typeface="Symbol" panose="05050102010706020507" pitchFamily="18" charset="2"/>
              </a:rPr>
              <a:t>x</a:t>
            </a:r>
            <a:r>
              <a:rPr lang="sr-Latn-ME" altLang="en-US" sz="24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>
                <a:sym typeface="Symbol" panose="05050102010706020507" pitchFamily="18" charset="2"/>
              </a:rPr>
              <a:t>takve da važi:</a:t>
            </a:r>
            <a:endParaRPr lang="en-US" altLang="en-US" sz="2400" dirty="0">
              <a:sym typeface="Symbol" panose="05050102010706020507" pitchFamily="18" charset="2"/>
            </a:endParaRPr>
          </a:p>
          <a:p>
            <a:pPr marL="358766" indent="0">
              <a:spcBef>
                <a:spcPct val="0"/>
              </a:spcBef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|f(x)|  </a:t>
            </a:r>
            <a:r>
              <a:rPr lang="en-US" altLang="en-US" sz="2400" b="1" dirty="0" err="1">
                <a:solidFill>
                  <a:srgbClr val="0070C0"/>
                </a:solidFill>
                <a:sym typeface="Symbol" panose="05050102010706020507" pitchFamily="18" charset="2"/>
              </a:rPr>
              <a:t>C|g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(x)|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 </a:t>
            </a:r>
            <a:r>
              <a:rPr lang="sr-Latn-ME" altLang="en-US" sz="2400" dirty="0">
                <a:sym typeface="Symbol" panose="05050102010706020507" pitchFamily="18" charset="2"/>
              </a:rPr>
              <a:t>za svako</a:t>
            </a:r>
            <a:r>
              <a:rPr lang="en-US" altLang="en-US" sz="2400" dirty="0">
                <a:sym typeface="Symbol" panose="05050102010706020507" pitchFamily="18" charset="2"/>
              </a:rPr>
              <a:t> x &gt; </a:t>
            </a:r>
            <a:r>
              <a:rPr lang="sr-Latn-ME" altLang="en-US" sz="2400" dirty="0">
                <a:sym typeface="Symbol" panose="05050102010706020507" pitchFamily="18" charset="2"/>
              </a:rPr>
              <a:t>x</a:t>
            </a:r>
            <a:r>
              <a:rPr lang="sr-Latn-ME" altLang="en-US" sz="2400" baseline="-25000" dirty="0">
                <a:sym typeface="Symbol" panose="05050102010706020507" pitchFamily="18" charset="2"/>
              </a:rPr>
              <a:t>0</a:t>
            </a:r>
            <a:r>
              <a:rPr lang="en-US" altLang="en-US" sz="24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endParaRPr lang="sr-Latn-ME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057400"/>
            <a:ext cx="86106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/>
              <a:t>U analizi složenosti algoritma,</a:t>
            </a:r>
            <a:r>
              <a:rPr lang="en-GB" altLang="en-US" sz="2200" dirty="0"/>
              <a:t> f(x) </a:t>
            </a:r>
            <a:r>
              <a:rPr lang="sr-Latn-ME" altLang="en-US" sz="2200" dirty="0"/>
              <a:t>i </a:t>
            </a:r>
            <a:r>
              <a:rPr lang="en-GB" altLang="en-US" sz="2200" dirty="0"/>
              <a:t>g(x) </a:t>
            </a:r>
            <a:r>
              <a:rPr lang="sr-Latn-ME" altLang="en-US" sz="2200" dirty="0"/>
              <a:t>su uvijek pozitivne funkcije</a:t>
            </a:r>
            <a:r>
              <a:rPr lang="en-GB" altLang="en-US" sz="2200" dirty="0"/>
              <a:t>.</a:t>
            </a:r>
            <a:r>
              <a:rPr lang="sr-Latn-ME" altLang="en-US" sz="2200" dirty="0"/>
              <a:t> Stoga se veliko O definicija svodi na (umjesto x koristićemo </a:t>
            </a:r>
            <a:r>
              <a:rPr lang="sr-Latn-ME" altLang="en-US" sz="2200" b="1" dirty="0">
                <a:solidFill>
                  <a:srgbClr val="FF0000"/>
                </a:solidFill>
              </a:rPr>
              <a:t>n</a:t>
            </a:r>
            <a:r>
              <a:rPr lang="sr-Latn-ME" altLang="en-US" sz="2200" dirty="0"/>
              <a:t>, kao veličinu ulaznih podataka):</a:t>
            </a:r>
            <a:r>
              <a:rPr lang="en-GB" altLang="en-US" sz="2200" dirty="0"/>
              <a:t> </a:t>
            </a:r>
          </a:p>
          <a:p>
            <a:pPr marL="358766" indent="0">
              <a:lnSpc>
                <a:spcPct val="90000"/>
              </a:lnSpc>
              <a:spcBef>
                <a:spcPct val="0"/>
              </a:spcBef>
              <a:spcAft>
                <a:spcPts val="1200"/>
              </a:spcAft>
              <a:buNone/>
            </a:pP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  Cg(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za svako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&gt;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0</a:t>
            </a:r>
            <a:endParaRPr lang="sr-Latn-ME" altLang="en-US" sz="2200" baseline="-250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/>
              <a:t>Ako želimo da pokažemo da je</a:t>
            </a:r>
            <a:r>
              <a:rPr lang="en-GB" altLang="en-US" sz="2200" dirty="0"/>
              <a:t> f(x) </a:t>
            </a:r>
            <a:r>
              <a:rPr lang="sr-Latn-ME" altLang="en-US" sz="2200" dirty="0"/>
              <a:t>reda</a:t>
            </a:r>
            <a:r>
              <a:rPr lang="en-GB" altLang="en-US" sz="2200" dirty="0"/>
              <a:t> O(g(x)), </a:t>
            </a:r>
            <a:r>
              <a:rPr lang="sr-Latn-ME" altLang="en-US" sz="2200" dirty="0"/>
              <a:t>dovoljno je da pronađemo jedan par </a:t>
            </a:r>
            <a:r>
              <a:rPr lang="en-GB" altLang="en-US" sz="2200" b="1" dirty="0">
                <a:solidFill>
                  <a:srgbClr val="FF0000"/>
                </a:solidFill>
              </a:rPr>
              <a:t>(C, </a:t>
            </a:r>
            <a:r>
              <a:rPr lang="sr-Latn-ME" altLang="en-US" sz="2200" b="1" dirty="0">
                <a:solidFill>
                  <a:srgbClr val="FF0000"/>
                </a:solidFill>
              </a:rPr>
              <a:t>n</a:t>
            </a:r>
            <a:r>
              <a:rPr lang="sr-Latn-ME" altLang="en-US" sz="2200" b="1" baseline="-25000" dirty="0">
                <a:solidFill>
                  <a:srgbClr val="FF0000"/>
                </a:solidFill>
              </a:rPr>
              <a:t>0</a:t>
            </a:r>
            <a:r>
              <a:rPr lang="en-GB" altLang="en-US" sz="2200" b="1" dirty="0">
                <a:solidFill>
                  <a:srgbClr val="FF0000"/>
                </a:solidFill>
              </a:rPr>
              <a:t>)</a:t>
            </a:r>
            <a:r>
              <a:rPr lang="en-GB" altLang="en-US" sz="2200" dirty="0"/>
              <a:t>.</a:t>
            </a:r>
            <a:endParaRPr lang="sr-Latn-ME" altLang="en-US" sz="2200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28600" y="4343400"/>
            <a:ext cx="56388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/>
              <a:t>Motivacija uvođenja veliko </a:t>
            </a:r>
            <a:r>
              <a:rPr lang="en-GB" altLang="en-US" sz="2200" dirty="0"/>
              <a:t>O </a:t>
            </a:r>
            <a:r>
              <a:rPr lang="sr-Latn-ME" altLang="en-US" sz="2200" dirty="0"/>
              <a:t>notacije je uspostavljanje</a:t>
            </a:r>
            <a:r>
              <a:rPr lang="en-GB" altLang="en-US" sz="2200" dirty="0"/>
              <a:t> </a:t>
            </a:r>
            <a:r>
              <a:rPr lang="sr-Latn-ME" altLang="en-US" sz="2200" dirty="0"/>
              <a:t>gornje granice rasta funkcije </a:t>
            </a:r>
            <a:r>
              <a:rPr lang="en-GB" altLang="en-US" sz="2200" dirty="0"/>
              <a:t>f(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za veliko n</a:t>
            </a:r>
            <a:r>
              <a:rPr lang="en-GB" altLang="en-US" sz="2200" dirty="0"/>
              <a:t>.</a:t>
            </a:r>
            <a:r>
              <a:rPr lang="sr-Latn-ME" altLang="en-US" sz="2200" dirty="0"/>
              <a:t> Ova granica je određena funkcijom </a:t>
            </a:r>
            <a:r>
              <a:rPr lang="en-GB" altLang="en-US" sz="2200" dirty="0"/>
              <a:t>g(</a:t>
            </a:r>
            <a:r>
              <a:rPr lang="sr-Latn-ME" altLang="en-US" sz="2200" dirty="0"/>
              <a:t>n</a:t>
            </a:r>
            <a:r>
              <a:rPr lang="en-GB" altLang="en-US" sz="2200" dirty="0"/>
              <a:t>) </a:t>
            </a:r>
            <a:r>
              <a:rPr lang="sr-Latn-ME" altLang="en-US" sz="2200" dirty="0"/>
              <a:t>koja je </a:t>
            </a:r>
            <a:r>
              <a:rPr lang="sr-Latn-ME" altLang="en-US" sz="2200" dirty="0">
                <a:solidFill>
                  <a:srgbClr val="FF0000"/>
                </a:solidFill>
              </a:rPr>
              <a:t>obično dosta jednostavnija od </a:t>
            </a:r>
            <a:r>
              <a:rPr lang="en-GB" altLang="en-US" sz="2200" dirty="0">
                <a:solidFill>
                  <a:srgbClr val="FF0000"/>
                </a:solidFill>
              </a:rPr>
              <a:t>f(</a:t>
            </a:r>
            <a:r>
              <a:rPr lang="sr-Latn-ME" altLang="en-US" sz="2200" dirty="0">
                <a:solidFill>
                  <a:srgbClr val="FF0000"/>
                </a:solidFill>
              </a:rPr>
              <a:t>n</a:t>
            </a:r>
            <a:r>
              <a:rPr lang="en-GB" altLang="en-US" sz="2200" dirty="0">
                <a:solidFill>
                  <a:srgbClr val="FF0000"/>
                </a:solidFill>
              </a:rPr>
              <a:t>)</a:t>
            </a:r>
            <a:r>
              <a:rPr lang="en-GB" altLang="en-US" sz="2200" dirty="0"/>
              <a:t>.</a:t>
            </a:r>
            <a:endParaRPr lang="sr-Latn-ME" altLang="en-US" sz="22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/>
              <a:t>Interesuje nas samo veliko n, tj. u redu je da bude 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 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&gt;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Cg(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za n</a:t>
            </a:r>
            <a:r>
              <a:rPr lang="en-US" altLang="en-US" sz="2200" dirty="0">
                <a:sym typeface="Symbol" panose="05050102010706020507" pitchFamily="18" charset="2"/>
              </a:rPr>
              <a:t>  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0</a:t>
            </a:r>
            <a:endParaRPr lang="sr-Latn-ME" altLang="en-US" sz="2200" baseline="-25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804" y="4433141"/>
            <a:ext cx="3290799" cy="2348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67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Veliko O - Primjeri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133600"/>
            <a:ext cx="8839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)=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+2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+1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baseline="30000" dirty="0">
                <a:solidFill>
                  <a:srgbClr val="FF0000"/>
                </a:solidFill>
              </a:rPr>
              <a:t>2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 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/>
              <a:t>+1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+2</a:t>
            </a:r>
            <a:r>
              <a:rPr lang="sr-Latn-ME" altLang="en-US" sz="2400" dirty="0"/>
              <a:t>n</a:t>
            </a:r>
            <a:r>
              <a:rPr lang="en-GB" altLang="en-US" sz="2400" dirty="0"/>
              <a:t>+1</a:t>
            </a:r>
            <a:r>
              <a:rPr lang="en-US" altLang="en-US" sz="2400" dirty="0">
                <a:sym typeface="Symbol" panose="05050102010706020507" pitchFamily="18" charset="2"/>
              </a:rPr>
              <a:t></a:t>
            </a:r>
            <a:r>
              <a:rPr lang="sr-Latn-ME" altLang="en-US" sz="2400" dirty="0">
                <a:sym typeface="Symbol" panose="05050102010706020507" pitchFamily="18" charset="2"/>
              </a:rPr>
              <a:t>4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C=4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baseline="30000" dirty="0">
                <a:solidFill>
                  <a:srgbClr val="0070C0"/>
                </a:solidFill>
              </a:rPr>
              <a:t>2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dirty="0"/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en-GB" altLang="en-US" sz="2400" dirty="0">
                <a:solidFill>
                  <a:srgbClr val="FF0000"/>
                </a:solidFill>
              </a:rPr>
              <a:t>f(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)=</a:t>
            </a:r>
            <a:r>
              <a:rPr lang="sr-Latn-ME" altLang="en-US" sz="2400" dirty="0">
                <a:solidFill>
                  <a:srgbClr val="FF0000"/>
                </a:solidFill>
              </a:rPr>
              <a:t>3n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4</a:t>
            </a:r>
            <a:r>
              <a:rPr lang="sr-Latn-ME" altLang="en-US" sz="2400" dirty="0">
                <a:solidFill>
                  <a:srgbClr val="FF0000"/>
                </a:solidFill>
              </a:rPr>
              <a:t>−8n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3</a:t>
            </a:r>
            <a:r>
              <a:rPr lang="sr-Latn-ME" altLang="en-US" sz="2400" dirty="0">
                <a:solidFill>
                  <a:srgbClr val="FF0000"/>
                </a:solidFill>
              </a:rPr>
              <a:t>+7</a:t>
            </a:r>
            <a:r>
              <a:rPr lang="en-GB" altLang="en-US" sz="2400" dirty="0"/>
              <a:t> </a:t>
            </a:r>
            <a:r>
              <a:rPr lang="sr-Latn-ME" altLang="en-US" sz="2400" dirty="0"/>
              <a:t>reda kompleksnosti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O(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30000" dirty="0">
                <a:solidFill>
                  <a:srgbClr val="FF0000"/>
                </a:solidFill>
              </a:rPr>
              <a:t>4</a:t>
            </a:r>
            <a:r>
              <a:rPr lang="en-GB" altLang="en-US" sz="2400" dirty="0">
                <a:solidFill>
                  <a:srgbClr val="FF0000"/>
                </a:solidFill>
              </a:rPr>
              <a:t>)</a:t>
            </a:r>
            <a:r>
              <a:rPr lang="en-GB" altLang="en-US" sz="2400" dirty="0"/>
              <a:t>.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b="1" dirty="0">
                <a:solidFill>
                  <a:schemeClr val="accent5">
                    <a:lumMod val="50000"/>
                  </a:schemeClr>
                </a:solidFill>
              </a:rPr>
              <a:t>Dokaz</a:t>
            </a:r>
            <a:r>
              <a:rPr lang="sr-Latn-ME" altLang="en-US" sz="2400" dirty="0"/>
              <a:t>: Za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en-GB" altLang="en-US" sz="2400" dirty="0">
                <a:solidFill>
                  <a:srgbClr val="FF0000"/>
                </a:solidFill>
              </a:rPr>
              <a:t>&gt;1</a:t>
            </a:r>
            <a:r>
              <a:rPr lang="en-GB" altLang="en-US" sz="2400" dirty="0"/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−8n</a:t>
            </a:r>
            <a:r>
              <a:rPr lang="sr-Latn-ME" altLang="en-US" sz="2400" baseline="30000" dirty="0"/>
              <a:t>3</a:t>
            </a:r>
            <a:r>
              <a:rPr lang="sr-Latn-ME" altLang="en-US" sz="2400" dirty="0"/>
              <a:t>+7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8n</a:t>
            </a:r>
            <a:r>
              <a:rPr lang="sr-Latn-ME" altLang="en-US" sz="2400" baseline="30000" dirty="0"/>
              <a:t>3</a:t>
            </a:r>
            <a:r>
              <a:rPr lang="en-US" altLang="en-US" sz="2400" dirty="0">
                <a:sym typeface="Symbol" panose="05050102010706020507" pitchFamily="18" charset="2"/>
              </a:rPr>
              <a:t>|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 </a:t>
            </a:r>
            <a:r>
              <a:rPr lang="en-US" altLang="en-US" sz="2400" dirty="0">
                <a:sym typeface="Symbol" panose="05050102010706020507" pitchFamily="18" charset="2"/>
              </a:rPr>
              <a:t> </a:t>
            </a:r>
            <a:r>
              <a:rPr lang="sr-Latn-ME" altLang="en-US" sz="2400" dirty="0"/>
              <a:t>3n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+8n</a:t>
            </a:r>
            <a:r>
              <a:rPr lang="sr-Latn-ME" altLang="en-US" sz="2400" baseline="30000" dirty="0"/>
              <a:t>4</a:t>
            </a:r>
            <a:r>
              <a:rPr lang="sr-Latn-ME" altLang="en-US" sz="2400" dirty="0"/>
              <a:t>+7n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  <a:r>
              <a:rPr lang="sr-Latn-ME" altLang="en-US" sz="2400" dirty="0"/>
              <a:t>= </a:t>
            </a:r>
            <a:r>
              <a:rPr lang="sr-Latn-ME" altLang="en-US" sz="2400" dirty="0">
                <a:sym typeface="Symbol" panose="05050102010706020507" pitchFamily="18" charset="2"/>
              </a:rPr>
              <a:t>18</a:t>
            </a:r>
            <a:r>
              <a:rPr lang="sr-Latn-ME" altLang="en-US" sz="2400" dirty="0"/>
              <a:t>n</a:t>
            </a:r>
            <a:r>
              <a:rPr lang="sr-Latn-ME" altLang="en-US" sz="2400" baseline="30000" dirty="0"/>
              <a:t>4</a:t>
            </a:r>
            <a:r>
              <a:rPr lang="en-GB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400" dirty="0"/>
              <a:t>Prema tome</a:t>
            </a:r>
            <a:r>
              <a:rPr lang="en-GB" altLang="en-US" sz="2400" dirty="0"/>
              <a:t>, </a:t>
            </a:r>
            <a:r>
              <a:rPr lang="sr-Latn-ME" altLang="en-US" sz="2400" dirty="0"/>
              <a:t>za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C=</a:t>
            </a:r>
            <a:r>
              <a:rPr lang="sr-Latn-ME" altLang="en-US" sz="2400" dirty="0">
                <a:solidFill>
                  <a:srgbClr val="FF0000"/>
                </a:solidFill>
              </a:rPr>
              <a:t>18</a:t>
            </a:r>
            <a:r>
              <a:rPr lang="en-GB" altLang="en-US" sz="2400" dirty="0"/>
              <a:t> </a:t>
            </a:r>
            <a:r>
              <a:rPr lang="sr-Latn-ME" altLang="en-US" sz="2400" dirty="0"/>
              <a:t>i</a:t>
            </a:r>
            <a:r>
              <a:rPr lang="en-GB" altLang="en-US" sz="2400" dirty="0"/>
              <a:t> </a:t>
            </a:r>
            <a:r>
              <a:rPr lang="sr-Latn-ME" altLang="en-US" sz="2400" dirty="0">
                <a:solidFill>
                  <a:srgbClr val="FF0000"/>
                </a:solidFill>
              </a:rPr>
              <a:t>n</a:t>
            </a:r>
            <a:r>
              <a:rPr lang="sr-Latn-ME" altLang="en-US" sz="2400" baseline="-25000" dirty="0">
                <a:solidFill>
                  <a:srgbClr val="FF0000"/>
                </a:solidFill>
              </a:rPr>
              <a:t>0</a:t>
            </a:r>
            <a:r>
              <a:rPr lang="en-GB" altLang="en-US" sz="2400" dirty="0">
                <a:solidFill>
                  <a:srgbClr val="FF0000"/>
                </a:solidFill>
              </a:rPr>
              <a:t>=1</a:t>
            </a:r>
            <a:r>
              <a:rPr lang="sr-Latn-ME" altLang="en-US" sz="2400" dirty="0">
                <a:solidFill>
                  <a:srgbClr val="FF0000"/>
                </a:solidFill>
              </a:rPr>
              <a:t> </a:t>
            </a:r>
            <a:r>
              <a:rPr lang="sr-Latn-ME" altLang="en-US" sz="2400" dirty="0"/>
              <a:t>važi</a:t>
            </a:r>
            <a:r>
              <a:rPr lang="en-GB" altLang="en-US" sz="2400" dirty="0"/>
              <a:t>:</a:t>
            </a:r>
            <a:r>
              <a:rPr lang="sr-Latn-ME" altLang="en-US" sz="2400" dirty="0"/>
              <a:t> </a:t>
            </a:r>
          </a:p>
          <a:p>
            <a:pPr marL="357179" indent="0">
              <a:lnSpc>
                <a:spcPct val="90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)  C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4</a:t>
            </a:r>
            <a:r>
              <a:rPr lang="sr-Latn-ME" altLang="en-US" sz="2400" b="1" dirty="0">
                <a:solidFill>
                  <a:srgbClr val="0070C0"/>
                </a:solidFill>
                <a:sym typeface="Symbol" panose="05050102010706020507" pitchFamily="18" charset="2"/>
              </a:rPr>
              <a:t> </a:t>
            </a:r>
            <a:r>
              <a:rPr lang="sr-Latn-ME" altLang="en-US" sz="2400" dirty="0"/>
              <a:t>za svako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dirty="0"/>
              <a:t>&gt;</a:t>
            </a:r>
            <a:r>
              <a:rPr lang="sr-Latn-ME" altLang="en-US" sz="2400" dirty="0"/>
              <a:t>n</a:t>
            </a:r>
            <a:r>
              <a:rPr lang="sr-Latn-ME" altLang="en-US" sz="2400" baseline="-25000" dirty="0"/>
              <a:t>0</a:t>
            </a:r>
            <a:r>
              <a:rPr lang="sr-Latn-ME" altLang="en-US" sz="2400" dirty="0"/>
              <a:t> </a:t>
            </a:r>
            <a:r>
              <a:rPr lang="en-US" altLang="en-US" sz="2400" dirty="0">
                <a:sym typeface="Symbol" panose="05050102010706020507" pitchFamily="18" charset="2"/>
              </a:rPr>
              <a:t></a:t>
            </a:r>
            <a:r>
              <a:rPr lang="sr-Latn-ME" altLang="en-US" sz="2400" dirty="0">
                <a:sym typeface="Symbol" panose="05050102010706020507" pitchFamily="18" charset="2"/>
              </a:rPr>
              <a:t> </a:t>
            </a:r>
            <a:r>
              <a:rPr lang="en-GB" altLang="en-US" sz="2400" b="1" dirty="0">
                <a:solidFill>
                  <a:srgbClr val="0070C0"/>
                </a:solidFill>
              </a:rPr>
              <a:t>f(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en-GB" altLang="en-US" sz="2400" b="1" dirty="0">
                <a:solidFill>
                  <a:srgbClr val="0070C0"/>
                </a:solidFill>
              </a:rPr>
              <a:t>) </a:t>
            </a:r>
            <a:r>
              <a:rPr lang="sr-Latn-ME" altLang="en-US" sz="2400" b="1" dirty="0">
                <a:solidFill>
                  <a:srgbClr val="0070C0"/>
                </a:solidFill>
              </a:rPr>
              <a:t>je</a:t>
            </a:r>
            <a:r>
              <a:rPr lang="en-GB" altLang="en-US" sz="2400" b="1" dirty="0">
                <a:solidFill>
                  <a:srgbClr val="0070C0"/>
                </a:solidFill>
              </a:rPr>
              <a:t> O(</a:t>
            </a:r>
            <a:r>
              <a:rPr lang="sr-Latn-ME" altLang="en-US" sz="2400" b="1" dirty="0">
                <a:solidFill>
                  <a:srgbClr val="0070C0"/>
                </a:solidFill>
              </a:rPr>
              <a:t>n</a:t>
            </a:r>
            <a:r>
              <a:rPr lang="sr-Latn-ME" altLang="en-US" sz="2400" b="1" baseline="30000" dirty="0">
                <a:solidFill>
                  <a:srgbClr val="0070C0"/>
                </a:solidFill>
              </a:rPr>
              <a:t>4</a:t>
            </a:r>
            <a:r>
              <a:rPr lang="en-GB" altLang="en-US" sz="2400" b="1" dirty="0">
                <a:solidFill>
                  <a:srgbClr val="0070C0"/>
                </a:solidFill>
              </a:rPr>
              <a:t>)</a:t>
            </a:r>
            <a:endParaRPr lang="sr-Latn-ME" altLang="en-US" sz="24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Pokazati da je </a:t>
            </a:r>
            <a:r>
              <a:rPr lang="sr-Latn-ME" altLang="en-US" sz="2400" dirty="0">
                <a:solidFill>
                  <a:srgbClr val="FF0000"/>
                </a:solidFill>
              </a:rPr>
              <a:t>f(n)=22 </a:t>
            </a:r>
            <a:r>
              <a:rPr lang="sr-Latn-ME" altLang="en-US" sz="2400" dirty="0"/>
              <a:t>reda kompleksnosti </a:t>
            </a:r>
            <a:r>
              <a:rPr lang="sr-Latn-ME" altLang="en-US" sz="2400" dirty="0">
                <a:solidFill>
                  <a:srgbClr val="FF0000"/>
                </a:solidFill>
              </a:rPr>
              <a:t>O(1)</a:t>
            </a:r>
            <a:r>
              <a:rPr lang="sr-Latn-ME" altLang="en-US" sz="2400" dirty="0"/>
              <a:t>.</a:t>
            </a:r>
            <a:endParaRPr lang="en-GB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52626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 – Česte kompleksnosti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133600"/>
            <a:ext cx="88392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72000" tIns="45720" rIns="3600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/>
              <a:t>Ako je</a:t>
            </a:r>
            <a:r>
              <a:rPr lang="en-GB" altLang="en-US" sz="2400" dirty="0"/>
              <a:t> f(</a:t>
            </a:r>
            <a:r>
              <a:rPr lang="sr-Latn-ME" altLang="en-US" sz="2400" dirty="0"/>
              <a:t>n</a:t>
            </a:r>
            <a:r>
              <a:rPr lang="en-GB" altLang="en-US" sz="2400" dirty="0"/>
              <a:t>) </a:t>
            </a:r>
            <a:r>
              <a:rPr lang="sr-Latn-ME" altLang="en-US" sz="2400" dirty="0"/>
              <a:t>reda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3300"/>
                </a:solidFill>
              </a:rPr>
              <a:t>O(</a:t>
            </a:r>
            <a:r>
              <a:rPr lang="sr-Latn-ME" altLang="en-US" sz="2400" dirty="0">
                <a:solidFill>
                  <a:srgbClr val="FF3300"/>
                </a:solidFill>
              </a:rPr>
              <a:t>n</a:t>
            </a:r>
            <a:r>
              <a:rPr lang="en-GB" altLang="en-US" sz="2400" baseline="30000" dirty="0">
                <a:solidFill>
                  <a:srgbClr val="FF3300"/>
                </a:solidFill>
              </a:rPr>
              <a:t>2</a:t>
            </a:r>
            <a:r>
              <a:rPr lang="en-GB" altLang="en-US" sz="2400" dirty="0">
                <a:solidFill>
                  <a:srgbClr val="FF3300"/>
                </a:solidFill>
              </a:rPr>
              <a:t>)</a:t>
            </a:r>
            <a:r>
              <a:rPr lang="en-GB" altLang="en-US" sz="2400" dirty="0"/>
              <a:t>, </a:t>
            </a:r>
            <a:r>
              <a:rPr lang="sr-Latn-ME" altLang="en-US" sz="2400" dirty="0"/>
              <a:t>da li je takođe reda</a:t>
            </a:r>
            <a:r>
              <a:rPr lang="en-GB" altLang="en-US" sz="2400" dirty="0"/>
              <a:t> </a:t>
            </a:r>
            <a:r>
              <a:rPr lang="en-GB" altLang="en-US" sz="2400" dirty="0">
                <a:solidFill>
                  <a:srgbClr val="FF3300"/>
                </a:solidFill>
              </a:rPr>
              <a:t>O(</a:t>
            </a:r>
            <a:r>
              <a:rPr lang="sr-Latn-ME" altLang="en-US" sz="2400" dirty="0">
                <a:solidFill>
                  <a:srgbClr val="FF3300"/>
                </a:solidFill>
              </a:rPr>
              <a:t>n</a:t>
            </a:r>
            <a:r>
              <a:rPr lang="en-GB" altLang="en-US" sz="2400" baseline="30000" dirty="0">
                <a:solidFill>
                  <a:srgbClr val="FF3300"/>
                </a:solidFill>
              </a:rPr>
              <a:t>3</a:t>
            </a:r>
            <a:r>
              <a:rPr lang="en-GB" altLang="en-US" sz="2400" dirty="0">
                <a:solidFill>
                  <a:srgbClr val="FF3300"/>
                </a:solidFill>
              </a:rPr>
              <a:t>)</a:t>
            </a:r>
            <a:r>
              <a:rPr lang="en-GB" altLang="en-US" sz="2400" dirty="0"/>
              <a:t>?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b="1" dirty="0">
                <a:solidFill>
                  <a:srgbClr val="FF3300"/>
                </a:solidFill>
              </a:rPr>
              <a:t>Da!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3</a:t>
            </a:r>
            <a:r>
              <a:rPr lang="en-GB" altLang="en-US" sz="2400" dirty="0"/>
              <a:t> </a:t>
            </a:r>
            <a:r>
              <a:rPr lang="sr-Latn-ME" altLang="en-US" sz="2400" dirty="0"/>
              <a:t>raste brže od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2</a:t>
            </a:r>
            <a:r>
              <a:rPr lang="en-GB" altLang="en-US" sz="2400" dirty="0"/>
              <a:t>, </a:t>
            </a:r>
            <a:r>
              <a:rPr lang="sr-Latn-ME" altLang="en-US" sz="2400" dirty="0"/>
              <a:t>pa</a:t>
            </a:r>
            <a:r>
              <a:rPr lang="en-GB" altLang="en-US" sz="2400" dirty="0"/>
              <a:t> </a:t>
            </a:r>
            <a:r>
              <a:rPr lang="sr-Latn-ME" altLang="en-US" sz="2400" dirty="0"/>
              <a:t>n</a:t>
            </a:r>
            <a:r>
              <a:rPr lang="en-GB" altLang="en-US" sz="2400" baseline="30000" dirty="0"/>
              <a:t>3</a:t>
            </a:r>
            <a:r>
              <a:rPr lang="en-GB" altLang="en-US" sz="2400" dirty="0"/>
              <a:t> </a:t>
            </a:r>
            <a:r>
              <a:rPr lang="sr-Latn-ME" altLang="en-US" sz="2400" dirty="0"/>
              <a:t>raste brže i od</a:t>
            </a:r>
            <a:r>
              <a:rPr lang="en-GB" altLang="en-US" sz="2400" dirty="0"/>
              <a:t> f(</a:t>
            </a:r>
            <a:r>
              <a:rPr lang="sr-Latn-ME" altLang="en-US" sz="2400" dirty="0"/>
              <a:t>n</a:t>
            </a:r>
            <a:r>
              <a:rPr lang="en-GB" altLang="en-US" sz="2400" dirty="0"/>
              <a:t>).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</a:pPr>
            <a:r>
              <a:rPr lang="sr-Latn-ME" altLang="en-US" sz="2400" dirty="0">
                <a:solidFill>
                  <a:srgbClr val="00B050"/>
                </a:solidFill>
              </a:rPr>
              <a:t>Cilj je pronaći najmanju jednostavnu funkciju </a:t>
            </a:r>
            <a:r>
              <a:rPr lang="en-GB" altLang="en-US" sz="2400" dirty="0">
                <a:solidFill>
                  <a:srgbClr val="00B050"/>
                </a:solidFill>
              </a:rPr>
              <a:t>g(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 </a:t>
            </a:r>
            <a:r>
              <a:rPr lang="sr-Latn-ME" altLang="en-US" sz="2400" dirty="0">
                <a:solidFill>
                  <a:srgbClr val="00B050"/>
                </a:solidFill>
              </a:rPr>
              <a:t>za koju je </a:t>
            </a:r>
            <a:r>
              <a:rPr lang="en-GB" altLang="en-US" sz="2400" dirty="0">
                <a:solidFill>
                  <a:srgbClr val="00B050"/>
                </a:solidFill>
              </a:rPr>
              <a:t>f(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 </a:t>
            </a:r>
            <a:r>
              <a:rPr lang="sr-Latn-ME" altLang="en-US" sz="2400" dirty="0">
                <a:solidFill>
                  <a:srgbClr val="00B050"/>
                </a:solidFill>
              </a:rPr>
              <a:t>reda</a:t>
            </a:r>
            <a:r>
              <a:rPr lang="en-GB" altLang="en-US" sz="2400" dirty="0">
                <a:solidFill>
                  <a:srgbClr val="00B050"/>
                </a:solidFill>
              </a:rPr>
              <a:t> O(g(</a:t>
            </a:r>
            <a:r>
              <a:rPr lang="sr-Latn-ME" altLang="en-US" sz="2400" dirty="0">
                <a:solidFill>
                  <a:srgbClr val="00B050"/>
                </a:solidFill>
              </a:rPr>
              <a:t>n</a:t>
            </a:r>
            <a:r>
              <a:rPr lang="en-GB" altLang="en-US" sz="2400" dirty="0">
                <a:solidFill>
                  <a:srgbClr val="00B050"/>
                </a:solidFill>
              </a:rPr>
              <a:t>))</a:t>
            </a:r>
            <a:r>
              <a:rPr lang="sr-Latn-ME" altLang="en-US" sz="2400" dirty="0">
                <a:solidFill>
                  <a:srgbClr val="00B050"/>
                </a:solidFill>
              </a:rPr>
              <a:t>!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400" dirty="0"/>
              <a:t>Funkcije g(n) koje se često sreću (</a:t>
            </a:r>
            <a:r>
              <a:rPr lang="sr-Latn-ME" altLang="en-US" sz="2200" dirty="0"/>
              <a:t>poređane po kompleksnosti</a:t>
            </a:r>
            <a:r>
              <a:rPr lang="sr-Latn-ME" altLang="en-US" sz="2400" dirty="0"/>
              <a:t>):</a:t>
            </a:r>
            <a:endParaRPr lang="en-GB" altLang="en-US" sz="24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1</a:t>
            </a:r>
            <a:r>
              <a:rPr lang="sr-Latn-ME" altLang="en-US" sz="2200" dirty="0">
                <a:solidFill>
                  <a:srgbClr val="FF3300"/>
                </a:solidFill>
              </a:rPr>
              <a:t> </a:t>
            </a:r>
            <a:r>
              <a:rPr lang="sr-Latn-ME" altLang="en-US" sz="2200" dirty="0"/>
              <a:t>- Konstanta</a:t>
            </a:r>
            <a:endParaRPr lang="pt-BR" altLang="en-US" sz="22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log</a:t>
            </a:r>
            <a:r>
              <a:rPr lang="sr-Latn-ME" altLang="en-US" sz="2200" dirty="0">
                <a:solidFill>
                  <a:srgbClr val="FF3300"/>
                </a:solidFill>
              </a:rPr>
              <a:t>(</a:t>
            </a: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) </a:t>
            </a:r>
            <a:r>
              <a:rPr lang="sr-Latn-ME" altLang="en-US" sz="2200" dirty="0"/>
              <a:t>- Logaritamska</a:t>
            </a:r>
            <a:endParaRPr lang="pt-BR" altLang="en-US" sz="22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 </a:t>
            </a:r>
            <a:r>
              <a:rPr lang="sr-Latn-ME" altLang="en-US" sz="2200" dirty="0"/>
              <a:t>- Linearna</a:t>
            </a:r>
            <a:endParaRPr lang="pt-BR" altLang="en-US" sz="22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 log</a:t>
            </a:r>
            <a:r>
              <a:rPr lang="sr-Latn-ME" altLang="en-US" sz="2200" dirty="0">
                <a:solidFill>
                  <a:srgbClr val="FF3300"/>
                </a:solidFill>
              </a:rPr>
              <a:t>(</a:t>
            </a: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>
                <a:solidFill>
                  <a:srgbClr val="FF3300"/>
                </a:solidFill>
              </a:rPr>
              <a:t>) </a:t>
            </a:r>
            <a:r>
              <a:rPr lang="sr-Latn-ME" altLang="en-US" sz="2200" dirty="0"/>
              <a:t>– Linearitmična (eng. </a:t>
            </a:r>
            <a:r>
              <a:rPr lang="en-GB" sz="2200" i="1" dirty="0" err="1"/>
              <a:t>linearithmic</a:t>
            </a:r>
            <a:r>
              <a:rPr lang="sr-Latn-ME" altLang="en-US" sz="2200" dirty="0"/>
              <a:t>)</a:t>
            </a:r>
            <a:endParaRPr lang="pt-BR" altLang="en-US" sz="2200" dirty="0"/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pt-BR" altLang="en-US" sz="2200" baseline="30000" dirty="0">
                <a:solidFill>
                  <a:srgbClr val="FF3300"/>
                </a:solidFill>
              </a:rPr>
              <a:t>2</a:t>
            </a:r>
            <a:r>
              <a:rPr lang="sr-Latn-ME" altLang="en-US" sz="2200" dirty="0"/>
              <a:t> - Kvadratna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</a:t>
            </a:r>
            <a:r>
              <a:rPr lang="pt-BR" altLang="en-US" sz="2200" baseline="30000" dirty="0">
                <a:solidFill>
                  <a:srgbClr val="FF3300"/>
                </a:solidFill>
              </a:rPr>
              <a:t>3</a:t>
            </a:r>
            <a:r>
              <a:rPr lang="sr-Latn-ME" altLang="en-US" sz="2200" dirty="0"/>
              <a:t> - Kubna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2</a:t>
            </a:r>
            <a:r>
              <a:rPr lang="pt-BR" altLang="en-US" sz="2200" baseline="30000" dirty="0">
                <a:solidFill>
                  <a:srgbClr val="FF3300"/>
                </a:solidFill>
              </a:rPr>
              <a:t>n</a:t>
            </a:r>
            <a:r>
              <a:rPr lang="sr-Latn-ME" altLang="en-US" sz="2200" dirty="0"/>
              <a:t> - Eksponencijalna</a:t>
            </a:r>
            <a:endParaRPr lang="pt-BR" altLang="en-US" sz="2200" baseline="30000" dirty="0">
              <a:solidFill>
                <a:srgbClr val="FF3300"/>
              </a:solidFill>
            </a:endParaRPr>
          </a:p>
          <a:p>
            <a:pPr marL="70007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pt-BR" altLang="en-US" sz="2200" dirty="0">
                <a:solidFill>
                  <a:srgbClr val="FF3300"/>
                </a:solidFill>
              </a:rPr>
              <a:t>n!</a:t>
            </a:r>
            <a:r>
              <a:rPr lang="sr-Latn-ME" altLang="en-US" sz="2200" dirty="0"/>
              <a:t> - Faktorijel</a:t>
            </a:r>
            <a:endParaRPr lang="pt-BR" altLang="en-US" sz="22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0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924800" cy="1143000"/>
          </a:xfrm>
        </p:spPr>
        <p:txBody>
          <a:bodyPr/>
          <a:lstStyle/>
          <a:p>
            <a:r>
              <a:rPr lang="sr-Latn-CS" altLang="en-US" dirty="0" smtClean="0"/>
              <a:t>Veliko O – Neki algoritmi</a:t>
            </a:r>
            <a:endParaRPr lang="en-US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176778"/>
              </p:ext>
            </p:extLst>
          </p:nvPr>
        </p:nvGraphicFramePr>
        <p:xfrm>
          <a:off x="533403" y="2484120"/>
          <a:ext cx="7924801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4997"/>
                <a:gridCol w="2209804"/>
              </a:tblGrid>
              <a:tr h="436880">
                <a:tc>
                  <a:txBody>
                    <a:bodyPr/>
                    <a:lstStyle/>
                    <a:p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Operacija</a:t>
                      </a:r>
                      <a:endParaRPr lang="en-GB" sz="230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Rast složenosti</a:t>
                      </a:r>
                      <a:endParaRPr lang="en-US" altLang="en-US" sz="23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200400">
                <a:tc>
                  <a:txBody>
                    <a:bodyPr/>
                    <a:lstStyle/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Proizvod m</a:t>
                      </a: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atri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ca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Ugnježdene for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petlje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(k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nivoa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)</a:t>
                      </a:r>
                      <a:endParaRPr lang="sr-Latn-ME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Binar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na pretraga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Brute force pretraga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Ponovljeni minimum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Merge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ort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Bubble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ort</a:t>
                      </a: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Gener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isanje svih podskupova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datog skupa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pPr marL="88900" lvl="1" indent="0">
                        <a:buFontTx/>
                        <a:buNone/>
                      </a:pP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Gener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isanje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svih </a:t>
                      </a:r>
                      <a:r>
                        <a:rPr lang="en-US" altLang="en-US" sz="2300" dirty="0" err="1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permuta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cija</a:t>
                      </a:r>
                      <a:r>
                        <a:rPr lang="en-US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sr-Latn-ME" altLang="en-US" sz="23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datog</a:t>
                      </a:r>
                      <a:r>
                        <a:rPr lang="sr-Latn-ME" altLang="en-US" sz="2300" baseline="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</a:rPr>
                        <a:t> skupa</a:t>
                      </a:r>
                      <a:endParaRPr lang="en-US" altLang="en-US" sz="2300" dirty="0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sr-Latn-ME" altLang="en-US" sz="23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O(log</a:t>
                      </a:r>
                      <a:r>
                        <a:rPr lang="en-US" altLang="en-US" sz="23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log</a:t>
                      </a:r>
                      <a:r>
                        <a:rPr lang="en-US" altLang="en-US" sz="2300" baseline="-25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baseline="30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O(2</a:t>
                      </a:r>
                      <a:r>
                        <a:rPr lang="sr-Latn-ME" altLang="en-US" sz="2300" baseline="300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  <a:p>
                      <a:pPr algn="l">
                        <a:buFontTx/>
                        <a:buNone/>
                      </a:pP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O(</a:t>
                      </a:r>
                      <a:r>
                        <a:rPr lang="sr-Latn-ME" altLang="en-US" sz="23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r>
                        <a:rPr lang="en-US" altLang="en-US" sz="2300" dirty="0" smtClean="0">
                          <a:solidFill>
                            <a:schemeClr val="tx1"/>
                          </a:solidFill>
                        </a:rPr>
                        <a:t>!)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48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Korisna pravila za Veliko O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152400" y="2057400"/>
            <a:ext cx="89154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Za bilo koji 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polinom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=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dirty="0">
                <a:sym typeface="Symbol" panose="05050102010706020507" pitchFamily="18" charset="2"/>
              </a:rPr>
              <a:t> + a</a:t>
            </a:r>
            <a:r>
              <a:rPr lang="sr-Latn-ME" altLang="en-US" sz="2200" baseline="-25000" dirty="0">
                <a:sym typeface="Symbol" panose="05050102010706020507" pitchFamily="18" charset="2"/>
              </a:rPr>
              <a:t>k</a:t>
            </a:r>
            <a:r>
              <a:rPr lang="en-US" altLang="en-US" sz="2200" baseline="-25000" dirty="0">
                <a:sym typeface="Symbol" panose="05050102010706020507" pitchFamily="18" charset="2"/>
              </a:rPr>
              <a:t>-1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k</a:t>
            </a:r>
            <a:r>
              <a:rPr lang="en-US" altLang="en-US" sz="2200" baseline="30000" dirty="0">
                <a:sym typeface="Symbol" panose="05050102010706020507" pitchFamily="18" charset="2"/>
              </a:rPr>
              <a:t>-1</a:t>
            </a:r>
            <a:r>
              <a:rPr lang="en-US" altLang="en-US" sz="2200" dirty="0">
                <a:sym typeface="Symbol" panose="05050102010706020507" pitchFamily="18" charset="2"/>
              </a:rPr>
              <a:t> + … + 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gdje su </a:t>
            </a:r>
            <a:r>
              <a:rPr lang="en-US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baseline="-25000" dirty="0">
                <a:sym typeface="Symbol" panose="05050102010706020507" pitchFamily="18" charset="2"/>
              </a:rPr>
              <a:t>0</a:t>
            </a:r>
            <a:r>
              <a:rPr lang="en-US" altLang="en-US" sz="2200" dirty="0">
                <a:sym typeface="Symbol" panose="05050102010706020507" pitchFamily="18" charset="2"/>
              </a:rPr>
              <a:t>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 …, a</a:t>
            </a:r>
            <a:r>
              <a:rPr lang="en-US" altLang="en-US" sz="2200" baseline="-250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 real</a:t>
            </a:r>
            <a:r>
              <a:rPr lang="sr-Latn-ME" altLang="en-US" sz="2200" dirty="0">
                <a:sym typeface="Symbol" panose="05050102010706020507" pitchFamily="18" charset="2"/>
              </a:rPr>
              <a:t>ni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brojevi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>
                <a:sym typeface="Symbol" panose="05050102010706020507" pitchFamily="18" charset="2"/>
              </a:rPr>
              <a:t>f(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b="1" baseline="30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Ako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</a:t>
            </a:r>
            <a:r>
              <a:rPr lang="en-US" altLang="en-US" sz="2200" dirty="0">
                <a:sym typeface="Symbol" panose="05050102010706020507" pitchFamily="18" charset="2"/>
              </a:rPr>
              <a:t>+f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 Negde se u literaturi može naći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 ali je ona veća od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O(max(g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), 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)))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Generalno, u zbiru proizvoljnog broja funkcija, najbrža određuje složenost zbira. Na primjer, složenost funkcije </a:t>
            </a:r>
            <a:br>
              <a:rPr lang="sr-Latn-ME" altLang="en-US" sz="2200" dirty="0">
                <a:sym typeface="Symbol" panose="05050102010706020507" pitchFamily="18" charset="2"/>
              </a:rPr>
            </a:b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f(n)=12log(n)+log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(n)+4nlog(n)+33n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2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+n</a:t>
            </a:r>
            <a:r>
              <a:rPr lang="sr-Latn-ME" altLang="en-US" sz="22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olidFill>
                  <a:srgbClr val="0070C0"/>
                </a:solidFill>
                <a:sym typeface="Symbol" panose="05050102010706020507" pitchFamily="18" charset="2"/>
              </a:rPr>
              <a:t>/10</a:t>
            </a:r>
            <a:r>
              <a:rPr lang="sr-Latn-ME" altLang="en-US" sz="2200" dirty="0">
                <a:sym typeface="Symbol" panose="05050102010706020507" pitchFamily="18" charset="2"/>
              </a:rPr>
              <a:t> je 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O(n</a:t>
            </a:r>
            <a:r>
              <a:rPr lang="sr-Latn-ME" altLang="en-US" sz="2200" b="1" baseline="30000" dirty="0">
                <a:solidFill>
                  <a:srgbClr val="0070C0"/>
                </a:solidFill>
                <a:sym typeface="Symbol" panose="05050102010706020507" pitchFamily="18" charset="2"/>
              </a:rPr>
              <a:t>3</a:t>
            </a:r>
            <a:r>
              <a:rPr lang="sr-Latn-ME" altLang="en-US" sz="2200" b="1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Ako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</a:t>
            </a:r>
            <a:r>
              <a:rPr lang="sr-Latn-ME" altLang="en-US" sz="2200" dirty="0">
                <a:sym typeface="Symbol" panose="05050102010706020507" pitchFamily="18" charset="2"/>
              </a:rPr>
              <a:t>,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složenost</a:t>
            </a:r>
            <a:r>
              <a:rPr lang="en-US" altLang="en-US" sz="2200" dirty="0">
                <a:sym typeface="Symbol" panose="05050102010706020507" pitchFamily="18" charset="2"/>
              </a:rPr>
              <a:t> O(g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)), </a:t>
            </a:r>
            <a:r>
              <a:rPr lang="sr-Latn-ME" altLang="en-US" sz="2200" dirty="0">
                <a:sym typeface="Symbol" panose="05050102010706020507" pitchFamily="18" charset="2"/>
              </a:rPr>
              <a:t>onda</a:t>
            </a:r>
            <a:r>
              <a:rPr lang="en-US" altLang="en-US" sz="2200" dirty="0">
                <a:sym typeface="Symbol" panose="05050102010706020507" pitchFamily="18" charset="2"/>
              </a:rPr>
              <a:t> f</a:t>
            </a:r>
            <a:r>
              <a:rPr lang="en-US" altLang="en-US" sz="2200" baseline="-25000" dirty="0">
                <a:sym typeface="Symbol" panose="05050102010706020507" pitchFamily="18" charset="2"/>
              </a:rPr>
              <a:t>1</a:t>
            </a:r>
            <a:r>
              <a:rPr lang="sr-Latn-ME" altLang="en-US" sz="2200" dirty="0">
                <a:sym typeface="Symbol" panose="05050102010706020507" pitchFamily="18" charset="2"/>
              </a:rPr>
              <a:t>(n)*</a:t>
            </a:r>
            <a:r>
              <a:rPr lang="en-US" altLang="en-US" sz="2200" dirty="0">
                <a:sym typeface="Symbol" panose="05050102010706020507" pitchFamily="18" charset="2"/>
              </a:rPr>
              <a:t>f</a:t>
            </a:r>
            <a:r>
              <a:rPr lang="en-US" altLang="en-US" sz="2200" baseline="-25000" dirty="0">
                <a:sym typeface="Symbol" panose="05050102010706020507" pitchFamily="18" charset="2"/>
              </a:rPr>
              <a:t>2</a:t>
            </a:r>
            <a:r>
              <a:rPr lang="en-US" altLang="en-US" sz="2200" dirty="0">
                <a:sym typeface="Symbol" panose="05050102010706020507" pitchFamily="18" charset="2"/>
              </a:rPr>
              <a:t>(</a:t>
            </a:r>
            <a:r>
              <a:rPr lang="sr-Latn-ME" altLang="en-US" sz="2200" dirty="0">
                <a:sym typeface="Symbol" panose="05050102010706020507" pitchFamily="18" charset="2"/>
              </a:rPr>
              <a:t>n</a:t>
            </a:r>
            <a:r>
              <a:rPr lang="en-US" altLang="en-US" sz="2200" dirty="0">
                <a:sym typeface="Symbol" panose="05050102010706020507" pitchFamily="18" charset="2"/>
              </a:rPr>
              <a:t>) </a:t>
            </a:r>
            <a:r>
              <a:rPr lang="sr-Latn-ME" altLang="en-US" sz="2200" dirty="0">
                <a:sym typeface="Symbol" panose="05050102010706020507" pitchFamily="18" charset="2"/>
              </a:rPr>
              <a:t>ima složenost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1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*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</a:t>
            </a:r>
            <a:r>
              <a:rPr lang="en-US" altLang="en-US" sz="2200" b="1" baseline="-25000" dirty="0">
                <a:solidFill>
                  <a:srgbClr val="FF0000"/>
                </a:solidFill>
                <a:sym typeface="Symbol" panose="05050102010706020507" pitchFamily="18" charset="2"/>
              </a:rPr>
              <a:t>2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Ako je 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200" dirty="0">
                <a:sym typeface="Symbol" panose="05050102010706020507" pitchFamily="18" charset="2"/>
              </a:rPr>
              <a:t> konstanta, k≠0, onda 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g(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)=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O(g(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b="1" dirty="0">
                <a:solidFill>
                  <a:srgbClr val="FF0000"/>
                </a:solidFill>
                <a:sym typeface="Symbol" panose="05050102010706020507" pitchFamily="18" charset="2"/>
              </a:rPr>
              <a:t>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US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1567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Primjer: Ravnoteža niza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76200" y="2057400"/>
            <a:ext cx="8915400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Imamo niz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200" dirty="0">
                <a:sym typeface="Symbol" panose="05050102010706020507" pitchFamily="18" charset="2"/>
              </a:rPr>
              <a:t> od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dirty="0">
                <a:sym typeface="Symbol" panose="05050102010706020507" pitchFamily="18" charset="2"/>
              </a:rPr>
              <a:t> cijelih brojeva. Posmatrajmo cijeli broj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P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takav da važi</a:t>
            </a:r>
            <a:r>
              <a:rPr lang="en-GB" altLang="en-US" sz="2200" dirty="0">
                <a:sym typeface="Symbol" panose="05050102010706020507" pitchFamily="18" charset="2"/>
              </a:rPr>
              <a:t> 0&lt;P&lt;N, </a:t>
            </a:r>
            <a:r>
              <a:rPr lang="sr-Latn-ME" altLang="en-US" sz="2200" dirty="0">
                <a:sym typeface="Symbol" panose="05050102010706020507" pitchFamily="18" charset="2"/>
              </a:rPr>
              <a:t>koji predstavlja tačku presjeka niza na dva podniza</a:t>
            </a:r>
            <a:r>
              <a:rPr lang="en-GB" altLang="en-US" sz="2200" dirty="0">
                <a:sym typeface="Symbol" panose="05050102010706020507" pitchFamily="18" charset="2"/>
              </a:rPr>
              <a:t>: A[0], A[1], ..., A[P−1] </a:t>
            </a:r>
            <a:r>
              <a:rPr lang="sr-Latn-ME" altLang="en-US" sz="2200" dirty="0">
                <a:sym typeface="Symbol" panose="05050102010706020507" pitchFamily="18" charset="2"/>
              </a:rPr>
              <a:t>i</a:t>
            </a:r>
            <a:r>
              <a:rPr lang="en-GB" altLang="en-US" sz="2200" dirty="0">
                <a:sym typeface="Symbol" panose="05050102010706020507" pitchFamily="18" charset="2"/>
              </a:rPr>
              <a:t> A[P], A[P+1], ..., A[N−1]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minimalnu apsolutnu razliku između ova dva podniza za svako moguću vrijednost P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 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[3,1,2,4,3]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en-GB" altLang="en-US" sz="2200" dirty="0" err="1">
                <a:sym typeface="Symbol" panose="05050102010706020507" pitchFamily="18" charset="2"/>
              </a:rPr>
              <a:t>ovaj</a:t>
            </a:r>
            <a:r>
              <a:rPr lang="en-GB" altLang="en-US" sz="2200" dirty="0">
                <a:sym typeface="Symbol" panose="05050102010706020507" pitchFamily="18" charset="2"/>
              </a:rPr>
              <a:t> se </a:t>
            </a:r>
            <a:r>
              <a:rPr lang="en-GB" altLang="en-US" sz="2200" dirty="0" err="1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mo</a:t>
            </a:r>
            <a:r>
              <a:rPr lang="sr-Latn-ME" altLang="en-US" sz="2200" dirty="0">
                <a:sym typeface="Symbol" panose="05050102010706020507" pitchFamily="18" charset="2"/>
              </a:rPr>
              <a:t>že podeliti na 4 različita načina, i vrijednosti apsolutnih razlika su: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1,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|3−10| = 7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2,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|4−9| = 5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3,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|6−7| = 1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GB" altLang="en-US" sz="1800" dirty="0">
                <a:sym typeface="Symbol" panose="05050102010706020507" pitchFamily="18" charset="2"/>
              </a:rPr>
              <a:t>P = 4, </a:t>
            </a:r>
            <a:r>
              <a:rPr lang="sr-Latn-ME" altLang="en-US" sz="1800" dirty="0">
                <a:sym typeface="Symbol" panose="05050102010706020507" pitchFamily="18" charset="2"/>
              </a:rPr>
              <a:t>razlika </a:t>
            </a:r>
            <a:r>
              <a:rPr lang="en-GB" altLang="en-US" sz="1800" dirty="0">
                <a:sym typeface="Symbol" panose="05050102010706020507" pitchFamily="18" charset="2"/>
              </a:rPr>
              <a:t>|10−3| = 7 </a:t>
            </a:r>
          </a:p>
          <a:p>
            <a:pPr marL="357179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sr-Latn-ME" altLang="en-US" sz="2200" dirty="0">
                <a:sym typeface="Symbol" panose="05050102010706020507" pitchFamily="18" charset="2"/>
              </a:rPr>
              <a:t>Dakle, funkcija treba da vrati broj 1 za ovaj niz A.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580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r-Latn-CS" altLang="en-US" dirty="0" smtClean="0"/>
              <a:t>Primjer: Nedostajući element</a:t>
            </a:r>
            <a:endParaRPr lang="en-US" altLang="en-US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209800"/>
            <a:ext cx="88392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ym typeface="Symbol" panose="05050102010706020507" pitchFamily="18" charset="2"/>
              </a:rPr>
              <a:t>sadrži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u="sng" dirty="0">
                <a:sym typeface="Symbol" panose="05050102010706020507" pitchFamily="18" charset="2"/>
              </a:rPr>
              <a:t>različitih</a:t>
            </a:r>
            <a:r>
              <a:rPr lang="sr-Latn-ME" altLang="en-US" sz="2200" dirty="0">
                <a:sym typeface="Symbol" panose="05050102010706020507" pitchFamily="18" charset="2"/>
              </a:rPr>
              <a:t> prirodnih brojeva iz opsega </a:t>
            </a:r>
            <a:r>
              <a:rPr lang="en-GB" altLang="en-US" sz="2200" dirty="0">
                <a:sym typeface="Symbol" panose="05050102010706020507" pitchFamily="18" charset="2"/>
              </a:rPr>
              <a:t>[1</a:t>
            </a:r>
            <a:r>
              <a:rPr lang="sr-Latn-ME" altLang="en-US" sz="2200" dirty="0">
                <a:sym typeface="Symbol" panose="05050102010706020507" pitchFamily="18" charset="2"/>
              </a:rPr>
              <a:t>, 2, </a:t>
            </a:r>
            <a:r>
              <a:rPr lang="en-GB" altLang="en-US" sz="2200" dirty="0">
                <a:sym typeface="Symbol" panose="05050102010706020507" pitchFamily="18" charset="2"/>
              </a:rPr>
              <a:t>..</a:t>
            </a:r>
            <a:r>
              <a:rPr lang="sr-Latn-ME" altLang="en-US" sz="2200" dirty="0">
                <a:sym typeface="Symbol" panose="05050102010706020507" pitchFamily="18" charset="2"/>
              </a:rPr>
              <a:t>., </a:t>
            </a:r>
            <a:r>
              <a:rPr lang="en-GB" altLang="en-US" sz="2200" dirty="0">
                <a:sym typeface="Symbol" panose="05050102010706020507" pitchFamily="18" charset="2"/>
              </a:rPr>
              <a:t>N+1], </a:t>
            </a:r>
            <a:r>
              <a:rPr lang="sr-Latn-ME" altLang="en-US" sz="2200" dirty="0">
                <a:sym typeface="Symbol" panose="05050102010706020507" pitchFamily="18" charset="2"/>
              </a:rPr>
              <a:t>što znači da jedan element nedostaje</a:t>
            </a:r>
            <a:r>
              <a:rPr lang="en-GB" altLang="en-US" sz="2200" dirty="0">
                <a:sym typeface="Symbol" panose="05050102010706020507" pitchFamily="18" charset="2"/>
              </a:rPr>
              <a:t>.</a:t>
            </a:r>
            <a:r>
              <a:rPr lang="sr-Latn-ME" altLang="en-US" sz="2200" dirty="0">
                <a:sym typeface="Symbol" panose="05050102010706020507" pitchFamily="18" charset="2"/>
              </a:rPr>
              <a:t>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Cilj je pronaći nedostajući element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Napisati funkciju koja za argument ima niz A i njegovu dužinu N, i koja vraća nedostajući element iz tog niza.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Na 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ako je niz</a:t>
            </a:r>
            <a:r>
              <a:rPr lang="en-GB" altLang="en-US" sz="2200" dirty="0">
                <a:sym typeface="Symbol" panose="05050102010706020507" pitchFamily="18" charset="2"/>
              </a:rPr>
              <a:t> A = </a:t>
            </a:r>
            <a:r>
              <a:rPr lang="en-US" altLang="en-US" sz="2200" dirty="0">
                <a:sym typeface="Symbol" panose="05050102010706020507" pitchFamily="18" charset="2"/>
              </a:rPr>
              <a:t>[3,</a:t>
            </a:r>
            <a:r>
              <a:rPr lang="sr-Latn-ME" altLang="en-US" sz="2200" dirty="0">
                <a:sym typeface="Symbol" panose="05050102010706020507" pitchFamily="18" charset="2"/>
              </a:rPr>
              <a:t>4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1</a:t>
            </a:r>
            <a:r>
              <a:rPr lang="en-US" altLang="en-US" sz="2200" dirty="0">
                <a:sym typeface="Symbol" panose="05050102010706020507" pitchFamily="18" charset="2"/>
              </a:rPr>
              <a:t>,</a:t>
            </a:r>
            <a:r>
              <a:rPr lang="sr-Latn-ME" altLang="en-US" sz="2200" dirty="0">
                <a:sym typeface="Symbol" panose="05050102010706020507" pitchFamily="18" charset="2"/>
              </a:rPr>
              <a:t>5</a:t>
            </a:r>
            <a:r>
              <a:rPr lang="en-US" altLang="en-US" sz="2200" dirty="0">
                <a:sym typeface="Symbol" panose="05050102010706020507" pitchFamily="18" charset="2"/>
              </a:rPr>
              <a:t>]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sr-Latn-ME" altLang="en-US" sz="2200" dirty="0">
                <a:sym typeface="Symbol" panose="05050102010706020507" pitchFamily="18" charset="2"/>
              </a:rPr>
              <a:t>funkcija treba da vrati broj 2.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Vremenska složenost funkcije treba da bude </a:t>
            </a:r>
            <a:r>
              <a:rPr lang="en-GB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O(N)</a:t>
            </a:r>
            <a:r>
              <a:rPr lang="sr-Latn-ME" altLang="en-US" sz="2200" dirty="0">
                <a:sym typeface="Symbol" panose="05050102010706020507" pitchFamily="18" charset="2"/>
              </a:rPr>
              <a:t>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728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300" dirty="0"/>
              <a:t>Primjer: Broj podnizova parne sume</a:t>
            </a:r>
            <a:endParaRPr lang="en-US" altLang="en-US" sz="43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228600" y="2286000"/>
            <a:ext cx="88392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sr-Latn-ME" altLang="en-US" sz="2200" dirty="0">
                <a:sym typeface="Symbol" panose="05050102010706020507" pitchFamily="18" charset="2"/>
              </a:rPr>
              <a:t>Dat je niz prirodnih brojeva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sr-Latn-ME" altLang="en-US" sz="2200" dirty="0">
                <a:sym typeface="Symbol" panose="05050102010706020507" pitchFamily="18" charset="2"/>
              </a:rPr>
              <a:t> dužine </a:t>
            </a:r>
            <a:r>
              <a:rPr lang="sr-Latn-ME" altLang="en-US" sz="2200" dirty="0">
                <a:solidFill>
                  <a:srgbClr val="FF0000"/>
                </a:solidFill>
                <a:sym typeface="Symbol" panose="05050102010706020507" pitchFamily="18" charset="2"/>
              </a:rPr>
              <a:t>N</a:t>
            </a:r>
            <a:r>
              <a:rPr lang="sr-Latn-ME" altLang="en-US" sz="2200" dirty="0">
                <a:sym typeface="Symbol" panose="05050102010706020507" pitchFamily="18" charset="2"/>
              </a:rPr>
              <a:t>. </a:t>
            </a:r>
            <a:r>
              <a:rPr lang="sr-Latn-ME" altLang="en-US" sz="2200" dirty="0">
                <a:solidFill>
                  <a:srgbClr val="00B050"/>
                </a:solidFill>
                <a:sym typeface="Symbol" panose="05050102010706020507" pitchFamily="18" charset="2"/>
              </a:rPr>
              <a:t>Koliko ima podnizova, sastavljenih od uzastopnih elemenata, čija je suma paran broj</a:t>
            </a:r>
            <a:r>
              <a:rPr lang="sr-Latn-ME" altLang="en-US" sz="2200" dirty="0">
                <a:sym typeface="Symbol" panose="05050102010706020507" pitchFamily="18" charset="2"/>
              </a:rPr>
              <a:t>?</a:t>
            </a:r>
            <a:endParaRPr lang="en-GB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pl-PL" altLang="en-US" sz="2200" dirty="0">
                <a:sym typeface="Symbol" panose="05050102010706020507" pitchFamily="18" charset="2"/>
              </a:rPr>
              <a:t>Dakle, treba naći broj uređenih parova (i,j), gde je 0≤i≤j≤N-1, za koje je A</a:t>
            </a:r>
            <a:r>
              <a:rPr lang="en-US" altLang="en-US" sz="2200" dirty="0">
                <a:sym typeface="Symbol" panose="05050102010706020507" pitchFamily="18" charset="2"/>
              </a:rPr>
              <a:t>[</a:t>
            </a:r>
            <a:r>
              <a:rPr lang="en-US" altLang="en-US" sz="2200" dirty="0" err="1">
                <a:sym typeface="Symbol" panose="05050102010706020507" pitchFamily="18" charset="2"/>
              </a:rPr>
              <a:t>i</a:t>
            </a:r>
            <a:r>
              <a:rPr lang="en-US" altLang="en-US" sz="2200" dirty="0">
                <a:sym typeface="Symbol" panose="05050102010706020507" pitchFamily="18" charset="2"/>
              </a:rPr>
              <a:t>]+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[i+1]+···+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[j-1]+</a:t>
            </a:r>
            <a:r>
              <a:rPr lang="pl-PL" altLang="en-US" sz="2200" dirty="0">
                <a:sym typeface="Symbol" panose="05050102010706020507" pitchFamily="18" charset="2"/>
              </a:rPr>
              <a:t>A</a:t>
            </a:r>
            <a:r>
              <a:rPr lang="en-US" altLang="en-US" sz="2200" dirty="0">
                <a:sym typeface="Symbol" panose="05050102010706020507" pitchFamily="18" charset="2"/>
              </a:rPr>
              <a:t>[j] </a:t>
            </a:r>
            <a:r>
              <a:rPr lang="en-US" altLang="en-US" sz="2200" dirty="0" err="1">
                <a:sym typeface="Symbol" panose="05050102010706020507" pitchFamily="18" charset="2"/>
              </a:rPr>
              <a:t>paran</a:t>
            </a:r>
            <a:r>
              <a:rPr lang="en-US" altLang="en-US" sz="2200" dirty="0">
                <a:sym typeface="Symbol" panose="05050102010706020507" pitchFamily="18" charset="2"/>
              </a:rPr>
              <a:t> </a:t>
            </a:r>
            <a:r>
              <a:rPr lang="en-US" altLang="en-US" sz="2200" dirty="0" err="1">
                <a:sym typeface="Symbol" panose="05050102010706020507" pitchFamily="18" charset="2"/>
              </a:rPr>
              <a:t>broj</a:t>
            </a:r>
            <a:endParaRPr lang="en-US" altLang="en-US" sz="2200" dirty="0">
              <a:sym typeface="Symbol" panose="05050102010706020507" pitchFamily="18" charset="2"/>
            </a:endParaRP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dirty="0">
                <a:sym typeface="Symbol" panose="05050102010706020507" pitchFamily="18" charset="2"/>
              </a:rPr>
              <a:t>Na </a:t>
            </a:r>
            <a:r>
              <a:rPr lang="en-GB" altLang="en-US" sz="2200" dirty="0" err="1">
                <a:sym typeface="Symbol" panose="05050102010706020507" pitchFamily="18" charset="2"/>
              </a:rPr>
              <a:t>primjer</a:t>
            </a:r>
            <a:r>
              <a:rPr lang="en-GB" altLang="en-US" sz="2200" dirty="0">
                <a:sym typeface="Symbol" panose="05050102010706020507" pitchFamily="18" charset="2"/>
              </a:rPr>
              <a:t>, </a:t>
            </a:r>
            <a:r>
              <a:rPr lang="en-GB" altLang="en-US" sz="2200" dirty="0" err="1">
                <a:sym typeface="Symbol" panose="05050102010706020507" pitchFamily="18" charset="2"/>
              </a:rPr>
              <a:t>niz</a:t>
            </a:r>
            <a:r>
              <a:rPr lang="en-GB" altLang="en-US" sz="2200" dirty="0">
                <a:sym typeface="Symbol" panose="05050102010706020507" pitchFamily="18" charset="2"/>
              </a:rPr>
              <a:t> A={1,2,3,4} </a:t>
            </a:r>
            <a:r>
              <a:rPr lang="en-GB" altLang="en-US" sz="2200" dirty="0" err="1">
                <a:sym typeface="Symbol" panose="05050102010706020507" pitchFamily="18" charset="2"/>
              </a:rPr>
              <a:t>ima</a:t>
            </a:r>
            <a:r>
              <a:rPr lang="en-GB" altLang="en-US" sz="2200" dirty="0">
                <a:sym typeface="Symbol" panose="05050102010706020507" pitchFamily="18" charset="2"/>
              </a:rPr>
              <a:t> 4 </a:t>
            </a:r>
            <a:r>
              <a:rPr lang="en-GB" altLang="en-US" sz="2200" dirty="0" err="1">
                <a:sym typeface="Symbol" panose="05050102010706020507" pitchFamily="18" charset="2"/>
              </a:rPr>
              <a:t>podniza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sa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parnom</a:t>
            </a:r>
            <a:r>
              <a:rPr lang="en-GB" altLang="en-US" sz="2200" dirty="0">
                <a:sym typeface="Symbol" panose="05050102010706020507" pitchFamily="18" charset="2"/>
              </a:rPr>
              <a:t> </a:t>
            </a:r>
            <a:r>
              <a:rPr lang="en-GB" altLang="en-US" sz="2200" dirty="0" err="1">
                <a:sym typeface="Symbol" panose="05050102010706020507" pitchFamily="18" charset="2"/>
              </a:rPr>
              <a:t>sumom</a:t>
            </a:r>
            <a:r>
              <a:rPr lang="en-GB" altLang="en-US" sz="2200" dirty="0">
                <a:sym typeface="Symbol" panose="05050102010706020507" pitchFamily="18" charset="2"/>
              </a:rPr>
              <a:t>: {1,2,3}, {1,2,3,4}, {2} </a:t>
            </a:r>
            <a:r>
              <a:rPr lang="en-GB" altLang="en-US" sz="2200" dirty="0" err="1">
                <a:sym typeface="Symbol" panose="05050102010706020507" pitchFamily="18" charset="2"/>
              </a:rPr>
              <a:t>i</a:t>
            </a:r>
            <a:r>
              <a:rPr lang="en-GB" altLang="en-US" sz="2200" dirty="0">
                <a:sym typeface="Symbol" panose="05050102010706020507" pitchFamily="18" charset="2"/>
              </a:rPr>
              <a:t> {4}.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en-GB" altLang="en-US" sz="2200" dirty="0" err="1">
                <a:sym typeface="Symbol" panose="05050102010706020507" pitchFamily="18" charset="2"/>
              </a:rPr>
              <a:t>Ilustrova</a:t>
            </a:r>
            <a:r>
              <a:rPr lang="sr-Latn-ME" altLang="en-US" sz="2200" dirty="0">
                <a:sym typeface="Symbol" panose="05050102010706020507" pitchFamily="18" charset="2"/>
              </a:rPr>
              <a:t>ćemo 3 rješenja ovog problema, čije su složenosti O(N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3</a:t>
            </a:r>
            <a:r>
              <a:rPr lang="sr-Latn-ME" altLang="en-US" sz="2200" dirty="0">
                <a:sym typeface="Symbol" panose="05050102010706020507" pitchFamily="18" charset="2"/>
              </a:rPr>
              <a:t>), O(N</a:t>
            </a:r>
            <a:r>
              <a:rPr lang="sr-Latn-ME" altLang="en-US" sz="2200" baseline="30000" dirty="0">
                <a:sym typeface="Symbol" panose="05050102010706020507" pitchFamily="18" charset="2"/>
              </a:rPr>
              <a:t>2</a:t>
            </a:r>
            <a:r>
              <a:rPr lang="sr-Latn-ME" altLang="en-US" sz="2200" dirty="0">
                <a:sym typeface="Symbol" panose="05050102010706020507" pitchFamily="18" charset="2"/>
              </a:rPr>
              <a:t>) i O(N).</a:t>
            </a:r>
            <a:endParaRPr lang="en-GB" altLang="en-US" sz="2200" dirty="0"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10101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Slo</a:t>
            </a:r>
            <a:r>
              <a:rPr lang="hr-HR" altLang="en-US"/>
              <a:t>ženost algoritama</a:t>
            </a:r>
            <a:endParaRPr lang="en-US" altLang="en-US"/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286000"/>
            <a:ext cx="8229600" cy="4114800"/>
          </a:xfrm>
        </p:spPr>
        <p:txBody>
          <a:bodyPr/>
          <a:lstStyle/>
          <a:p>
            <a:r>
              <a:rPr lang="hr-HR" altLang="en-US" sz="2400" dirty="0"/>
              <a:t>Nijesu svi algoritmi koji rješavaju neki problem jednako kvalitetni.</a:t>
            </a:r>
          </a:p>
          <a:p>
            <a:r>
              <a:rPr lang="hr-HR" altLang="en-US" sz="2400" dirty="0"/>
              <a:t>Jedna od mjera kvaliteta algoritama je </a:t>
            </a:r>
            <a:r>
              <a:rPr lang="hr-HR" altLang="en-US" sz="2400" dirty="0">
                <a:solidFill>
                  <a:srgbClr val="FF3300"/>
                </a:solidFill>
              </a:rPr>
              <a:t>složenost</a:t>
            </a:r>
            <a:r>
              <a:rPr lang="hr-HR" altLang="en-US" sz="2400" dirty="0"/>
              <a:t>.</a:t>
            </a:r>
          </a:p>
          <a:p>
            <a:r>
              <a:rPr lang="hr-HR" altLang="en-US" sz="2400" dirty="0"/>
              <a:t>Tipovi složenosti su:</a:t>
            </a:r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Vremenska složenost</a:t>
            </a:r>
            <a:r>
              <a:rPr lang="hr-HR" altLang="en-US" sz="2400" dirty="0"/>
              <a:t> </a:t>
            </a:r>
          </a:p>
          <a:p>
            <a:pPr lvl="2"/>
            <a:r>
              <a:rPr lang="hr-HR" altLang="en-US" sz="2200" dirty="0"/>
              <a:t>Koje vrijeme </a:t>
            </a:r>
            <a:r>
              <a:rPr lang="en-US" altLang="en-US" sz="2200" dirty="0"/>
              <a:t>je </a:t>
            </a:r>
            <a:r>
              <a:rPr lang="hr-HR" altLang="en-US" sz="2200" dirty="0"/>
              <a:t>potrebno za izvršavanje algoritma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Proporcionalno je broju operacija (aritmetičkih, logičkih ili nekih drugih) koje algoritam izvršava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Dakle, procjena vremenske složenosti se svodi na brojanje operacija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1</a:t>
            </a:r>
            <a:endParaRPr lang="en-US" altLang="en-US" sz="4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457200" y="2209800"/>
            <a:ext cx="6248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brojParnih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++){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j++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){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for(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FF000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FF0000"/>
                </a:solidFill>
                <a:sym typeface="Symbol" panose="05050102010706020507" pitchFamily="18" charset="2"/>
              </a:rPr>
              <a:t>k&lt;=j; k++)</a:t>
            </a:r>
            <a:endParaRPr lang="sr-Latn-ME" altLang="en-US" sz="2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suma = suma + </a:t>
            </a:r>
            <a:r>
              <a:rPr lang="en-US" altLang="en-US" sz="2600" dirty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[k];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if (suma</a:t>
            </a:r>
            <a:r>
              <a:rPr lang="en-US" altLang="en-US" sz="2600" dirty="0">
                <a:sym typeface="Symbol" panose="05050102010706020507" pitchFamily="18" charset="2"/>
              </a:rPr>
              <a:t>%</a:t>
            </a:r>
            <a:r>
              <a:rPr lang="sr-Latn-ME" altLang="en-US" sz="2600" dirty="0">
                <a:sym typeface="Symbol" panose="05050102010706020507" pitchFamily="18" charset="2"/>
              </a:rPr>
              <a:t>2 == 0)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brojParnih</a:t>
            </a:r>
            <a:r>
              <a:rPr lang="en-US" altLang="en-US" sz="2600" dirty="0">
                <a:sym typeface="Symbol" panose="05050102010706020507" pitchFamily="18" charset="2"/>
              </a:rPr>
              <a:t>++</a:t>
            </a:r>
            <a:r>
              <a:rPr lang="sr-Latn-ME" altLang="en-US" sz="2600" dirty="0">
                <a:sym typeface="Symbol" panose="05050102010706020507" pitchFamily="18" charset="2"/>
              </a:rPr>
              <a:t>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}</a:t>
            </a:r>
            <a:endParaRPr lang="en-GB" altLang="en-US" sz="2600" dirty="0"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434470" y="5396809"/>
            <a:ext cx="4624039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>
                <a:latin typeface="+mj-lt"/>
              </a:rPr>
              <a:t>Ovo rješenje je direktno. Za svako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 i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j</a:t>
            </a:r>
            <a:r>
              <a:rPr lang="sr-Latn-ME" altLang="en-US" sz="2100" dirty="0">
                <a:latin typeface="+mj-lt"/>
              </a:rPr>
              <a:t>, za koje važe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0≤i≤j≤N-1, saberi sve podnizove niza A. Pošto imamo tri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rješenja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3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827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2</a:t>
            </a:r>
            <a:endParaRPr lang="en-US" altLang="en-US" sz="4000" dirty="0"/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533400" y="2362200"/>
            <a:ext cx="6248400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brojParnih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for(i=0; 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&lt;N; </a:t>
            </a:r>
            <a:r>
              <a:rPr lang="en-US" altLang="en-US" sz="2600" dirty="0" err="1">
                <a:solidFill>
                  <a:srgbClr val="00B05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600" dirty="0">
                <a:solidFill>
                  <a:srgbClr val="00B050"/>
                </a:solidFill>
                <a:sym typeface="Symbol" panose="05050102010706020507" pitchFamily="18" charset="2"/>
              </a:rPr>
              <a:t>++){</a:t>
            </a:r>
            <a:endParaRPr lang="sr-Latn-ME" altLang="en-US" sz="2600" dirty="0">
              <a:solidFill>
                <a:srgbClr val="00B05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ym typeface="Symbol" panose="05050102010706020507" pitchFamily="18" charset="2"/>
              </a:rPr>
              <a:t>	suma = 0;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	for(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=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i</a:t>
            </a:r>
            <a:r>
              <a:rPr lang="sr-Latn-ME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; 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j&lt;N; </a:t>
            </a:r>
            <a:r>
              <a:rPr lang="en-US" altLang="en-US" sz="2600" dirty="0" err="1">
                <a:solidFill>
                  <a:srgbClr val="00B0F0"/>
                </a:solidFill>
                <a:sym typeface="Symbol" panose="05050102010706020507" pitchFamily="18" charset="2"/>
              </a:rPr>
              <a:t>j++</a:t>
            </a:r>
            <a:r>
              <a:rPr lang="en-US" altLang="en-US" sz="2600" dirty="0">
                <a:solidFill>
                  <a:srgbClr val="00B0F0"/>
                </a:solidFill>
                <a:sym typeface="Symbol" panose="05050102010706020507" pitchFamily="18" charset="2"/>
              </a:rPr>
              <a:t>){</a:t>
            </a:r>
            <a:endParaRPr lang="sr-Latn-ME" altLang="en-US" sz="2600" dirty="0">
              <a:solidFill>
                <a:srgbClr val="00B0F0"/>
              </a:solidFill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suma = suma + </a:t>
            </a:r>
            <a:r>
              <a:rPr lang="en-US" altLang="en-US" sz="2600" dirty="0">
                <a:sym typeface="Symbol" panose="05050102010706020507" pitchFamily="18" charset="2"/>
              </a:rPr>
              <a:t>A</a:t>
            </a:r>
            <a:r>
              <a:rPr lang="sr-Latn-ME" altLang="en-US" sz="2600" dirty="0">
                <a:sym typeface="Symbol" panose="05050102010706020507" pitchFamily="18" charset="2"/>
              </a:rPr>
              <a:t>[j];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</a:t>
            </a:r>
            <a:r>
              <a:rPr lang="sr-Latn-ME" altLang="en-US" sz="2600" dirty="0">
                <a:sym typeface="Symbol" panose="05050102010706020507" pitchFamily="18" charset="2"/>
              </a:rPr>
              <a:t>if (suma</a:t>
            </a:r>
            <a:r>
              <a:rPr lang="en-US" altLang="en-US" sz="2600" dirty="0">
                <a:sym typeface="Symbol" panose="05050102010706020507" pitchFamily="18" charset="2"/>
              </a:rPr>
              <a:t>%</a:t>
            </a:r>
            <a:r>
              <a:rPr lang="sr-Latn-ME" altLang="en-US" sz="2600" dirty="0">
                <a:sym typeface="Symbol" panose="05050102010706020507" pitchFamily="18" charset="2"/>
              </a:rPr>
              <a:t>2 == 0)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		</a:t>
            </a:r>
            <a:r>
              <a:rPr lang="sr-Latn-ME" altLang="en-US" sz="2600" dirty="0">
                <a:sym typeface="Symbol" panose="05050102010706020507" pitchFamily="18" charset="2"/>
              </a:rPr>
              <a:t>brojParnih</a:t>
            </a:r>
            <a:r>
              <a:rPr lang="en-US" altLang="en-US" sz="2600" dirty="0">
                <a:sym typeface="Symbol" panose="05050102010706020507" pitchFamily="18" charset="2"/>
              </a:rPr>
              <a:t>++</a:t>
            </a:r>
            <a:r>
              <a:rPr lang="sr-Latn-ME" altLang="en-US" sz="2600" dirty="0">
                <a:sym typeface="Symbol" panose="05050102010706020507" pitchFamily="18" charset="2"/>
              </a:rPr>
              <a:t>;</a:t>
            </a:r>
            <a:endParaRPr lang="en-US" altLang="en-US" sz="2600" dirty="0">
              <a:sym typeface="Symbol" panose="05050102010706020507" pitchFamily="18" charset="2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	}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  <a:tabLst>
                <a:tab pos="447663" algn="l"/>
                <a:tab pos="898503" algn="l"/>
                <a:tab pos="1346166" algn="l"/>
                <a:tab pos="1792243" algn="l"/>
              </a:tabLst>
            </a:pPr>
            <a:r>
              <a:rPr lang="en-US" altLang="en-US" sz="2600" dirty="0">
                <a:sym typeface="Symbol" panose="05050102010706020507" pitchFamily="18" charset="2"/>
              </a:rPr>
              <a:t>}</a:t>
            </a:r>
            <a:endParaRPr lang="en-GB" altLang="en-US" sz="2600" dirty="0">
              <a:sym typeface="Symbol" panose="05050102010706020507" pitchFamily="18" charset="2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4800600" y="5396809"/>
            <a:ext cx="4261624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2100" dirty="0">
                <a:latin typeface="+mj-lt"/>
              </a:rPr>
              <a:t>Za fiksirano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, određujemo sumu elemenata svakog podniza koji počinje indeksom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i</a:t>
            </a:r>
            <a:r>
              <a:rPr lang="sr-Latn-ME" altLang="en-US" sz="2100" dirty="0">
                <a:latin typeface="+mj-lt"/>
              </a:rPr>
              <a:t>. </a:t>
            </a:r>
            <a:r>
              <a:rPr lang="pl-PL" altLang="en-US" sz="2100" dirty="0">
                <a:latin typeface="+mj-lt"/>
                <a:sym typeface="Symbol" panose="05050102010706020507" pitchFamily="18" charset="2"/>
              </a:rPr>
              <a:t>Pošto imamo dvije petlje, s</a:t>
            </a:r>
            <a:r>
              <a:rPr lang="en-US" altLang="en-US" sz="2100" dirty="0">
                <a:latin typeface="+mj-lt"/>
              </a:rPr>
              <a:t>lo</a:t>
            </a:r>
            <a:r>
              <a:rPr lang="sr-Latn-ME" altLang="en-US" sz="2100" dirty="0">
                <a:latin typeface="+mj-lt"/>
              </a:rPr>
              <a:t>ženost je 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O(N</a:t>
            </a:r>
            <a:r>
              <a:rPr lang="sr-Latn-ME" altLang="en-US" sz="2100" baseline="30000" dirty="0">
                <a:solidFill>
                  <a:srgbClr val="FF0000"/>
                </a:solidFill>
                <a:latin typeface="+mj-lt"/>
              </a:rPr>
              <a:t>2</a:t>
            </a:r>
            <a:r>
              <a:rPr lang="sr-Latn-ME" altLang="en-US" sz="2100" dirty="0">
                <a:solidFill>
                  <a:srgbClr val="FF0000"/>
                </a:solidFill>
                <a:latin typeface="+mj-lt"/>
              </a:rPr>
              <a:t>)</a:t>
            </a:r>
            <a:r>
              <a:rPr lang="sr-Latn-ME" altLang="en-US" sz="2100" dirty="0">
                <a:latin typeface="+mj-lt"/>
              </a:rPr>
              <a:t>.</a:t>
            </a:r>
            <a:endParaRPr lang="en-US" altLang="en-US" sz="21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353480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609600"/>
            <a:ext cx="8991600" cy="1143000"/>
          </a:xfrm>
        </p:spPr>
        <p:txBody>
          <a:bodyPr/>
          <a:lstStyle/>
          <a:p>
            <a:r>
              <a:rPr lang="sr-Latn-CS" altLang="en-US" sz="4000" dirty="0"/>
              <a:t>Broj podnizova parne sume: Rješenje </a:t>
            </a:r>
            <a:r>
              <a:rPr lang="en-US" altLang="en-US" sz="4000" dirty="0"/>
              <a:t>3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52400" y="2057400"/>
            <a:ext cx="8915400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SzPct val="5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altLang="en-US" sz="2000" dirty="0" err="1">
                <a:sym typeface="Symbol" panose="05050102010706020507" pitchFamily="18" charset="2"/>
              </a:rPr>
              <a:t>Defini</a:t>
            </a:r>
            <a:r>
              <a:rPr lang="sr-Latn-ME" altLang="en-US" sz="2000" dirty="0">
                <a:sym typeface="Symbol" panose="05050102010706020507" pitchFamily="18" charset="2"/>
              </a:rPr>
              <a:t>šimo niz </a:t>
            </a:r>
            <a:r>
              <a:rPr lang="sr-Latn-ME" alt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sr-Latn-ME" altLang="en-US" sz="2000" dirty="0">
                <a:sym typeface="Symbol" panose="05050102010706020507" pitchFamily="18" charset="2"/>
              </a:rPr>
              <a:t> na sledeći način:</a:t>
            </a:r>
            <a:r>
              <a:rPr lang="pl-PL" altLang="en-US" sz="2000" dirty="0">
                <a:sym typeface="Symbol" panose="05050102010706020507" pitchFamily="18" charset="2"/>
              </a:rPr>
              <a:t>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=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[1]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···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+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Sumu podniza elemenata 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</a:t>
            </a:r>
            <a:r>
              <a:rPr lang="en-US" altLang="en-US" sz="2000" dirty="0" err="1">
                <a:sym typeface="Symbol" panose="05050102010706020507" pitchFamily="18" charset="2"/>
              </a:rPr>
              <a:t>i</a:t>
            </a:r>
            <a:r>
              <a:rPr lang="en-US" altLang="en-US" sz="2000" dirty="0">
                <a:sym typeface="Symbol" panose="05050102010706020507" pitchFamily="18" charset="2"/>
              </a:rPr>
              <a:t>]+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[i+1]+···+</a:t>
            </a:r>
            <a:r>
              <a:rPr lang="pl-PL" altLang="en-US" sz="2000" dirty="0">
                <a:sym typeface="Symbol" panose="05050102010706020507" pitchFamily="18" charset="2"/>
              </a:rPr>
              <a:t>A</a:t>
            </a:r>
            <a:r>
              <a:rPr lang="en-US" altLang="en-US" sz="2000" dirty="0">
                <a:sym typeface="Symbol" panose="05050102010706020507" pitchFamily="18" charset="2"/>
              </a:rPr>
              <a:t>[j]</a:t>
            </a:r>
            <a:r>
              <a:rPr lang="sr-Latn-ME" altLang="en-US" sz="2000" dirty="0">
                <a:sym typeface="Symbol" panose="05050102010706020507" pitchFamily="18" charset="2"/>
              </a:rPr>
              <a:t> možemo dobiti kao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-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i-1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, pri čemu je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=0</a:t>
            </a:r>
            <a:r>
              <a:rPr lang="sr-Latn-ME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Ovaj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podniz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>
                <a:sym typeface="Symbol" panose="05050102010706020507" pitchFamily="18" charset="2"/>
              </a:rPr>
              <a:t>e </a:t>
            </a:r>
            <a:r>
              <a:rPr lang="en-GB" altLang="en-US" sz="2000" dirty="0" err="1">
                <a:sym typeface="Symbol" panose="05050102010706020507" pitchFamily="18" charset="2"/>
              </a:rPr>
              <a:t>imati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sumu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samo ako su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j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 i </a:t>
            </a:r>
            <a:r>
              <a:rPr lang="pl-PL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i-1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iste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parnosti</a:t>
            </a:r>
            <a:r>
              <a:rPr lang="sr-Latn-ME" altLang="en-US" sz="2000" dirty="0">
                <a:sym typeface="Symbol" panose="05050102010706020507" pitchFamily="18" charset="2"/>
              </a:rPr>
              <a:t> (oba parna ili oba neparna)</a:t>
            </a:r>
            <a:r>
              <a:rPr lang="en-GB" altLang="en-US" sz="2000" dirty="0">
                <a:sym typeface="Symbol" panose="05050102010706020507" pitchFamily="18" charset="2"/>
              </a:rPr>
              <a:t>.</a:t>
            </a: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O</a:t>
            </a:r>
            <a:r>
              <a:rPr lang="en-GB" altLang="en-US" sz="2000" dirty="0" err="1">
                <a:sym typeface="Symbol" panose="05050102010706020507" pitchFamily="18" charset="2"/>
              </a:rPr>
              <a:t>značimo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sa </a:t>
            </a:r>
            <a:r>
              <a:rPr lang="sr-Latn-ME" altLang="en-US" sz="2000" b="1" dirty="0">
                <a:solidFill>
                  <a:srgbClr val="FF0000"/>
                </a:solidFill>
                <a:sym typeface="Symbol" panose="05050102010706020507" pitchFamily="18" charset="2"/>
              </a:rPr>
              <a:t>m</a:t>
            </a:r>
            <a:r>
              <a:rPr lang="sr-Latn-ME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broj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parnih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elemenata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niza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GB" altLang="en-US" sz="2000" dirty="0">
                <a:sym typeface="Symbol" panose="05050102010706020507" pitchFamily="18" charset="2"/>
              </a:rPr>
              <a:t>, </a:t>
            </a:r>
            <a:r>
              <a:rPr lang="en-GB" altLang="en-US" sz="2000" dirty="0" err="1">
                <a:sym typeface="Symbol" panose="05050102010706020507" pitchFamily="18" charset="2"/>
              </a:rPr>
              <a:t>računaju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element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[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-1</a:t>
            </a:r>
            <a:r>
              <a:rPr lang="en-US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]</a:t>
            </a:r>
            <a:r>
              <a:rPr lang="sr-Latn-ME" altLang="en-US" sz="2000" dirty="0">
                <a:sym typeface="Symbol" panose="05050102010706020507" pitchFamily="18" charset="2"/>
              </a:rPr>
              <a:t>.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P</a:t>
            </a:r>
            <a:r>
              <a:rPr lang="en-GB" altLang="en-US" sz="2000" dirty="0" err="1">
                <a:sym typeface="Symbol" panose="05050102010706020507" pitchFamily="18" charset="2"/>
              </a:rPr>
              <a:t>odniz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koji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definišu</a:t>
            </a:r>
            <a:r>
              <a:rPr lang="sr-Latn-ME" altLang="en-US" sz="2000" dirty="0">
                <a:sym typeface="Symbol" panose="05050102010706020507" pitchFamily="18" charset="2"/>
              </a:rPr>
              <a:t> dva parna elementa</a:t>
            </a:r>
            <a:r>
              <a:rPr lang="en-GB" altLang="en-US" sz="2000" dirty="0">
                <a:sym typeface="Symbol" panose="05050102010706020507" pitchFamily="18" charset="2"/>
              </a:rPr>
              <a:t> (</a:t>
            </a:r>
            <a:r>
              <a:rPr lang="en-GB" altLang="en-US" sz="2000" dirty="0" err="1">
                <a:sym typeface="Symbol" panose="05050102010706020507" pitchFamily="18" charset="2"/>
              </a:rPr>
              <a:t>za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koji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oni</a:t>
            </a:r>
            <a:r>
              <a:rPr lang="en-GB" altLang="en-US" sz="2000" dirty="0">
                <a:sym typeface="Symbol" panose="05050102010706020507" pitchFamily="18" charset="2"/>
              </a:rPr>
              <a:t> l</a:t>
            </a:r>
            <a:r>
              <a:rPr lang="sr-Latn-ME" altLang="en-US" sz="2000" dirty="0">
                <a:sym typeface="Symbol" panose="05050102010706020507" pitchFamily="18" charset="2"/>
              </a:rPr>
              <a:t>ij</a:t>
            </a:r>
            <a:r>
              <a:rPr lang="en-GB" altLang="en-US" sz="2000" dirty="0" err="1">
                <a:sym typeface="Symbol" panose="05050102010706020507" pitchFamily="18" charset="2"/>
              </a:rPr>
              <a:t>eva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desna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granica</a:t>
            </a:r>
            <a:r>
              <a:rPr lang="en-GB" altLang="en-US" sz="2000" dirty="0">
                <a:sym typeface="Symbol" panose="05050102010706020507" pitchFamily="18" charset="2"/>
              </a:rPr>
              <a:t>) </a:t>
            </a:r>
            <a:r>
              <a:rPr lang="sr-Latn-ME" altLang="en-US" sz="2000" dirty="0">
                <a:sym typeface="Symbol" panose="05050102010706020507" pitchFamily="18" charset="2"/>
              </a:rPr>
              <a:t>ima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</a:t>
            </a:r>
            <a:r>
              <a:rPr lang="sr-Latn-ME" altLang="en-US" sz="2000" dirty="0">
                <a:sym typeface="Symbol" panose="05050102010706020507" pitchFamily="18" charset="2"/>
              </a:rPr>
              <a:t>u</a:t>
            </a:r>
            <a:r>
              <a:rPr lang="en-GB" altLang="en-US" sz="2000" dirty="0">
                <a:sym typeface="Symbol" panose="05050102010706020507" pitchFamily="18" charset="2"/>
              </a:rPr>
              <a:t> sum</a:t>
            </a:r>
            <a:r>
              <a:rPr lang="sr-Latn-ME" altLang="en-US" sz="2000" dirty="0">
                <a:sym typeface="Symbol" panose="05050102010706020507" pitchFamily="18" charset="2"/>
              </a:rPr>
              <a:t>u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Analogno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važi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z</a:t>
            </a:r>
            <a:r>
              <a:rPr lang="en-GB" altLang="en-US" sz="2000" dirty="0">
                <a:sym typeface="Symbol" panose="05050102010706020507" pitchFamily="18" charset="2"/>
              </a:rPr>
              <a:t>a </a:t>
            </a:r>
            <a:r>
              <a:rPr lang="en-GB" altLang="en-US" sz="2000" dirty="0" err="1">
                <a:sym typeface="Symbol" panose="05050102010706020507" pitchFamily="18" charset="2"/>
              </a:rPr>
              <a:t>neparn</a:t>
            </a:r>
            <a:r>
              <a:rPr lang="sr-Latn-ME" altLang="en-US" sz="2000" dirty="0">
                <a:sym typeface="Symbol" panose="05050102010706020507" pitchFamily="18" charset="2"/>
              </a:rPr>
              <a:t>e</a:t>
            </a:r>
            <a:r>
              <a:rPr lang="en-GB" altLang="en-US" sz="2000" dirty="0">
                <a:sym typeface="Symbol" panose="05050102010706020507" pitchFamily="18" charset="2"/>
              </a:rPr>
              <a:t> element</a:t>
            </a:r>
            <a:r>
              <a:rPr lang="sr-Latn-ME" altLang="en-US" sz="2000" dirty="0">
                <a:sym typeface="Symbol" panose="05050102010706020507" pitchFamily="18" charset="2"/>
              </a:rPr>
              <a:t>e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Kako</a:t>
            </a:r>
            <a:r>
              <a:rPr lang="en-GB" altLang="en-US" sz="2000" dirty="0">
                <a:sym typeface="Symbol" panose="05050102010706020507" pitchFamily="18" charset="2"/>
              </a:rPr>
              <a:t> je </a:t>
            </a:r>
            <a:r>
              <a:rPr lang="en-GB" altLang="en-US" sz="2000" dirty="0" err="1">
                <a:sym typeface="Symbol" panose="05050102010706020507" pitchFamily="18" charset="2"/>
              </a:rPr>
              <a:t>razlika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dva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broja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parna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samo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ako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oni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iste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parnosti</a:t>
            </a:r>
            <a:r>
              <a:rPr lang="en-GB" altLang="en-US" sz="2000" dirty="0">
                <a:sym typeface="Symbol" panose="05050102010706020507" pitchFamily="18" charset="2"/>
              </a:rPr>
              <a:t>, </a:t>
            </a:r>
            <a:r>
              <a:rPr lang="en-GB" altLang="en-US" sz="2000" dirty="0" err="1">
                <a:sym typeface="Symbol" panose="05050102010706020507" pitchFamily="18" charset="2"/>
              </a:rPr>
              <a:t>ovo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su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jedini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mogu</a:t>
            </a:r>
            <a:r>
              <a:rPr lang="sr-Latn-ME" altLang="en-US" sz="2000" dirty="0">
                <a:sym typeface="Symbol" panose="05050102010706020507" pitchFamily="18" charset="2"/>
              </a:rPr>
              <a:t>ć</a:t>
            </a:r>
            <a:r>
              <a:rPr lang="en-GB" altLang="en-US" sz="2000" dirty="0" err="1">
                <a:sym typeface="Symbol" panose="05050102010706020507" pitchFamily="18" charset="2"/>
              </a:rPr>
              <a:t>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slučajevi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parnih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podnizova</a:t>
            </a:r>
            <a:r>
              <a:rPr lang="en-GB" altLang="en-US" sz="2000" dirty="0">
                <a:sym typeface="Symbol" panose="05050102010706020507" pitchFamily="18" charset="2"/>
              </a:rPr>
              <a:t>. </a:t>
            </a:r>
            <a:r>
              <a:rPr lang="en-GB" altLang="en-US" sz="2000" dirty="0" err="1">
                <a:sym typeface="Symbol" panose="05050102010706020507" pitchFamily="18" charset="2"/>
              </a:rPr>
              <a:t>Krajnji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en-GB" altLang="en-US" sz="2000" dirty="0" err="1">
                <a:sym typeface="Symbol" panose="05050102010706020507" pitchFamily="18" charset="2"/>
              </a:rPr>
              <a:t>rezultat</a:t>
            </a:r>
            <a:r>
              <a:rPr lang="en-GB" altLang="en-US" sz="2000" dirty="0">
                <a:sym typeface="Symbol" panose="05050102010706020507" pitchFamily="18" charset="2"/>
              </a:rPr>
              <a:t> </a:t>
            </a:r>
            <a:r>
              <a:rPr lang="sr-Latn-ME" altLang="en-US" sz="2000" dirty="0">
                <a:sym typeface="Symbol" panose="05050102010706020507" pitchFamily="18" charset="2"/>
              </a:rPr>
              <a:t>je:</a:t>
            </a: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endParaRPr lang="sr-Latn-ME" altLang="en-US" sz="2000" dirty="0">
              <a:sym typeface="Symbol" panose="05050102010706020507" pitchFamily="18" charset="2"/>
            </a:endParaRPr>
          </a:p>
          <a:p>
            <a:pPr>
              <a:lnSpc>
                <a:spcPct val="90000"/>
              </a:lnSpc>
              <a:spcBef>
                <a:spcPts val="0"/>
              </a:spcBef>
              <a:spcAft>
                <a:spcPts val="600"/>
              </a:spcAft>
            </a:pPr>
            <a:r>
              <a:rPr lang="sr-Latn-ME" altLang="en-US" sz="2000" dirty="0">
                <a:sym typeface="Symbol" panose="05050102010706020507" pitchFamily="18" charset="2"/>
              </a:rPr>
              <a:t>Rješenje se svodi na kreiranje niza </a:t>
            </a:r>
            <a:r>
              <a:rPr lang="sr-Latn-ME" alt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suma</a:t>
            </a:r>
            <a:r>
              <a:rPr lang="sr-Latn-ME" altLang="en-US" sz="2000" dirty="0">
                <a:sym typeface="Symbol" panose="05050102010706020507" pitchFamily="18" charset="2"/>
              </a:rPr>
              <a:t>, određivanje broja parnih i neparnih elemenata tog niza i sabiranje dva binomna obrasca.</a:t>
            </a:r>
            <a:endParaRPr lang="en-GB" altLang="en-US" sz="2000" dirty="0">
              <a:sym typeface="Symbol" panose="05050102010706020507" pitchFamily="18" charset="2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4479634" y="-230832"/>
            <a:ext cx="18473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r-Latn-ME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0169818"/>
              </p:ext>
            </p:extLst>
          </p:nvPr>
        </p:nvGraphicFramePr>
        <p:xfrm>
          <a:off x="3780893" y="5029202"/>
          <a:ext cx="1747733" cy="662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01" name="Equation" r:id="rId3" imgW="1143000" imgH="431800" progId="Equation.DSMT4">
                  <p:embed/>
                </p:oleObj>
              </mc:Choice>
              <mc:Fallback>
                <p:oleObj name="Equation" r:id="rId3" imgW="1143000" imgH="431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0893" y="5029202"/>
                        <a:ext cx="1747733" cy="6626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80491" y="5082286"/>
            <a:ext cx="3048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1600" dirty="0">
                <a:solidFill>
                  <a:srgbClr val="00B050"/>
                </a:solidFill>
                <a:latin typeface="+mj-lt"/>
              </a:rPr>
              <a:t>Broj kombinacija dva elementa iz skupa od m elemenata</a:t>
            </a:r>
            <a:endParaRPr lang="en-US" altLang="en-US" sz="1600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838291" y="5066019"/>
            <a:ext cx="30480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ME" altLang="en-US" sz="1600" dirty="0">
                <a:solidFill>
                  <a:srgbClr val="00B050"/>
                </a:solidFill>
                <a:latin typeface="+mj-lt"/>
              </a:rPr>
              <a:t>Broj kombinacija dva elementa iz skupa od N+1-m elemenata</a:t>
            </a:r>
            <a:endParaRPr lang="en-US" altLang="en-US" sz="1600" dirty="0">
              <a:solidFill>
                <a:srgbClr val="00B050"/>
              </a:solidFill>
              <a:latin typeface="+mj-lt"/>
            </a:endParaRPr>
          </a:p>
        </p:txBody>
      </p:sp>
      <p:cxnSp>
        <p:nvCxnSpPr>
          <p:cNvPr id="7" name="Straight Arrow Connector 6"/>
          <p:cNvCxnSpPr>
            <a:endCxn id="3" idx="1"/>
          </p:cNvCxnSpPr>
          <p:nvPr/>
        </p:nvCxnSpPr>
        <p:spPr bwMode="auto">
          <a:xfrm flipV="1">
            <a:off x="3476091" y="5360541"/>
            <a:ext cx="36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 flipH="1" flipV="1">
            <a:off x="5498387" y="5358403"/>
            <a:ext cx="360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235564" y="6393367"/>
            <a:ext cx="3824805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dirty="0" err="1">
                <a:latin typeface="+mj-lt"/>
              </a:rPr>
              <a:t>Slo</a:t>
            </a:r>
            <a:r>
              <a:rPr lang="sr-Latn-ME" altLang="en-US" sz="2000" dirty="0">
                <a:latin typeface="+mj-lt"/>
              </a:rPr>
              <a:t>ženost ovog rješenja je </a:t>
            </a:r>
            <a:r>
              <a:rPr lang="sr-Latn-ME" altLang="en-US" sz="2000" dirty="0">
                <a:solidFill>
                  <a:srgbClr val="FF0000"/>
                </a:solidFill>
                <a:latin typeface="+mj-lt"/>
              </a:rPr>
              <a:t>O(N)</a:t>
            </a:r>
            <a:r>
              <a:rPr lang="sr-Latn-ME" altLang="en-US" sz="2000" dirty="0">
                <a:latin typeface="+mj-lt"/>
              </a:rPr>
              <a:t>.</a:t>
            </a:r>
            <a:endParaRPr lang="en-US" altLang="en-US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6857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Složenost algoritama</a:t>
            </a:r>
            <a:endParaRPr lang="en-US" altLang="en-US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763000" cy="4114800"/>
          </a:xfrm>
        </p:spPr>
        <p:txBody>
          <a:bodyPr/>
          <a:lstStyle/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Prostorna složenost</a:t>
            </a:r>
          </a:p>
          <a:p>
            <a:pPr lvl="2"/>
            <a:r>
              <a:rPr lang="hr-HR" altLang="en-US" sz="2200" dirty="0"/>
              <a:t>Podrazumijeva koliko prostora u memoriji zauzimaju podaci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Određuje se sabiranjem veličine memorijskih lokacija koje zauzimaju promjenljive upotrijebljene u algoritmu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1"/>
            <a:r>
              <a:rPr lang="hr-HR" altLang="en-US" sz="2400" dirty="0">
                <a:solidFill>
                  <a:srgbClr val="6699FF"/>
                </a:solidFill>
              </a:rPr>
              <a:t>Komunikaciona složenost</a:t>
            </a:r>
          </a:p>
          <a:p>
            <a:pPr lvl="2"/>
            <a:r>
              <a:rPr lang="hr-HR" altLang="en-US" sz="2200" dirty="0"/>
              <a:t>Određuje koliko je potrebno komunikacije procesora sa periferijama, diskovima i memorijom prilikom izvršavanja programa</a:t>
            </a:r>
            <a:r>
              <a:rPr lang="en-US" altLang="en-US" sz="2200" dirty="0"/>
              <a:t>.</a:t>
            </a:r>
            <a:endParaRPr lang="hr-HR" altLang="en-US" sz="2200" dirty="0"/>
          </a:p>
          <a:p>
            <a:pPr lvl="2"/>
            <a:r>
              <a:rPr lang="hr-HR" altLang="en-US" sz="2200" dirty="0"/>
              <a:t>Posebno je značajna kod paralelnih izvršavanja programa kada razni procesori međusobno komuniciraju</a:t>
            </a:r>
            <a:r>
              <a:rPr lang="en-US" altLang="en-US" sz="2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62200"/>
            <a:ext cx="8458200" cy="4038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Mi ćemo se detaljnije zadržati na vremenskoj složenosti.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Vremenska složenost kaže da je vrijeme izvršavanja algoritma proporcionalno broju operacija u algoritmu </a:t>
            </a:r>
            <a:br>
              <a:rPr lang="hr-HR" altLang="en-US" sz="2400" dirty="0"/>
            </a:br>
            <a:r>
              <a:rPr lang="hr-HR" altLang="en-US" sz="2400" dirty="0">
                <a:solidFill>
                  <a:srgbClr val="FF3300"/>
                </a:solidFill>
              </a:rPr>
              <a:t>vrijeme = </a:t>
            </a:r>
            <a:r>
              <a:rPr lang="hr-HR" altLang="en-US" sz="2400" dirty="0">
                <a:solidFill>
                  <a:srgbClr val="6699FF"/>
                </a:solidFill>
              </a:rPr>
              <a:t>broj operacija</a:t>
            </a:r>
            <a:r>
              <a:rPr lang="hr-HR" altLang="en-US" sz="2400" dirty="0">
                <a:solidFill>
                  <a:srgbClr val="FF3300"/>
                </a:solidFill>
              </a:rPr>
              <a:t> </a:t>
            </a:r>
            <a:r>
              <a:rPr lang="hr-HR" altLang="en-US" sz="2400" dirty="0">
                <a:solidFill>
                  <a:srgbClr val="00CC00"/>
                </a:solidFill>
              </a:rPr>
              <a:t>x</a:t>
            </a:r>
            <a:r>
              <a:rPr lang="hr-HR" altLang="en-US" sz="2400" dirty="0">
                <a:solidFill>
                  <a:schemeClr val="accent2"/>
                </a:solidFill>
              </a:rPr>
              <a:t> neki konstantni interval</a:t>
            </a:r>
            <a:r>
              <a:rPr lang="sr-Latn-ME" altLang="en-US" sz="2400" dirty="0"/>
              <a:t>.</a:t>
            </a:r>
            <a:endParaRPr lang="hr-HR" altLang="en-US" sz="2400" dirty="0"/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Generalno, ovo ne važi za malu količinu ulaznih podataka, već samo za veliki obim podataka.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Teško je odrediti svaku operaciju u algoritmu</a:t>
            </a:r>
            <a:r>
              <a:rPr lang="en-US" altLang="en-US" sz="2400" dirty="0"/>
              <a:t>,</a:t>
            </a:r>
            <a:r>
              <a:rPr lang="hr-HR" altLang="en-US" sz="2400" dirty="0"/>
              <a:t> a teško je generalno i porediti operacije kao što su sinus ugla, množenje i npr. operacije poređenja.</a:t>
            </a:r>
            <a:endParaRPr lang="en-US" alt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610600" cy="45720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sekvence</a:t>
            </a:r>
            <a:r>
              <a:rPr lang="hr-HR" altLang="en-US" sz="2400" dirty="0"/>
              <a:t> se broje operacije na koje se naiđe. </a:t>
            </a:r>
            <a:r>
              <a:rPr lang="sr-Latn-ME" altLang="en-US" sz="2400" dirty="0"/>
              <a:t>Na primjer</a:t>
            </a:r>
            <a:r>
              <a:rPr lang="hr-HR" altLang="en-US" sz="2400" dirty="0"/>
              <a:t>: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a=x+y+z;</a:t>
            </a:r>
          </a:p>
          <a:p>
            <a:pPr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b=a+5;</a:t>
            </a:r>
          </a:p>
          <a:p>
            <a:pPr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c=a*b;</a:t>
            </a:r>
            <a:endParaRPr lang="hr-HR" altLang="en-US" sz="22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selekcije</a:t>
            </a:r>
            <a:r>
              <a:rPr lang="hr-HR" altLang="en-US" sz="2400" dirty="0"/>
              <a:t> se uzima varijanta sa više operacija: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if(a</a:t>
            </a:r>
            <a:r>
              <a:rPr lang="en-US" altLang="en-US" sz="2200" dirty="0">
                <a:solidFill>
                  <a:srgbClr val="FF3300"/>
                </a:solidFill>
              </a:rPr>
              <a:t>&gt;3)</a:t>
            </a:r>
            <a:endParaRPr lang="sr-Latn-ME" altLang="en-US" sz="2200" dirty="0">
              <a:solidFill>
                <a:srgbClr val="FF3300"/>
              </a:solidFill>
            </a:endParaRP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c</a:t>
            </a:r>
            <a:r>
              <a:rPr lang="en-US" altLang="en-US" sz="2200" dirty="0">
                <a:solidFill>
                  <a:srgbClr val="FF3300"/>
                </a:solidFill>
              </a:rPr>
              <a:t>=</a:t>
            </a:r>
            <a:r>
              <a:rPr lang="sr-Latn-ME" altLang="en-US" sz="2200" dirty="0">
                <a:solidFill>
                  <a:srgbClr val="FF3300"/>
                </a:solidFill>
              </a:rPr>
              <a:t>a</a:t>
            </a:r>
            <a:r>
              <a:rPr lang="en-US" altLang="en-US" sz="2200" dirty="0">
                <a:solidFill>
                  <a:srgbClr val="FF3300"/>
                </a:solidFill>
              </a:rPr>
              <a:t>+</a:t>
            </a:r>
            <a:r>
              <a:rPr lang="sr-Latn-ME" altLang="en-US" sz="2200" dirty="0">
                <a:solidFill>
                  <a:srgbClr val="FF3300"/>
                </a:solidFill>
              </a:rPr>
              <a:t>b</a:t>
            </a:r>
            <a:r>
              <a:rPr lang="en-US" altLang="en-US" sz="2200" dirty="0">
                <a:solidFill>
                  <a:srgbClr val="FF3300"/>
                </a:solidFill>
              </a:rPr>
              <a:t>+3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else</a:t>
            </a:r>
          </a:p>
          <a:p>
            <a:pPr marL="400041" lvl="1" indent="0">
              <a:spcBef>
                <a:spcPts val="0"/>
              </a:spcBef>
              <a:buNone/>
            </a:pPr>
            <a:r>
              <a:rPr lang="sr-Latn-ME" altLang="en-US" sz="2200" dirty="0">
                <a:solidFill>
                  <a:srgbClr val="FF3300"/>
                </a:solidFill>
              </a:rPr>
              <a:t>	c</a:t>
            </a:r>
            <a:r>
              <a:rPr lang="en-US" altLang="en-US" sz="2200" dirty="0">
                <a:solidFill>
                  <a:srgbClr val="FF3300"/>
                </a:solidFill>
              </a:rPr>
              <a:t>=</a:t>
            </a:r>
            <a:r>
              <a:rPr lang="sr-Latn-ME" altLang="en-US" sz="2200" dirty="0">
                <a:solidFill>
                  <a:srgbClr val="FF3300"/>
                </a:solidFill>
              </a:rPr>
              <a:t>a</a:t>
            </a:r>
            <a:r>
              <a:rPr lang="en-US" altLang="en-US" sz="2200" dirty="0">
                <a:solidFill>
                  <a:srgbClr val="FF3300"/>
                </a:solidFill>
              </a:rPr>
              <a:t>+1</a:t>
            </a:r>
            <a:r>
              <a:rPr lang="sr-Latn-ME" altLang="en-US" sz="2200" dirty="0">
                <a:solidFill>
                  <a:srgbClr val="FF3300"/>
                </a:solidFill>
              </a:rPr>
              <a:t>;</a:t>
            </a:r>
          </a:p>
          <a:p>
            <a:pPr marL="400041" lvl="1" indent="0">
              <a:spcBef>
                <a:spcPts val="0"/>
              </a:spcBef>
              <a:buNone/>
            </a:pPr>
            <a:endParaRPr lang="sr-Latn-ME" altLang="en-US" sz="1600" dirty="0">
              <a:solidFill>
                <a:srgbClr val="FF3300"/>
              </a:solidFill>
            </a:endParaRPr>
          </a:p>
          <a:p>
            <a:pPr marL="342891" lvl="1" indent="-342891">
              <a:spcBef>
                <a:spcPts val="0"/>
              </a:spcBef>
              <a:spcAft>
                <a:spcPts val="600"/>
              </a:spcAft>
              <a:buClr>
                <a:schemeClr val="hlink"/>
              </a:buClr>
              <a:buSzPct val="75000"/>
            </a:pPr>
            <a:r>
              <a:rPr lang="sr-Latn-ME" altLang="en-US" sz="2400" dirty="0"/>
              <a:t>Ovdje nismo računali operacije dodjele vrijednosti </a:t>
            </a:r>
            <a:r>
              <a:rPr lang="sr-Latn-ME" altLang="en-US" sz="2400" dirty="0">
                <a:solidFill>
                  <a:srgbClr val="FF0000"/>
                </a:solidFill>
              </a:rPr>
              <a:t>=</a:t>
            </a:r>
            <a:r>
              <a:rPr lang="sr-Latn-ME" altLang="en-US" sz="2400" dirty="0"/>
              <a:t>.</a:t>
            </a:r>
            <a:endParaRPr lang="en-US" altLang="en-US" sz="2400" dirty="0"/>
          </a:p>
        </p:txBody>
      </p:sp>
      <p:sp>
        <p:nvSpPr>
          <p:cNvPr id="98308" name="Line 4"/>
          <p:cNvSpPr>
            <a:spLocks noChangeShapeType="1"/>
          </p:cNvSpPr>
          <p:nvPr/>
        </p:nvSpPr>
        <p:spPr bwMode="auto">
          <a:xfrm flipV="1">
            <a:off x="2514600" y="3505199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3505200" y="3305145"/>
            <a:ext cx="44958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hr-HR" altLang="en-US" sz="2000" dirty="0">
                <a:latin typeface="Tahoma" panose="020B0604030504040204" pitchFamily="34" charset="0"/>
              </a:rPr>
              <a:t>Složenost je </a:t>
            </a:r>
            <a:r>
              <a:rPr lang="hr-HR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3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sr-Latn-ME" altLang="en-US" sz="2000" dirty="0">
                <a:latin typeface="Tahoma" panose="020B0604030504040204" pitchFamily="34" charset="0"/>
              </a:rPr>
              <a:t>i </a:t>
            </a:r>
            <a:r>
              <a:rPr lang="sr-Latn-ME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sr-Latn-ME" altLang="en-US" sz="2000" dirty="0">
                <a:latin typeface="Tahoma" panose="020B0604030504040204" pitchFamily="34" charset="0"/>
              </a:rPr>
              <a:t> množenje</a:t>
            </a:r>
            <a:r>
              <a:rPr lang="hr-HR" altLang="en-US" sz="2000" dirty="0">
                <a:latin typeface="Tahoma" panose="020B0604030504040204" pitchFamily="34" charset="0"/>
              </a:rPr>
              <a:t>.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>
            <a:off x="3124200" y="5257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8311" name="Text Box 7"/>
          <p:cNvSpPr txBox="1">
            <a:spLocks noChangeArrowheads="1"/>
          </p:cNvSpPr>
          <p:nvPr/>
        </p:nvSpPr>
        <p:spPr bwMode="auto">
          <a:xfrm>
            <a:off x="4419600" y="5059361"/>
            <a:ext cx="4191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1</a:t>
            </a:r>
            <a:r>
              <a:rPr lang="en-US" altLang="en-US" sz="2000" dirty="0">
                <a:latin typeface="Tahoma" panose="020B0604030504040204" pitchFamily="34" charset="0"/>
              </a:rPr>
              <a:t> pore</a:t>
            </a:r>
            <a:r>
              <a:rPr lang="sr-Latn-ME" altLang="en-US" sz="2000" dirty="0">
                <a:latin typeface="Tahoma" panose="020B0604030504040204" pitchFamily="34" charset="0"/>
              </a:rPr>
              <a:t>đenje i </a:t>
            </a:r>
            <a:r>
              <a:rPr lang="en-US" altLang="en-US" sz="2000" b="1" dirty="0">
                <a:solidFill>
                  <a:srgbClr val="FF0000"/>
                </a:solidFill>
                <a:latin typeface="Tahoma" panose="020B0604030504040204" pitchFamily="34" charset="0"/>
              </a:rPr>
              <a:t>2</a:t>
            </a:r>
            <a:r>
              <a:rPr lang="hr-HR" altLang="en-US" sz="2000" dirty="0">
                <a:latin typeface="Tahoma" panose="020B0604030504040204" pitchFamily="34" charset="0"/>
              </a:rPr>
              <a:t> </a:t>
            </a:r>
            <a:r>
              <a:rPr lang="en-US" altLang="en-US" sz="2000" dirty="0" err="1">
                <a:latin typeface="Tahoma" panose="020B0604030504040204" pitchFamily="34" charset="0"/>
              </a:rPr>
              <a:t>sabiranja</a:t>
            </a:r>
            <a:r>
              <a:rPr lang="en-US" altLang="en-US" sz="2000" dirty="0">
                <a:latin typeface="Tahoma" panose="020B0604030504040204" pitchFamily="34" charset="0"/>
              </a:rPr>
              <a:t> </a:t>
            </a:r>
            <a:r>
              <a:rPr lang="hr-HR" altLang="en-US" sz="2000" dirty="0">
                <a:latin typeface="Tahoma" panose="020B0604030504040204" pitchFamily="34" charset="0"/>
              </a:rPr>
              <a:t>(</a:t>
            </a:r>
            <a:r>
              <a:rPr lang="en-US" altLang="en-US" sz="2000" dirty="0" err="1">
                <a:latin typeface="Tahoma" panose="020B0604030504040204" pitchFamily="34" charset="0"/>
              </a:rPr>
              <a:t>uzeta</a:t>
            </a:r>
            <a:r>
              <a:rPr lang="en-US" altLang="en-US" sz="2000" dirty="0">
                <a:latin typeface="Tahoma" panose="020B0604030504040204" pitchFamily="34" charset="0"/>
              </a:rPr>
              <a:t> “</a:t>
            </a:r>
            <a:r>
              <a:rPr lang="en-US" altLang="en-US" sz="2000" dirty="0" err="1">
                <a:latin typeface="Tahoma" panose="020B0604030504040204" pitchFamily="34" charset="0"/>
              </a:rPr>
              <a:t>gora</a:t>
            </a:r>
            <a:r>
              <a:rPr lang="en-US" altLang="en-US" sz="2000" dirty="0">
                <a:latin typeface="Tahoma" panose="020B0604030504040204" pitchFamily="34" charset="0"/>
              </a:rPr>
              <a:t>” </a:t>
            </a:r>
            <a:r>
              <a:rPr lang="en-US" altLang="en-US" sz="2000" dirty="0" err="1">
                <a:latin typeface="Tahoma" panose="020B0604030504040204" pitchFamily="34" charset="0"/>
              </a:rPr>
              <a:t>varijanta</a:t>
            </a:r>
            <a:r>
              <a:rPr lang="hr-HR" altLang="en-US" sz="2000" dirty="0">
                <a:latin typeface="Tahoma" panose="020B0604030504040204" pitchFamily="34" charset="0"/>
              </a:rPr>
              <a:t>)</a:t>
            </a:r>
            <a:endParaRPr lang="en-US" altLang="en-US" sz="2000" dirty="0">
              <a:latin typeface="Tahoma" panose="020B0604030504040204" pitchFamily="34" charset="0"/>
            </a:endParaRPr>
          </a:p>
        </p:txBody>
      </p:sp>
      <p:sp>
        <p:nvSpPr>
          <p:cNvPr id="2" name="Right Brace 1"/>
          <p:cNvSpPr/>
          <p:nvPr/>
        </p:nvSpPr>
        <p:spPr bwMode="auto">
          <a:xfrm>
            <a:off x="2133600" y="3048000"/>
            <a:ext cx="304800" cy="9144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Right Brace 10"/>
          <p:cNvSpPr/>
          <p:nvPr/>
        </p:nvSpPr>
        <p:spPr bwMode="auto">
          <a:xfrm>
            <a:off x="2743200" y="4572000"/>
            <a:ext cx="304800" cy="1371600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Vremenska slo</a:t>
            </a:r>
            <a:r>
              <a:rPr lang="hr-HR" altLang="en-US"/>
              <a:t>ženost</a:t>
            </a:r>
            <a:endParaRPr lang="en-US" altLang="en-US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2133600"/>
            <a:ext cx="83058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r-HR" altLang="en-US" sz="2400" dirty="0"/>
              <a:t>Kod </a:t>
            </a:r>
            <a:r>
              <a:rPr lang="hr-HR" altLang="en-US" sz="2400" dirty="0">
                <a:solidFill>
                  <a:srgbClr val="6699FF"/>
                </a:solidFill>
              </a:rPr>
              <a:t>ciklusa</a:t>
            </a:r>
            <a:r>
              <a:rPr lang="hr-HR" altLang="en-US" sz="2400" dirty="0"/>
              <a:t> se </a:t>
            </a:r>
            <a:r>
              <a:rPr lang="en-US" altLang="en-US" sz="2400" dirty="0" err="1"/>
              <a:t>broj</a:t>
            </a:r>
            <a:r>
              <a:rPr lang="en-US" altLang="en-US" sz="2400" dirty="0"/>
              <a:t> </a:t>
            </a:r>
            <a:r>
              <a:rPr lang="en-US" altLang="en-US" sz="2400" dirty="0" err="1"/>
              <a:t>operacija</a:t>
            </a:r>
            <a:r>
              <a:rPr lang="en-US" altLang="en-US" sz="2400" dirty="0"/>
              <a:t> </a:t>
            </a:r>
            <a:r>
              <a:rPr lang="sr-Latn-CS" altLang="en-US" sz="2400" dirty="0"/>
              <a:t>tokom jednog izvršavanja ciklusa</a:t>
            </a:r>
            <a:r>
              <a:rPr lang="hr-HR" altLang="en-US" sz="2400" dirty="0"/>
              <a:t> množi sa brojem ponavljanja ciklusa: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i=1;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</a:rPr>
              <a:t>while</a:t>
            </a:r>
            <a:r>
              <a:rPr lang="en-US" altLang="en-US" sz="2200" dirty="0">
                <a:solidFill>
                  <a:srgbClr val="FF3300"/>
                </a:solidFill>
              </a:rPr>
              <a:t>(</a:t>
            </a:r>
            <a:r>
              <a:rPr lang="hr-HR" altLang="en-US" sz="2200" dirty="0">
                <a:solidFill>
                  <a:srgbClr val="FF3300"/>
                </a:solidFill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&lt;=N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){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a=a+b;</a:t>
            </a: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i=i+1;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spcAft>
                <a:spcPts val="0"/>
              </a:spcAft>
              <a:buNone/>
            </a:pPr>
            <a:endParaRPr lang="en-US" altLang="en-US" sz="20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</a:rPr>
              <a:t>for(</a:t>
            </a:r>
            <a:r>
              <a:rPr lang="en-US" altLang="en-US" sz="2200" dirty="0" err="1">
                <a:solidFill>
                  <a:srgbClr val="FF3300"/>
                </a:solidFill>
              </a:rPr>
              <a:t>i</a:t>
            </a:r>
            <a:r>
              <a:rPr lang="en-US" altLang="en-US" sz="2200" dirty="0">
                <a:solidFill>
                  <a:srgbClr val="FF3300"/>
                </a:solidFill>
              </a:rPr>
              <a:t>=0;</a:t>
            </a:r>
            <a:r>
              <a:rPr lang="hr-HR" altLang="en-US" sz="2200" dirty="0">
                <a:solidFill>
                  <a:srgbClr val="FF3300"/>
                </a:solidFill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&lt;N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en-US" altLang="en-US" sz="22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+=2){</a:t>
            </a:r>
            <a:endParaRPr lang="hr-HR" altLang="en-US" sz="22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buNone/>
            </a:pP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	a=a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*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b</a:t>
            </a: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+</a:t>
            </a:r>
            <a:r>
              <a:rPr lang="en-US" altLang="en-US" sz="22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hr-HR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</a:p>
          <a:p>
            <a:pPr marL="358766" indent="0">
              <a:buNone/>
            </a:pPr>
            <a:r>
              <a:rPr lang="en-US" altLang="en-US" sz="22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  <a:endParaRPr lang="en-US" altLang="en-US" sz="2200" dirty="0">
              <a:solidFill>
                <a:srgbClr val="FF3300"/>
              </a:solidFill>
            </a:endParaRPr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3124200" y="384048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9333" name="Text Box 5"/>
          <p:cNvSpPr txBox="1">
            <a:spLocks noChangeArrowheads="1"/>
          </p:cNvSpPr>
          <p:nvPr/>
        </p:nvSpPr>
        <p:spPr bwMode="auto">
          <a:xfrm>
            <a:off x="4671060" y="3483114"/>
            <a:ext cx="39624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hr-HR" altLang="en-US" dirty="0"/>
              <a:t>2</a:t>
            </a:r>
            <a:r>
              <a:rPr lang="en-US" altLang="en-US" dirty="0"/>
              <a:t>N</a:t>
            </a:r>
            <a:r>
              <a:rPr lang="hr-HR" altLang="en-US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dirty="0"/>
              <a:t>N+1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(</a:t>
            </a:r>
            <a:r>
              <a:rPr lang="en-US" altLang="en-US" b="0" dirty="0">
                <a:solidFill>
                  <a:schemeClr val="tx1"/>
                </a:solidFill>
              </a:rPr>
              <a:t>N</a:t>
            </a:r>
            <a:r>
              <a:rPr lang="hr-HR" altLang="en-US" b="0" dirty="0">
                <a:solidFill>
                  <a:schemeClr val="tx1"/>
                </a:solidFill>
              </a:rPr>
              <a:t> ponavljanja po 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sr-Latn-ME" altLang="en-US" b="0" dirty="0">
                <a:solidFill>
                  <a:schemeClr val="tx1"/>
                </a:solidFill>
              </a:rPr>
              <a:t> i N+1 provjera </a:t>
            </a:r>
            <a:r>
              <a:rPr lang="hr-HR" altLang="en-US" b="0" dirty="0">
                <a:solidFill>
                  <a:schemeClr val="tx1"/>
                </a:solidFill>
              </a:rPr>
              <a:t>i</a:t>
            </a:r>
            <a:r>
              <a:rPr lang="hr-HR" altLang="en-US" b="0" dirty="0">
                <a:solidFill>
                  <a:schemeClr val="tx1"/>
                </a:solidFill>
                <a:sym typeface="Symbol" panose="05050102010706020507" pitchFamily="18" charset="2"/>
              </a:rPr>
              <a:t>&lt;=N</a:t>
            </a:r>
            <a:r>
              <a:rPr lang="hr-HR" altLang="en-US" b="0" dirty="0">
                <a:solidFill>
                  <a:schemeClr val="tx1"/>
                </a:solidFill>
              </a:rPr>
              <a:t>)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0" name="Right Brace 9"/>
          <p:cNvSpPr/>
          <p:nvPr/>
        </p:nvSpPr>
        <p:spPr bwMode="auto">
          <a:xfrm>
            <a:off x="2758440" y="2879726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3756102" y="5759760"/>
            <a:ext cx="1143000" cy="7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Right Brace 11"/>
          <p:cNvSpPr/>
          <p:nvPr/>
        </p:nvSpPr>
        <p:spPr bwMode="auto">
          <a:xfrm>
            <a:off x="3375102" y="5226204"/>
            <a:ext cx="304800" cy="106775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4899102" y="5405818"/>
            <a:ext cx="3962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dirty="0"/>
              <a:t>N</a:t>
            </a:r>
            <a:r>
              <a:rPr lang="hr-HR" altLang="en-US" dirty="0"/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sabiranja</a:t>
            </a:r>
            <a:r>
              <a:rPr lang="hr-HR" altLang="en-US" b="0" dirty="0">
                <a:solidFill>
                  <a:schemeClr val="tx1"/>
                </a:solidFill>
              </a:rPr>
              <a:t>,</a:t>
            </a:r>
            <a:r>
              <a:rPr lang="sr-Latn-ME" altLang="en-US" b="0" dirty="0">
                <a:solidFill>
                  <a:schemeClr val="tx1"/>
                </a:solidFill>
              </a:rPr>
              <a:t> </a:t>
            </a:r>
            <a:r>
              <a:rPr lang="sr-Latn-ME" altLang="en-US" dirty="0"/>
              <a:t>N/2+1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r>
              <a:rPr lang="hr-HR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i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dirty="0"/>
              <a:t>N/2</a:t>
            </a:r>
            <a:r>
              <a:rPr lang="en-US" altLang="en-US" b="0" dirty="0">
                <a:solidFill>
                  <a:schemeClr val="tx1"/>
                </a:solidFill>
              </a:rPr>
              <a:t> </a:t>
            </a:r>
            <a:r>
              <a:rPr lang="en-US" altLang="en-US" b="0" dirty="0" err="1">
                <a:solidFill>
                  <a:schemeClr val="tx1"/>
                </a:solidFill>
              </a:rPr>
              <a:t>mno</a:t>
            </a:r>
            <a:r>
              <a:rPr lang="sr-Latn-ME" altLang="en-US" b="0" dirty="0">
                <a:solidFill>
                  <a:schemeClr val="tx1"/>
                </a:solidFill>
              </a:rPr>
              <a:t>ženja</a:t>
            </a:r>
            <a:endParaRPr lang="en-US" altLang="en-US" b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7772400" cy="4114800"/>
          </a:xfrm>
        </p:spPr>
        <p:txBody>
          <a:bodyPr/>
          <a:lstStyle/>
          <a:p>
            <a:r>
              <a:rPr lang="hr-HR" altLang="en-US" sz="2400" dirty="0"/>
              <a:t>Ugnježdeni ciklusi: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endParaRPr lang="en-US" altLang="en-US" sz="2400" dirty="0">
              <a:solidFill>
                <a:srgbClr val="FF3300"/>
              </a:solidFill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 err="1">
                <a:solidFill>
                  <a:srgbClr val="FF3300"/>
                </a:solidFill>
              </a:rPr>
              <a:t>i</a:t>
            </a:r>
            <a:r>
              <a:rPr lang="en-US" altLang="en-US" sz="2400" dirty="0">
                <a:solidFill>
                  <a:srgbClr val="FF3300"/>
                </a:solidFill>
              </a:rPr>
              <a:t>=1;</a:t>
            </a:r>
            <a:r>
              <a:rPr lang="hr-HR" altLang="en-US" sz="2400" dirty="0">
                <a:solidFill>
                  <a:srgbClr val="FF3300"/>
                </a:solidFill>
              </a:rPr>
              <a:t>i&lt;=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;</a:t>
            </a:r>
            <a:r>
              <a:rPr lang="en-US" altLang="en-US" sz="2400" dirty="0" err="1">
                <a:solidFill>
                  <a:srgbClr val="FF3300"/>
                </a:solidFill>
                <a:sym typeface="Symbol" panose="05050102010706020507" pitchFamily="18" charset="2"/>
              </a:rPr>
              <a:t>i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++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</a:rPr>
              <a:t>	for</a:t>
            </a:r>
            <a:r>
              <a:rPr lang="hr-HR" altLang="en-US" sz="2400" dirty="0">
                <a:solidFill>
                  <a:srgbClr val="FF3300"/>
                </a:solidFill>
              </a:rPr>
              <a:t>(</a:t>
            </a:r>
            <a:r>
              <a:rPr lang="en-US" altLang="en-US" sz="2400" dirty="0">
                <a:solidFill>
                  <a:srgbClr val="FF3300"/>
                </a:solidFill>
              </a:rPr>
              <a:t>j=1;j</a:t>
            </a:r>
            <a:r>
              <a:rPr lang="hr-HR" altLang="en-US" sz="2400" dirty="0">
                <a:solidFill>
                  <a:srgbClr val="FF3300"/>
                </a:solidFill>
              </a:rPr>
              <a:t>&lt;=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N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;j++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)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{</a:t>
            </a:r>
            <a:endParaRPr lang="hr-HR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sr-Latn-ME" altLang="en-US" sz="2400" dirty="0">
                <a:solidFill>
                  <a:srgbClr val="0070C0"/>
                </a:solidFill>
                <a:sym typeface="Symbol" panose="05050102010706020507" pitchFamily="18" charset="2"/>
              </a:rPr>
              <a:t>K operacija</a:t>
            </a:r>
            <a:r>
              <a:rPr lang="sr-Latn-ME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***</a:t>
            </a: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}</a:t>
            </a:r>
            <a:r>
              <a:rPr lang="hr-HR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	</a:t>
            </a:r>
            <a:endParaRPr lang="en-US" altLang="en-US" sz="2400" dirty="0">
              <a:solidFill>
                <a:srgbClr val="FF3300"/>
              </a:solidFill>
              <a:sym typeface="Symbol" panose="05050102010706020507" pitchFamily="18" charset="2"/>
            </a:endParaRPr>
          </a:p>
          <a:p>
            <a:pPr marL="358766" indent="0">
              <a:spcBef>
                <a:spcPts val="0"/>
              </a:spcBef>
              <a:buNone/>
              <a:tabLst>
                <a:tab pos="358766" algn="l"/>
              </a:tabLst>
            </a:pPr>
            <a:r>
              <a:rPr lang="en-US" altLang="en-US" sz="2400" dirty="0">
                <a:solidFill>
                  <a:srgbClr val="FF3300"/>
                </a:solidFill>
                <a:sym typeface="Symbol" panose="05050102010706020507" pitchFamily="18" charset="2"/>
              </a:rPr>
              <a:t>}</a:t>
            </a:r>
          </a:p>
        </p:txBody>
      </p:sp>
      <p:sp>
        <p:nvSpPr>
          <p:cNvPr id="11" name="Line 4"/>
          <p:cNvSpPr>
            <a:spLocks noChangeShapeType="1"/>
          </p:cNvSpPr>
          <p:nvPr/>
        </p:nvSpPr>
        <p:spPr bwMode="auto">
          <a:xfrm>
            <a:off x="5090160" y="3773171"/>
            <a:ext cx="47244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5638800" y="3251539"/>
            <a:ext cx="3276600" cy="1323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>
              <a:spcBef>
                <a:spcPct val="50000"/>
              </a:spcBef>
              <a:defRPr sz="2000" b="1">
                <a:solidFill>
                  <a:srgbClr val="FF0000"/>
                </a:solidFill>
                <a:latin typeface="Tahoma" panose="020B0604030504040204" pitchFamily="34" charset="0"/>
              </a:defRPr>
            </a:lvl1pPr>
          </a:lstStyle>
          <a:p>
            <a:r>
              <a:rPr lang="en-US" altLang="en-US" b="0" dirty="0" err="1">
                <a:solidFill>
                  <a:schemeClr val="tx1"/>
                </a:solidFill>
              </a:rPr>
              <a:t>Slo</a:t>
            </a:r>
            <a:r>
              <a:rPr lang="sr-Latn-ME" altLang="en-US" b="0" dirty="0">
                <a:solidFill>
                  <a:schemeClr val="tx1"/>
                </a:solidFill>
              </a:rPr>
              <a:t>ženost je </a:t>
            </a:r>
            <a:r>
              <a:rPr lang="sr-Latn-ME" altLang="en-US" dirty="0"/>
              <a:t>N</a:t>
            </a:r>
            <a:r>
              <a:rPr lang="sr-Latn-ME" altLang="en-US" baseline="30000" dirty="0"/>
              <a:t>2</a:t>
            </a:r>
            <a:r>
              <a:rPr lang="sr-Latn-ME" altLang="en-US" dirty="0"/>
              <a:t>K</a:t>
            </a:r>
            <a:r>
              <a:rPr lang="sr-Latn-ME" altLang="en-US" b="0" dirty="0">
                <a:solidFill>
                  <a:schemeClr val="tx1"/>
                </a:solidFill>
              </a:rPr>
              <a:t> operacija plus </a:t>
            </a:r>
            <a:r>
              <a:rPr lang="sr-Latn-ME" altLang="en-US" dirty="0"/>
              <a:t>N</a:t>
            </a:r>
            <a:r>
              <a:rPr lang="sr-Latn-ME" altLang="en-US" baseline="30000" dirty="0"/>
              <a:t>2</a:t>
            </a:r>
            <a:r>
              <a:rPr lang="sr-Latn-ME" altLang="en-US" dirty="0"/>
              <a:t>+N</a:t>
            </a:r>
            <a:r>
              <a:rPr lang="sr-Latn-ME" altLang="en-US" b="0" dirty="0">
                <a:solidFill>
                  <a:schemeClr val="tx1"/>
                </a:solidFill>
              </a:rPr>
              <a:t> inkrementiranja promjenljivih </a:t>
            </a:r>
            <a:r>
              <a:rPr lang="sr-Latn-ME" altLang="en-US" dirty="0"/>
              <a:t>i</a:t>
            </a:r>
            <a:r>
              <a:rPr lang="sr-Latn-ME" altLang="en-US" b="0" dirty="0">
                <a:solidFill>
                  <a:schemeClr val="tx1"/>
                </a:solidFill>
              </a:rPr>
              <a:t> i </a:t>
            </a:r>
            <a:r>
              <a:rPr lang="sr-Latn-ME" altLang="en-US" dirty="0"/>
              <a:t>j</a:t>
            </a:r>
            <a:r>
              <a:rPr lang="sr-Latn-ME" altLang="en-US" b="0" dirty="0">
                <a:solidFill>
                  <a:schemeClr val="tx1"/>
                </a:solidFill>
              </a:rPr>
              <a:t>, kao i </a:t>
            </a:r>
            <a:r>
              <a:rPr lang="sr-Latn-ME" altLang="en-US" dirty="0"/>
              <a:t>N</a:t>
            </a:r>
            <a:r>
              <a:rPr lang="sr-Latn-ME" altLang="en-US" baseline="30000" dirty="0"/>
              <a:t>2</a:t>
            </a:r>
            <a:r>
              <a:rPr lang="sr-Latn-ME" altLang="en-US" dirty="0"/>
              <a:t>+N+1</a:t>
            </a:r>
            <a:r>
              <a:rPr lang="sr-Latn-ME" altLang="en-US" b="0" dirty="0">
                <a:solidFill>
                  <a:schemeClr val="tx1"/>
                </a:solidFill>
              </a:rPr>
              <a:t> poređenje</a:t>
            </a:r>
            <a:endParaRPr lang="en-US" altLang="en-US" b="0" dirty="0">
              <a:solidFill>
                <a:schemeClr val="tx1"/>
              </a:solidFill>
            </a:endParaRPr>
          </a:p>
        </p:txBody>
      </p:sp>
      <p:sp>
        <p:nvSpPr>
          <p:cNvPr id="13" name="Right Brace 12"/>
          <p:cNvSpPr/>
          <p:nvPr/>
        </p:nvSpPr>
        <p:spPr bwMode="auto">
          <a:xfrm>
            <a:off x="4754880" y="2819721"/>
            <a:ext cx="304800" cy="1920875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r-HR" altLang="en-US"/>
              <a:t>Vremenska složenost</a:t>
            </a:r>
            <a:endParaRPr lang="en-US" altLang="en-US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438400"/>
            <a:ext cx="8458200" cy="36576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Kod algoritama koji sadrže kombinacije ciklusa i uslova, ponekad je teško procijeniti složenost.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Sami ulazni podaci mogu značajno uticati na složenost. Na primjer, sortiranje relativno sortiranog niza zahtijeva manje operacija od niza sa nasumično raspoređenim elementima ili niza koji je sortiran u suprotnom redosljedu.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hr-HR" altLang="en-US" sz="2400" dirty="0"/>
              <a:t>Ukoliko znamo nešto o ulaznim podacima, može se vršiti sofisticiranija analiza.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685800"/>
            <a:ext cx="7772400" cy="990600"/>
          </a:xfrm>
        </p:spPr>
        <p:txBody>
          <a:bodyPr/>
          <a:lstStyle/>
          <a:p>
            <a:r>
              <a:rPr lang="hr-HR" altLang="en-US" dirty="0" smtClean="0"/>
              <a:t>Najgora i prosječna složenost</a:t>
            </a:r>
            <a:endParaRPr lang="en-US" altLang="en-US" dirty="0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133600"/>
            <a:ext cx="8610600" cy="4724400"/>
          </a:xfrm>
        </p:spPr>
        <p:txBody>
          <a:bodyPr/>
          <a:lstStyle/>
          <a:p>
            <a:r>
              <a:rPr lang="hr-HR" altLang="en-US" sz="2400" dirty="0"/>
              <a:t>Što raditi kada ne postoji jedinstvena veza ulaznih podataka i složenosti</a:t>
            </a:r>
            <a:r>
              <a:rPr lang="en-US" altLang="en-US" sz="2400" dirty="0"/>
              <a:t>?</a:t>
            </a:r>
            <a:r>
              <a:rPr lang="hr-HR" altLang="en-US" sz="2400" dirty="0"/>
              <a:t> Postoje dvije strategije:</a:t>
            </a:r>
          </a:p>
          <a:p>
            <a:pPr lvl="1"/>
            <a:r>
              <a:rPr lang="hr-HR" altLang="en-US" sz="2000" dirty="0">
                <a:solidFill>
                  <a:srgbClr val="FF0000"/>
                </a:solidFill>
              </a:rPr>
              <a:t>Analiza najgoreg slučaja </a:t>
            </a:r>
            <a:r>
              <a:rPr lang="hr-HR" altLang="en-US" sz="2000" dirty="0"/>
              <a:t>(</a:t>
            </a:r>
            <a:r>
              <a:rPr lang="hr-HR" altLang="en-US" sz="2000" dirty="0">
                <a:solidFill>
                  <a:srgbClr val="00CC00"/>
                </a:solidFill>
              </a:rPr>
              <a:t>worst case</a:t>
            </a:r>
            <a:r>
              <a:rPr lang="hr-HR" altLang="en-US" sz="2000" dirty="0"/>
              <a:t> analiza)</a:t>
            </a:r>
            <a:r>
              <a:rPr lang="en-US" altLang="en-US" sz="2000" dirty="0"/>
              <a:t>.</a:t>
            </a:r>
            <a:endParaRPr lang="hr-HR" altLang="en-US" sz="2000" dirty="0"/>
          </a:p>
          <a:p>
            <a:pPr lvl="2"/>
            <a:r>
              <a:rPr lang="hr-HR" altLang="en-US" sz="1800" dirty="0"/>
              <a:t>Uzme se najgori mogući slučaj i kaže se da algoritam ima toliku vremensku složenost u najgorem slučaju (ovo je češća strategija)</a:t>
            </a:r>
            <a:r>
              <a:rPr lang="en-US" altLang="en-US" sz="1800" dirty="0"/>
              <a:t>.</a:t>
            </a:r>
            <a:endParaRPr lang="hr-HR" altLang="en-US" sz="1800" dirty="0"/>
          </a:p>
          <a:p>
            <a:pPr lvl="1"/>
            <a:r>
              <a:rPr lang="en-US" altLang="en-US" sz="2000" dirty="0" err="1">
                <a:solidFill>
                  <a:srgbClr val="FF0000"/>
                </a:solidFill>
              </a:rPr>
              <a:t>Analiza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sr-Latn-CS" altLang="en-US" sz="2000" dirty="0">
                <a:solidFill>
                  <a:srgbClr val="FF0000"/>
                </a:solidFill>
              </a:rPr>
              <a:t>prosječnog slučaja </a:t>
            </a:r>
            <a:r>
              <a:rPr lang="sr-Latn-CS" altLang="en-US" sz="2000" dirty="0"/>
              <a:t>(</a:t>
            </a:r>
            <a:r>
              <a:rPr lang="sr-Latn-CS" altLang="en-US" sz="2000" dirty="0">
                <a:solidFill>
                  <a:srgbClr val="00CC00"/>
                </a:solidFill>
              </a:rPr>
              <a:t>average case</a:t>
            </a:r>
            <a:r>
              <a:rPr lang="sr-Latn-CS" altLang="en-US" sz="2000" dirty="0"/>
              <a:t> analiza)</a:t>
            </a:r>
            <a:r>
              <a:rPr lang="en-US" altLang="en-US" sz="2000" dirty="0"/>
              <a:t>.</a:t>
            </a:r>
            <a:endParaRPr lang="sr-Latn-CS" altLang="en-US" sz="2000" dirty="0"/>
          </a:p>
          <a:p>
            <a:pPr lvl="2"/>
            <a:r>
              <a:rPr lang="sr-Latn-CS" altLang="en-US" sz="1800" dirty="0"/>
              <a:t>Za svaki mogući obim ulaznih podataka treba znati koliko operacija je potrebno. Takođe</a:t>
            </a:r>
            <a:r>
              <a:rPr lang="en-US" altLang="en-US" sz="1800" dirty="0"/>
              <a:t>,</a:t>
            </a:r>
            <a:r>
              <a:rPr lang="sr-Latn-CS" altLang="en-US" sz="1800" dirty="0"/>
              <a:t> treba znati sa kojom se vjerovatnoćom taj podatak pojavljuje. Prosječan broj operacija je:</a:t>
            </a:r>
          </a:p>
        </p:txBody>
      </p:sp>
      <p:graphicFrame>
        <p:nvGraphicFramePr>
          <p:cNvPr id="102404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93877765"/>
              </p:ext>
            </p:extLst>
          </p:nvPr>
        </p:nvGraphicFramePr>
        <p:xfrm>
          <a:off x="2133600" y="5530853"/>
          <a:ext cx="4648200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041" name="Equation" r:id="rId3" imgW="2158920" imgH="431640" progId="Equation.DSMT4">
                  <p:embed/>
                </p:oleObj>
              </mc:Choice>
              <mc:Fallback>
                <p:oleObj name="Equation" r:id="rId3" imgW="2158920" imgH="43164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600" y="5530853"/>
                        <a:ext cx="4648200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05" name="Line 5"/>
          <p:cNvSpPr>
            <a:spLocks noChangeShapeType="1"/>
          </p:cNvSpPr>
          <p:nvPr/>
        </p:nvSpPr>
        <p:spPr bwMode="auto">
          <a:xfrm flipV="1">
            <a:off x="2750821" y="5454651"/>
            <a:ext cx="525780" cy="419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6" name="Text Box 6"/>
          <p:cNvSpPr txBox="1">
            <a:spLocks noChangeArrowheads="1"/>
          </p:cNvSpPr>
          <p:nvPr/>
        </p:nvSpPr>
        <p:spPr bwMode="auto">
          <a:xfrm>
            <a:off x="3200400" y="5226051"/>
            <a:ext cx="4648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6699FF"/>
                </a:solidFill>
                <a:latin typeface="+mj-lt"/>
              </a:rPr>
              <a:t>Vjerovatnoća ulaznog podatka datog obima</a:t>
            </a:r>
            <a:endParaRPr lang="en-US" altLang="en-US" sz="1600" dirty="0">
              <a:solidFill>
                <a:srgbClr val="6699FF"/>
              </a:solidFill>
              <a:latin typeface="+mj-lt"/>
            </a:endParaRPr>
          </a:p>
        </p:txBody>
      </p:sp>
      <p:sp>
        <p:nvSpPr>
          <p:cNvPr id="102407" name="Line 7"/>
          <p:cNvSpPr>
            <a:spLocks noChangeShapeType="1"/>
          </p:cNvSpPr>
          <p:nvPr/>
        </p:nvSpPr>
        <p:spPr bwMode="auto">
          <a:xfrm>
            <a:off x="3200400" y="6178552"/>
            <a:ext cx="609600" cy="282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08" name="Text Box 8"/>
          <p:cNvSpPr txBox="1">
            <a:spLocks noChangeArrowheads="1"/>
          </p:cNvSpPr>
          <p:nvPr/>
        </p:nvSpPr>
        <p:spPr bwMode="auto">
          <a:xfrm>
            <a:off x="3733800" y="6324602"/>
            <a:ext cx="44958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r-Latn-CS" altLang="en-US" sz="1600" dirty="0">
                <a:solidFill>
                  <a:srgbClr val="FF3300"/>
                </a:solidFill>
                <a:latin typeface="+mj-lt"/>
              </a:rPr>
              <a:t>Broj operacija za dati obim ulaznog podatka</a:t>
            </a:r>
            <a:endParaRPr lang="en-US" altLang="en-US" sz="1600" dirty="0">
              <a:solidFill>
                <a:srgbClr val="FF33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itrus">
  <a:themeElements>
    <a:clrScheme name="Citrus 2">
      <a:dk1>
        <a:srgbClr val="000000"/>
      </a:dk1>
      <a:lt1>
        <a:srgbClr val="FFFFFF"/>
      </a:lt1>
      <a:dk2>
        <a:srgbClr val="000000"/>
      </a:dk2>
      <a:lt2>
        <a:srgbClr val="777777"/>
      </a:lt2>
      <a:accent1>
        <a:srgbClr val="00CC00"/>
      </a:accent1>
      <a:accent2>
        <a:srgbClr val="FF822D"/>
      </a:accent2>
      <a:accent3>
        <a:srgbClr val="FFFFFF"/>
      </a:accent3>
      <a:accent4>
        <a:srgbClr val="000000"/>
      </a:accent4>
      <a:accent5>
        <a:srgbClr val="AAE2AA"/>
      </a:accent5>
      <a:accent6>
        <a:srgbClr val="E77528"/>
      </a:accent6>
      <a:hlink>
        <a:srgbClr val="FF63B1"/>
      </a:hlink>
      <a:folHlink>
        <a:srgbClr val="B2B2B2"/>
      </a:folHlink>
    </a:clrScheme>
    <a:fontScheme name="Citru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Citrus 1">
        <a:dk1>
          <a:srgbClr val="FC6600"/>
        </a:dk1>
        <a:lt1>
          <a:srgbClr val="C6FE82"/>
        </a:lt1>
        <a:dk2>
          <a:srgbClr val="FFFFFF"/>
        </a:dk2>
        <a:lt2>
          <a:srgbClr val="000000"/>
        </a:lt2>
        <a:accent1>
          <a:srgbClr val="00CC00"/>
        </a:accent1>
        <a:accent2>
          <a:srgbClr val="FF822D"/>
        </a:accent2>
        <a:accent3>
          <a:srgbClr val="DFFEC1"/>
        </a:accent3>
        <a:accent4>
          <a:srgbClr val="D756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2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00CC00"/>
        </a:accent1>
        <a:accent2>
          <a:srgbClr val="FF822D"/>
        </a:accent2>
        <a:accent3>
          <a:srgbClr val="FFFFFF"/>
        </a:accent3>
        <a:accent4>
          <a:srgbClr val="000000"/>
        </a:accent4>
        <a:accent5>
          <a:srgbClr val="AAE2AA"/>
        </a:accent5>
        <a:accent6>
          <a:srgbClr val="E77528"/>
        </a:accent6>
        <a:hlink>
          <a:srgbClr val="FF63B1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3">
        <a:dk1>
          <a:srgbClr val="000000"/>
        </a:dk1>
        <a:lt1>
          <a:srgbClr val="FFFFFF"/>
        </a:lt1>
        <a:dk2>
          <a:srgbClr val="000000"/>
        </a:dk2>
        <a:lt2>
          <a:srgbClr val="4D4D4D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4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72CE86"/>
        </a:accent1>
        <a:accent2>
          <a:srgbClr val="F6B070"/>
        </a:accent2>
        <a:accent3>
          <a:srgbClr val="FFFFFF"/>
        </a:accent3>
        <a:accent4>
          <a:srgbClr val="000000"/>
        </a:accent4>
        <a:accent5>
          <a:srgbClr val="BCE3C3"/>
        </a:accent5>
        <a:accent6>
          <a:srgbClr val="DF9F65"/>
        </a:accent6>
        <a:hlink>
          <a:srgbClr val="EB9DC4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5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58F91"/>
        </a:accent1>
        <a:accent2>
          <a:srgbClr val="CE7162"/>
        </a:accent2>
        <a:accent3>
          <a:srgbClr val="FFFFFF"/>
        </a:accent3>
        <a:accent4>
          <a:srgbClr val="000000"/>
        </a:accent4>
        <a:accent5>
          <a:srgbClr val="F9C6C7"/>
        </a:accent5>
        <a:accent6>
          <a:srgbClr val="BA6658"/>
        </a:accent6>
        <a:hlink>
          <a:srgbClr val="F6CA7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6">
        <a:dk1>
          <a:srgbClr val="000000"/>
        </a:dk1>
        <a:lt1>
          <a:srgbClr val="FFFFFF"/>
        </a:lt1>
        <a:dk2>
          <a:srgbClr val="000000"/>
        </a:dk2>
        <a:lt2>
          <a:srgbClr val="777777"/>
        </a:lt2>
        <a:accent1>
          <a:srgbClr val="FAB774"/>
        </a:accent1>
        <a:accent2>
          <a:srgbClr val="CBACD4"/>
        </a:accent2>
        <a:accent3>
          <a:srgbClr val="FFFFFF"/>
        </a:accent3>
        <a:accent4>
          <a:srgbClr val="000000"/>
        </a:accent4>
        <a:accent5>
          <a:srgbClr val="FCD8BC"/>
        </a:accent5>
        <a:accent6>
          <a:srgbClr val="B89BC0"/>
        </a:accent6>
        <a:hlink>
          <a:srgbClr val="C2EB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7">
        <a:dk1>
          <a:srgbClr val="3B6147"/>
        </a:dk1>
        <a:lt1>
          <a:srgbClr val="CED5E8"/>
        </a:lt1>
        <a:dk2>
          <a:srgbClr val="FFFFFF"/>
        </a:dk2>
        <a:lt2>
          <a:srgbClr val="777777"/>
        </a:lt2>
        <a:accent1>
          <a:srgbClr val="FEA868"/>
        </a:accent1>
        <a:accent2>
          <a:srgbClr val="9AA8D0"/>
        </a:accent2>
        <a:accent3>
          <a:srgbClr val="E3E7F2"/>
        </a:accent3>
        <a:accent4>
          <a:srgbClr val="31523B"/>
        </a:accent4>
        <a:accent5>
          <a:srgbClr val="FED1B9"/>
        </a:accent5>
        <a:accent6>
          <a:srgbClr val="8B98BC"/>
        </a:accent6>
        <a:hlink>
          <a:srgbClr val="9CE15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trus 8">
        <a:dk1>
          <a:srgbClr val="2C395E"/>
        </a:dk1>
        <a:lt1>
          <a:srgbClr val="8798C7"/>
        </a:lt1>
        <a:dk2>
          <a:srgbClr val="FFFFFF"/>
        </a:dk2>
        <a:lt2>
          <a:srgbClr val="000000"/>
        </a:lt2>
        <a:accent1>
          <a:srgbClr val="FEE168"/>
        </a:accent1>
        <a:accent2>
          <a:srgbClr val="BAE482"/>
        </a:accent2>
        <a:accent3>
          <a:srgbClr val="C3CAE0"/>
        </a:accent3>
        <a:accent4>
          <a:srgbClr val="242F4F"/>
        </a:accent4>
        <a:accent5>
          <a:srgbClr val="FEEEB9"/>
        </a:accent5>
        <a:accent6>
          <a:srgbClr val="A8CF75"/>
        </a:accent6>
        <a:hlink>
          <a:srgbClr val="EFAD6B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2588</TotalTime>
  <Words>1913</Words>
  <Application>Microsoft Office PowerPoint</Application>
  <PresentationFormat>On-screen Show (4:3)</PresentationFormat>
  <Paragraphs>193</Paragraphs>
  <Slides>22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Tahoma</vt:lpstr>
      <vt:lpstr>Times New Roman</vt:lpstr>
      <vt:lpstr>Wingdings</vt:lpstr>
      <vt:lpstr>Citrus</vt:lpstr>
      <vt:lpstr>Equation</vt:lpstr>
      <vt:lpstr>Programiranje 1</vt:lpstr>
      <vt:lpstr>Složenost algoritama</vt:lpstr>
      <vt:lpstr>Složenost algoritama</vt:lpstr>
      <vt:lpstr>Vremenska složenost</vt:lpstr>
      <vt:lpstr>Vremenska složenost</vt:lpstr>
      <vt:lpstr>Vremenska složenost</vt:lpstr>
      <vt:lpstr>Vremenska složenost</vt:lpstr>
      <vt:lpstr>Vremenska složenost</vt:lpstr>
      <vt:lpstr>Najgora i prosječna složenost</vt:lpstr>
      <vt:lpstr>Prosječna složenost</vt:lpstr>
      <vt:lpstr>Rast složenosti. Veliko O</vt:lpstr>
      <vt:lpstr>Veliko O</vt:lpstr>
      <vt:lpstr>Veliko O - Primjeri</vt:lpstr>
      <vt:lpstr>Veliko O – Česte kompleksnosti</vt:lpstr>
      <vt:lpstr>Veliko O – Neki algoritmi</vt:lpstr>
      <vt:lpstr>Korisna pravila za Veliko O</vt:lpstr>
      <vt:lpstr>Primjer: Ravnoteža niza</vt:lpstr>
      <vt:lpstr>Primjer: Nedostajući element</vt:lpstr>
      <vt:lpstr>Primjer: Broj podnizova parne sume</vt:lpstr>
      <vt:lpstr>Broj podnizova parne sume: Rješenje 1</vt:lpstr>
      <vt:lpstr>Broj podnizova parne sume: Rješenje 2</vt:lpstr>
      <vt:lpstr>Broj podnizova parne sume: Rješenje 3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Složenost algoritama</dc:title>
  <dc:creator>Slobodan Đukanović</dc:creator>
  <cp:lastModifiedBy>Slobodan</cp:lastModifiedBy>
  <cp:revision>252</cp:revision>
  <cp:lastPrinted>2016-12-20T17:54:20Z</cp:lastPrinted>
  <dcterms:created xsi:type="dcterms:W3CDTF">2003-09-01T06:41:49Z</dcterms:created>
  <dcterms:modified xsi:type="dcterms:W3CDTF">2016-12-21T08:11:11Z</dcterms:modified>
</cp:coreProperties>
</file>