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6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1" autoAdjust="0"/>
    <p:restoredTop sz="86396" autoAdjust="0"/>
  </p:normalViewPr>
  <p:slideViewPr>
    <p:cSldViewPr showGuides="1">
      <p:cViewPr varScale="1">
        <p:scale>
          <a:sx n="111" d="100"/>
          <a:sy n="111" d="100"/>
        </p:scale>
        <p:origin x="169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/>
            </a:lvl1pPr>
          </a:lstStyle>
          <a:p>
            <a:pPr>
              <a:defRPr/>
            </a:pPr>
            <a:fld id="{705DE425-2C47-4A70-85E0-D50B438F42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0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014C4B-AA68-49D3-9ACA-149254B6397F}" type="datetimeFigureOut">
              <a:rPr lang="en-GB" smtClean="0"/>
              <a:t>05/10/2016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1288" y="1162050"/>
            <a:ext cx="4181475" cy="31353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70400"/>
            <a:ext cx="5603875" cy="36591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4913"/>
            <a:ext cx="30353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6E41F-7854-435C-BC4F-30C66B1BA7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3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66E41F-7854-435C-BC4F-30C66B1BA76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170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Freeform 3" descr="CITTEXT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486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4860 h 3840"/>
                <a:gd name="T8" fmla="*/ 0 w 1824"/>
                <a:gd name="T9" fmla="*/ 4860 h 38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7" name="Picture 5" descr="CITBANN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9" name="Group 7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grpSp>
            <p:nvGrpSpPr>
              <p:cNvPr id="11" name="Group 9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12" name="Oval 10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3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4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  <p:sp>
              <p:nvSpPr>
                <p:cNvPr id="15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GB"/>
                </a:p>
              </p:txBody>
            </p:sp>
          </p:grpSp>
        </p:grpSp>
      </p:grpSp>
      <p:sp>
        <p:nvSpPr>
          <p:cNvPr id="4110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01E3D-40D7-495E-A791-E072DB044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0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3C9C0-FE02-4719-8F99-6CAC9725B5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8585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441EC-20E7-46E9-8910-CC0C7A3F0E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955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449DBB-82B2-4D79-B2B4-A88D8FE77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453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16C466-B815-43FE-A523-9706565523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112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95F71-9366-4823-B2A7-CAC48507D3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55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EF0121-0C79-4A32-8293-C19996E1CB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894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028B5-9EB9-4D3E-9BA7-8194744472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609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AA-F4AE-4270-A151-02E5031A92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7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54167D-FFC2-4895-96BF-73322185D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10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59C246-CC70-47A6-8402-4EAC8FA52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366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1033" name="Picture 4" descr="CITBANND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4" name="Rectangle 5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5" name="Freeform 6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2891 h 3264"/>
                <a:gd name="T2" fmla="*/ 0 w 4320"/>
                <a:gd name="T3" fmla="*/ 0 h 3264"/>
                <a:gd name="T4" fmla="*/ 4320 w 4320"/>
                <a:gd name="T5" fmla="*/ 0 h 326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27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8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pPr>
              <a:defRPr/>
            </a:pPr>
            <a:fld id="{8BD60122-3054-4061-B840-F2E94B0AAC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Programiranje 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promjenljivih i </a:t>
            </a:r>
          </a:p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533400"/>
            <a:ext cx="8458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4267200"/>
            <a:ext cx="8359775" cy="23622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Prioritet operacija je kao u matematici: predznak, ostatak pri dijeljenju, množenje</a:t>
            </a:r>
            <a:r>
              <a:rPr lang="en-US" sz="2400" dirty="0" smtClean="0"/>
              <a:t>,</a:t>
            </a:r>
            <a:r>
              <a:rPr lang="sr-Latn-CS" sz="2400" dirty="0" smtClean="0"/>
              <a:t> dijeljenje, i na kraju sabiranje i oduzimanje.</a:t>
            </a:r>
          </a:p>
          <a:p>
            <a:pPr eaLnBrk="1" hangingPunct="1"/>
            <a:r>
              <a:rPr lang="sr-Latn-CS" sz="2400" dirty="0" smtClean="0"/>
              <a:t>Kad god postoji potreba ili dilema koriste se zagrade </a:t>
            </a:r>
            <a:r>
              <a:rPr lang="sr-Latn-CS" sz="2400" b="1" dirty="0" smtClean="0"/>
              <a:t>()</a:t>
            </a:r>
            <a:r>
              <a:rPr lang="sr-Latn-CS" sz="2400" dirty="0" smtClean="0"/>
              <a:t> za promjenu redosljeda izvršavanja operacija.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ME" sz="2400" dirty="0" smtClean="0"/>
              <a:t>:</a:t>
            </a:r>
            <a:r>
              <a:rPr lang="sr-Latn-CS" sz="2400" dirty="0" smtClean="0"/>
              <a:t/>
            </a:r>
            <a:br>
              <a:rPr lang="sr-Latn-CS" sz="2400" dirty="0" smtClean="0"/>
            </a:br>
            <a:r>
              <a:rPr lang="sr-Latn-CS" sz="2400" b="1" dirty="0" smtClean="0">
                <a:solidFill>
                  <a:srgbClr val="FF0000"/>
                </a:solidFill>
              </a:rPr>
              <a:t>a=(a+b)*2+((c-d%e)*(b-d))</a:t>
            </a:r>
            <a:r>
              <a:rPr lang="en-US" sz="2400" b="1" dirty="0" smtClean="0">
                <a:solidFill>
                  <a:srgbClr val="FF0000"/>
                </a:solidFill>
              </a:rPr>
              <a:t>/2;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2514600"/>
            <a:ext cx="594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latin typeface="Tahoma" charset="0"/>
              </a:rPr>
              <a:t>c=</a:t>
            </a:r>
            <a:r>
              <a:rPr lang="en-US">
                <a:solidFill>
                  <a:srgbClr val="3333CC"/>
                </a:solidFill>
                <a:latin typeface="Tahoma" charset="0"/>
              </a:rPr>
              <a:t>a</a:t>
            </a:r>
            <a:r>
              <a:rPr lang="en-US">
                <a:solidFill>
                  <a:srgbClr val="FF0000"/>
                </a:solidFill>
                <a:latin typeface="Tahoma" charset="0"/>
              </a:rPr>
              <a:t>+</a:t>
            </a:r>
            <a:r>
              <a:rPr lang="en-US">
                <a:solidFill>
                  <a:srgbClr val="3333CC"/>
                </a:solidFill>
                <a:latin typeface="Tahoma" charset="0"/>
              </a:rPr>
              <a:t>b</a:t>
            </a:r>
            <a:r>
              <a:rPr lang="en-US">
                <a:latin typeface="Tahoma" charset="0"/>
              </a:rPr>
              <a:t>;</a:t>
            </a:r>
          </a:p>
        </p:txBody>
      </p:sp>
      <p:sp>
        <p:nvSpPr>
          <p:cNvPr id="12293" name="Freeform 5"/>
          <p:cNvSpPr>
            <a:spLocks/>
          </p:cNvSpPr>
          <p:nvPr/>
        </p:nvSpPr>
        <p:spPr bwMode="auto">
          <a:xfrm>
            <a:off x="1066800" y="2743200"/>
            <a:ext cx="1828800" cy="533400"/>
          </a:xfrm>
          <a:custGeom>
            <a:avLst/>
            <a:gdLst>
              <a:gd name="T0" fmla="*/ 0 w 1200"/>
              <a:gd name="T1" fmla="*/ 241935000 h 336"/>
              <a:gd name="T2" fmla="*/ 0 w 1200"/>
              <a:gd name="T3" fmla="*/ 846772500 h 336"/>
              <a:gd name="T4" fmla="*/ 1783738368 w 1200"/>
              <a:gd name="T5" fmla="*/ 846772500 h 336"/>
              <a:gd name="T6" fmla="*/ 1783738368 w 1200"/>
              <a:gd name="T7" fmla="*/ 0 h 336"/>
              <a:gd name="T8" fmla="*/ 2147483647 w 12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200" h="336">
                <a:moveTo>
                  <a:pt x="0" y="96"/>
                </a:moveTo>
                <a:lnTo>
                  <a:pt x="0" y="336"/>
                </a:lnTo>
                <a:lnTo>
                  <a:pt x="768" y="336"/>
                </a:lnTo>
                <a:lnTo>
                  <a:pt x="768" y="0"/>
                </a:lnTo>
                <a:lnTo>
                  <a:pt x="12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1447800" y="2895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95600" y="2514600"/>
            <a:ext cx="1752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3333CC"/>
                </a:solidFill>
                <a:latin typeface="Tahoma" charset="0"/>
              </a:rPr>
              <a:t>operandi</a:t>
            </a:r>
          </a:p>
        </p:txBody>
      </p:sp>
      <p:sp>
        <p:nvSpPr>
          <p:cNvPr id="12296" name="Freeform 9"/>
          <p:cNvSpPr>
            <a:spLocks/>
          </p:cNvSpPr>
          <p:nvPr/>
        </p:nvSpPr>
        <p:spPr bwMode="auto">
          <a:xfrm>
            <a:off x="1252538" y="2271713"/>
            <a:ext cx="1447800" cy="381000"/>
          </a:xfrm>
          <a:custGeom>
            <a:avLst/>
            <a:gdLst>
              <a:gd name="T0" fmla="*/ 0 w 960"/>
              <a:gd name="T1" fmla="*/ 604837500 h 240"/>
              <a:gd name="T2" fmla="*/ 0 w 960"/>
              <a:gd name="T3" fmla="*/ 0 h 240"/>
              <a:gd name="T4" fmla="*/ 2147483647 w 960"/>
              <a:gd name="T5" fmla="*/ 0 h 24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0" h="240">
                <a:moveTo>
                  <a:pt x="0" y="240"/>
                </a:moveTo>
                <a:lnTo>
                  <a:pt x="0" y="0"/>
                </a:lnTo>
                <a:lnTo>
                  <a:pt x="9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2667000" y="1981200"/>
            <a:ext cx="4343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b="1">
                <a:solidFill>
                  <a:srgbClr val="FF0000"/>
                </a:solidFill>
                <a:latin typeface="Tahoma" charset="0"/>
              </a:rPr>
              <a:t>operator</a:t>
            </a:r>
            <a:r>
              <a:rPr lang="en-US">
                <a:latin typeface="Tahoma" charset="0"/>
              </a:rPr>
              <a:t> operacije sabiranja</a:t>
            </a:r>
          </a:p>
        </p:txBody>
      </p:sp>
      <p:sp>
        <p:nvSpPr>
          <p:cNvPr id="12298" name="Freeform 11"/>
          <p:cNvSpPr>
            <a:spLocks/>
          </p:cNvSpPr>
          <p:nvPr/>
        </p:nvSpPr>
        <p:spPr bwMode="auto">
          <a:xfrm>
            <a:off x="881063" y="2852738"/>
            <a:ext cx="3589337" cy="762000"/>
          </a:xfrm>
          <a:custGeom>
            <a:avLst/>
            <a:gdLst>
              <a:gd name="T0" fmla="*/ 0 w 2112"/>
              <a:gd name="T1" fmla="*/ 0 h 480"/>
              <a:gd name="T2" fmla="*/ 0 w 2112"/>
              <a:gd name="T3" fmla="*/ 1209675000 h 480"/>
              <a:gd name="T4" fmla="*/ 2147483647 w 2112"/>
              <a:gd name="T5" fmla="*/ 1209675000 h 480"/>
              <a:gd name="T6" fmla="*/ 2147483647 w 2112"/>
              <a:gd name="T7" fmla="*/ 604837500 h 480"/>
              <a:gd name="T8" fmla="*/ 2147483647 w 2112"/>
              <a:gd name="T9" fmla="*/ 604837500 h 48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112" h="480">
                <a:moveTo>
                  <a:pt x="0" y="0"/>
                </a:moveTo>
                <a:lnTo>
                  <a:pt x="0" y="480"/>
                </a:lnTo>
                <a:lnTo>
                  <a:pt x="1488" y="480"/>
                </a:lnTo>
                <a:lnTo>
                  <a:pt x="1488" y="240"/>
                </a:lnTo>
                <a:lnTo>
                  <a:pt x="2112" y="24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4537075" y="2852738"/>
            <a:ext cx="45720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charset="0"/>
              </a:rPr>
              <a:t>Ako ste </a:t>
            </a:r>
            <a:r>
              <a:rPr lang="sr-Latn-CS" sz="1600" b="1">
                <a:latin typeface="Tahoma" charset="0"/>
              </a:rPr>
              <a:t>z</a:t>
            </a:r>
            <a:r>
              <a:rPr lang="en-US" sz="1600" b="1">
                <a:latin typeface="Tahoma" charset="0"/>
              </a:rPr>
              <a:t>aboravili, ovo nije </a:t>
            </a:r>
            <a:r>
              <a:rPr lang="sr-Latn-CS" sz="1600" b="1">
                <a:latin typeface="Tahoma" charset="0"/>
              </a:rPr>
              <a:t>matematičko jednako već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operator pridruživanja</a:t>
            </a:r>
            <a:r>
              <a:rPr lang="sr-Latn-CS" sz="1600" b="1">
                <a:latin typeface="Tahoma" charset="0"/>
              </a:rPr>
              <a:t> koji pridružuje rezultat sa desne strane onome što se nalazi na lijevoj strani znaka jednakosti.</a:t>
            </a:r>
            <a:endParaRPr lang="en-US" sz="1600" b="1">
              <a:latin typeface="Tahoma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Skra</a:t>
            </a:r>
            <a:r>
              <a:rPr lang="sr-Latn-CS" smtClean="0"/>
              <a:t>ćena notacija</a:t>
            </a: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7688" y="2266528"/>
            <a:ext cx="8686800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programiranju su česte operacije tipa: </a:t>
            </a:r>
            <a:r>
              <a:rPr lang="sr-Latn-CS" sz="2400" b="1" dirty="0" smtClean="0">
                <a:solidFill>
                  <a:srgbClr val="FF0000"/>
                </a:solidFill>
              </a:rPr>
              <a:t>a=a+b;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(ovo nije dozvoljeno u matematici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sem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za</a:t>
            </a:r>
            <a:r>
              <a:rPr lang="en-US" sz="1600" b="1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b=0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. 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operacije ovog tipa u C-u </a:t>
            </a:r>
            <a:r>
              <a:rPr lang="en-US" sz="2400" dirty="0" err="1" smtClean="0"/>
              <a:t>su</a:t>
            </a:r>
            <a:r>
              <a:rPr lang="sr-Latn-CS" sz="2400" dirty="0" smtClean="0"/>
              <a:t> uveden</a:t>
            </a:r>
            <a:r>
              <a:rPr lang="en-US" sz="2400" dirty="0" smtClean="0"/>
              <a:t>e</a:t>
            </a:r>
            <a:r>
              <a:rPr lang="sr-Latn-CS" sz="2400" dirty="0" smtClean="0"/>
              <a:t> skraćen</a:t>
            </a:r>
            <a:r>
              <a:rPr lang="en-US" sz="2400" dirty="0" smtClean="0"/>
              <a:t>e</a:t>
            </a:r>
            <a:r>
              <a:rPr lang="sr-Latn-CS" sz="2400" dirty="0" smtClean="0"/>
              <a:t> notacij</a:t>
            </a:r>
            <a:r>
              <a:rPr lang="en-US" sz="2400" dirty="0" smtClean="0"/>
              <a:t>e</a:t>
            </a:r>
            <a:r>
              <a:rPr lang="sr-Latn-CS" sz="2400" dirty="0" smtClean="0"/>
              <a:t>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FF0000"/>
                </a:solidFill>
              </a:rPr>
              <a:t>a+=b;	a-=b;		a*=b;	</a:t>
            </a:r>
            <a:r>
              <a:rPr lang="en-US" sz="2400" dirty="0" smtClean="0">
                <a:solidFill>
                  <a:srgbClr val="FF0000"/>
                </a:solidFill>
              </a:rPr>
              <a:t>	</a:t>
            </a:r>
            <a:r>
              <a:rPr lang="sr-Latn-CS" sz="2400" dirty="0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/=b;		a%=b;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err="1" smtClean="0"/>
              <a:t>koje</a:t>
            </a:r>
            <a:r>
              <a:rPr lang="en-US" sz="2400" dirty="0" smtClean="0"/>
              <a:t> </a:t>
            </a:r>
            <a:r>
              <a:rPr lang="sr-Latn-CS" sz="2400" dirty="0" smtClean="0"/>
              <a:t>znače redom:</a:t>
            </a:r>
            <a:br>
              <a:rPr lang="sr-Latn-CS" sz="2400" dirty="0" smtClean="0"/>
            </a:br>
            <a:r>
              <a:rPr lang="sr-Latn-CS" sz="2400" dirty="0" smtClean="0">
                <a:solidFill>
                  <a:srgbClr val="3333CC"/>
                </a:solidFill>
              </a:rPr>
              <a:t>a=a+b;	a=a-b;	a=a*b;	a=a</a:t>
            </a:r>
            <a:r>
              <a:rPr lang="en-US" sz="2400" dirty="0" smtClean="0">
                <a:solidFill>
                  <a:srgbClr val="3333CC"/>
                </a:solidFill>
              </a:rPr>
              <a:t>/b;	a=</a:t>
            </a:r>
            <a:r>
              <a:rPr lang="en-US" sz="2400" dirty="0" err="1" smtClean="0">
                <a:solidFill>
                  <a:srgbClr val="3333CC"/>
                </a:solidFill>
              </a:rPr>
              <a:t>a%b</a:t>
            </a:r>
            <a:r>
              <a:rPr lang="en-US" sz="2400" dirty="0" smtClean="0">
                <a:solidFill>
                  <a:srgbClr val="3333CC"/>
                </a:solidFill>
              </a:rPr>
              <a:t>;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Već ste </a:t>
            </a:r>
            <a:r>
              <a:rPr lang="sr-Latn-CS" sz="2400" dirty="0" smtClean="0"/>
              <a:t>(nadamo se) </a:t>
            </a:r>
            <a:r>
              <a:rPr lang="sr-Latn-CS" sz="2400" dirty="0" smtClean="0"/>
              <a:t>uočili znak </a:t>
            </a:r>
            <a:r>
              <a:rPr lang="sr-Latn-CS" sz="2400" b="1" dirty="0" smtClean="0"/>
              <a:t>;</a:t>
            </a:r>
            <a:r>
              <a:rPr lang="sr-Latn-CS" sz="2400" dirty="0" smtClean="0"/>
              <a:t> koji stoji na kraju svake od naredbi i znači kraj naredbe.</a:t>
            </a:r>
          </a:p>
          <a:p>
            <a:pPr eaLnBrk="1" hangingPunct="1"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Ovdje se ne završava bogats</a:t>
            </a:r>
            <a:r>
              <a:rPr lang="en-US" sz="2400" dirty="0" smtClean="0"/>
              <a:t>t</a:t>
            </a:r>
            <a:r>
              <a:rPr lang="sr-Latn-CS" sz="2400" dirty="0" smtClean="0"/>
              <a:t>vo operatora koje je bilo nekarakteristično za programske jezike prije C-a.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8392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503096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U programskim jezicima se često </a:t>
            </a:r>
            <a:r>
              <a:rPr lang="en-US" sz="2400" dirty="0" err="1" smtClean="0"/>
              <a:t>i</a:t>
            </a:r>
            <a:r>
              <a:rPr lang="sr-Latn-CS" sz="2400" dirty="0" smtClean="0"/>
              <a:t>zvršava naredba tipa </a:t>
            </a:r>
            <a:r>
              <a:rPr lang="sr-Latn-CS" sz="2400" b="1" dirty="0" smtClean="0">
                <a:solidFill>
                  <a:srgbClr val="3333CC"/>
                </a:solidFill>
              </a:rPr>
              <a:t>i=i+1;</a:t>
            </a:r>
            <a:r>
              <a:rPr lang="sr-Latn-CS" sz="2400" dirty="0" smtClean="0"/>
              <a:t> kojom se promjenljiva </a:t>
            </a:r>
            <a:r>
              <a:rPr lang="sr-Latn-CS" sz="2400" b="1" dirty="0" smtClean="0">
                <a:solidFill>
                  <a:srgbClr val="3333CC"/>
                </a:solidFill>
              </a:rPr>
              <a:t>i</a:t>
            </a:r>
            <a:r>
              <a:rPr lang="sr-Latn-CS" sz="2400" dirty="0" smtClean="0"/>
              <a:t> uvećava za </a:t>
            </a:r>
            <a:r>
              <a:rPr lang="sr-Latn-CS" sz="2400" b="1" dirty="0" smtClean="0">
                <a:solidFill>
                  <a:srgbClr val="3333CC"/>
                </a:solidFill>
              </a:rPr>
              <a:t>1</a:t>
            </a:r>
            <a:r>
              <a:rPr lang="sr-Latn-CS" sz="2400" dirty="0" smtClean="0"/>
              <a:t>. Ovo se naziva </a:t>
            </a:r>
            <a:r>
              <a:rPr lang="sr-Latn-CS" sz="2400" dirty="0" smtClean="0">
                <a:solidFill>
                  <a:srgbClr val="3333CC"/>
                </a:solidFill>
              </a:rPr>
              <a:t>inkrementiranje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Za obavljanje ove operacije potrebno je nekoliko instrukcija: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smiještanje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 u registar računara;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generisanje konstante </a:t>
            </a:r>
            <a:r>
              <a:rPr lang="sr-Latn-CS" sz="2000" b="1" dirty="0" smtClean="0"/>
              <a:t>1</a:t>
            </a:r>
            <a:r>
              <a:rPr lang="sr-Latn-CS" sz="2000" dirty="0" smtClean="0"/>
              <a:t> u drugom registru; 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sabiranje i privremeno memorisanje rezultata;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kopiranje rezultata iz registra u memoriju na promjenljivu </a:t>
            </a:r>
            <a:r>
              <a:rPr lang="sr-Latn-CS" sz="2000" b="1" dirty="0" smtClean="0"/>
              <a:t>i</a:t>
            </a:r>
            <a:r>
              <a:rPr lang="sr-Latn-CS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Ako se podsjetite kursa OR1, svi procesori, pa čak i korišćeni primitivni model procesora, imaju instrukciju koja inkrementira (povećava vrijednost za 1).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Inkrementiranje i dekrementiranje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929563" cy="453576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sr-Latn-CS" sz="2400" dirty="0" smtClean="0"/>
              <a:t>Stoga, </a:t>
            </a:r>
            <a:r>
              <a:rPr lang="sr-Latn-CS" sz="2400" dirty="0" smtClean="0"/>
              <a:t>C</a:t>
            </a:r>
            <a:r>
              <a:rPr lang="en-US" sz="2400" dirty="0" smtClean="0"/>
              <a:t>,</a:t>
            </a:r>
            <a:r>
              <a:rPr lang="sr-Latn-CS" sz="2400" dirty="0" smtClean="0"/>
              <a:t> kao jezik koji ima dobru komunikaciju sa hardverom</a:t>
            </a:r>
            <a:r>
              <a:rPr lang="en-US" sz="2400" dirty="0" smtClean="0"/>
              <a:t>,</a:t>
            </a:r>
            <a:r>
              <a:rPr lang="sr-Latn-CS" sz="2400" dirty="0" smtClean="0"/>
              <a:t> ima operator koji direktno poziva </a:t>
            </a:r>
            <a:r>
              <a:rPr lang="en-US" sz="2400" dirty="0" err="1" smtClean="0"/>
              <a:t>procesorsku</a:t>
            </a:r>
            <a:r>
              <a:rPr lang="en-US" sz="2400" dirty="0" smtClean="0"/>
              <a:t> </a:t>
            </a:r>
            <a:r>
              <a:rPr lang="sr-Latn-CS" sz="2400" dirty="0" smtClean="0"/>
              <a:t>instrukciju za inkrementiranje. </a:t>
            </a:r>
            <a:r>
              <a:rPr lang="en-US" sz="2400" dirty="0" err="1" smtClean="0"/>
              <a:t>Postoje</a:t>
            </a:r>
            <a:r>
              <a:rPr lang="en-US" sz="2400" dirty="0" smtClean="0"/>
              <a:t> </a:t>
            </a:r>
            <a:r>
              <a:rPr lang="sr-Latn-ME" sz="2400" dirty="0" smtClean="0"/>
              <a:t>2 </a:t>
            </a:r>
            <a:r>
              <a:rPr lang="en-US" sz="2400" dirty="0" err="1" smtClean="0"/>
              <a:t>varijante</a:t>
            </a:r>
            <a:r>
              <a:rPr lang="en-US" sz="2400" dirty="0" smtClean="0"/>
              <a:t> </a:t>
            </a:r>
            <a:r>
              <a:rPr lang="sr-Latn-CS" sz="2400" dirty="0" smtClean="0"/>
              <a:t>operator</a:t>
            </a:r>
            <a:r>
              <a:rPr lang="en-US" sz="2400" dirty="0" smtClean="0"/>
              <a:t>a</a:t>
            </a:r>
            <a:r>
              <a:rPr lang="sr-Latn-CS" sz="2400" dirty="0" smtClean="0"/>
              <a:t>:</a:t>
            </a:r>
            <a:endParaRPr lang="en-US" sz="2400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k++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postfiksna varijanta</a:t>
            </a:r>
            <a:r>
              <a:rPr lang="sr-Latn-CS" sz="1600" b="1" dirty="0" smtClean="0"/>
              <a:t> koja znači prvo upotrijebi </a:t>
            </a:r>
            <a:r>
              <a:rPr lang="sr-Latn-CS" sz="1600" b="1" dirty="0" smtClean="0">
                <a:solidFill>
                  <a:srgbClr val="FF0000"/>
                </a:solidFill>
              </a:rPr>
              <a:t>k</a:t>
            </a:r>
            <a:r>
              <a:rPr lang="sr-Latn-CS" sz="1600" b="1" dirty="0" smtClean="0"/>
              <a:t> </a:t>
            </a:r>
            <a:r>
              <a:rPr lang="en-US" sz="1600" b="1" dirty="0" smtClean="0"/>
              <a:t>u </a:t>
            </a:r>
            <a:r>
              <a:rPr lang="en-US" sz="1600" b="1" dirty="0" err="1" smtClean="0"/>
              <a:t>izrazu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gdje</a:t>
            </a:r>
            <a:r>
              <a:rPr lang="en-US" sz="1600" b="1" dirty="0" smtClean="0"/>
              <a:t> se </a:t>
            </a:r>
            <a:r>
              <a:rPr lang="en-US" sz="1600" b="1" dirty="0" err="1" smtClean="0"/>
              <a:t>nalazi</a:t>
            </a:r>
            <a:r>
              <a:rPr lang="en-US" sz="1600" b="1" dirty="0" smtClean="0"/>
              <a:t>, </a:t>
            </a:r>
            <a:r>
              <a:rPr lang="sr-Latn-CS" sz="1600" b="1" dirty="0" smtClean="0"/>
              <a:t>a zatim ga uvećaj za 1) i</a:t>
            </a:r>
            <a:endParaRPr lang="en-US" sz="1600" b="1" dirty="0" smtClean="0"/>
          </a:p>
          <a:p>
            <a:pPr marL="1087438" indent="-742950" eaLnBrk="1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dirty="0" smtClean="0">
                <a:solidFill>
                  <a:srgbClr val="FF0000"/>
                </a:solidFill>
              </a:rPr>
              <a:t>++k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</a:t>
            </a:r>
            <a:r>
              <a:rPr lang="sr-Latn-CS" sz="1600" b="1" dirty="0" smtClean="0">
                <a:solidFill>
                  <a:srgbClr val="3333CC"/>
                </a:solidFill>
              </a:rPr>
              <a:t>prefiksna varijanta</a:t>
            </a:r>
            <a:r>
              <a:rPr lang="sr-Latn-CS" sz="1600" b="1" dirty="0" smtClean="0"/>
              <a:t> koja znači prvo povećaj za 1</a:t>
            </a:r>
            <a:r>
              <a:rPr lang="en-US" sz="1600" b="1" dirty="0" smtClean="0"/>
              <a:t>,</a:t>
            </a:r>
            <a:r>
              <a:rPr lang="sr-Latn-CS" sz="1600" b="1" dirty="0" smtClean="0"/>
              <a:t> a zatim ga upotrijebi</a:t>
            </a:r>
            <a:r>
              <a:rPr lang="en-US" sz="1600" b="1" dirty="0" smtClean="0"/>
              <a:t> u </a:t>
            </a:r>
            <a:r>
              <a:rPr lang="en-US" sz="1600" b="1" dirty="0" err="1" smtClean="0"/>
              <a:t>izrazu</a:t>
            </a:r>
            <a:r>
              <a:rPr lang="sr-Latn-CS" sz="1600" b="1" dirty="0" smtClean="0"/>
              <a:t>).</a:t>
            </a:r>
            <a:endParaRPr lang="sr-Latn-CS" sz="1600" b="1" dirty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sr-Latn-CS" sz="2400" dirty="0" smtClean="0"/>
              <a:t>   </a:t>
            </a:r>
            <a:r>
              <a:rPr lang="en-US" sz="2400" dirty="0" smtClean="0"/>
              <a:t>	</a:t>
            </a:r>
            <a:r>
              <a:rPr lang="sr-Latn-CS" sz="2400" dirty="0" smtClean="0"/>
              <a:t>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en-US" sz="2400" dirty="0" smtClean="0"/>
              <a:t>,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</a:t>
            </a:r>
            <a:r>
              <a:rPr lang="sr-Latn-CS" sz="2400" dirty="0" smtClean="0">
                <a:solidFill>
                  <a:srgbClr val="FF0000"/>
                </a:solidFill>
              </a:rPr>
              <a:t>; </a:t>
            </a:r>
            <a:r>
              <a:rPr lang="sr-Latn-CS" sz="2400" dirty="0" smtClean="0">
                <a:solidFill>
                  <a:srgbClr val="FF0000"/>
                </a:solidFill>
              </a:rPr>
              <a:t>j=k++;</a:t>
            </a:r>
            <a:r>
              <a:rPr lang="sr-Latn-CS" sz="2400" dirty="0" smtClean="0"/>
              <a:t> </a:t>
            </a:r>
            <a:r>
              <a:rPr lang="sr-Latn-CS" sz="2400" dirty="0" smtClean="0"/>
              <a:t>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en-US" sz="2400" dirty="0" err="1" smtClean="0"/>
              <a:t>i</a:t>
            </a:r>
            <a:r>
              <a:rPr lang="sr-Latn-C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j=0</a:t>
            </a:r>
            <a:r>
              <a:rPr lang="sr-Latn-CS" sz="2400" dirty="0" smtClean="0"/>
              <a:t>, </a:t>
            </a:r>
            <a:r>
              <a:rPr lang="sr-Latn-CS" sz="2400" dirty="0" smtClean="0"/>
              <a:t>dok</a:t>
            </a:r>
            <a:r>
              <a:rPr lang="en-US" sz="2400" dirty="0" smtClean="0"/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k=0</a:t>
            </a:r>
            <a:r>
              <a:rPr lang="sr-Latn-CS" sz="2400" dirty="0" smtClean="0">
                <a:solidFill>
                  <a:srgbClr val="FF0000"/>
                </a:solidFill>
              </a:rPr>
              <a:t>; j</a:t>
            </a:r>
            <a:r>
              <a:rPr lang="sr-Latn-CS" sz="2400" dirty="0" smtClean="0">
                <a:solidFill>
                  <a:srgbClr val="FF0000"/>
                </a:solidFill>
              </a:rPr>
              <a:t>=++k;</a:t>
            </a:r>
            <a:r>
              <a:rPr lang="sr-Latn-CS" sz="2400" dirty="0" smtClean="0"/>
              <a:t> </a:t>
            </a:r>
            <a:r>
              <a:rPr lang="sr-Latn-CS" sz="2400" dirty="0" smtClean="0"/>
              <a:t>daje </a:t>
            </a:r>
            <a:r>
              <a:rPr lang="sr-Latn-CS" sz="2400" dirty="0" smtClean="0">
                <a:solidFill>
                  <a:srgbClr val="FF0000"/>
                </a:solidFill>
              </a:rPr>
              <a:t>k=1</a:t>
            </a:r>
            <a:r>
              <a:rPr lang="sr-Latn-CS" sz="2400" dirty="0" smtClean="0"/>
              <a:t> </a:t>
            </a:r>
            <a:r>
              <a:rPr lang="sr-Latn-CS" sz="2400" dirty="0" smtClean="0"/>
              <a:t>i </a:t>
            </a:r>
            <a:r>
              <a:rPr lang="sr-Latn-CS" sz="2400" dirty="0" smtClean="0">
                <a:solidFill>
                  <a:srgbClr val="FF0000"/>
                </a:solidFill>
              </a:rPr>
              <a:t>j=1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dirty="0" smtClean="0"/>
              <a:t>Postoji operator </a:t>
            </a:r>
            <a:r>
              <a:rPr lang="sr-Latn-CS" sz="2400" dirty="0" smtClean="0">
                <a:solidFill>
                  <a:srgbClr val="3333CC"/>
                </a:solidFill>
              </a:rPr>
              <a:t>--</a:t>
            </a:r>
            <a:r>
              <a:rPr lang="sr-Latn-CS" sz="2400" dirty="0" smtClean="0"/>
              <a:t>, opet u dvije varijante, </a:t>
            </a:r>
            <a:r>
              <a:rPr lang="sr-Latn-CS" sz="2400" dirty="0" smtClean="0">
                <a:solidFill>
                  <a:srgbClr val="3333CC"/>
                </a:solidFill>
              </a:rPr>
              <a:t>k--</a:t>
            </a:r>
            <a:r>
              <a:rPr lang="sr-Latn-CS" sz="2400" dirty="0" smtClean="0"/>
              <a:t> </a:t>
            </a:r>
            <a:r>
              <a:rPr lang="sr-Latn-CS" sz="2400" dirty="0" smtClean="0"/>
              <a:t>i </a:t>
            </a:r>
            <a:r>
              <a:rPr lang="sr-Latn-CS" sz="2400" dirty="0" smtClean="0">
                <a:solidFill>
                  <a:srgbClr val="3333CC"/>
                </a:solidFill>
              </a:rPr>
              <a:t>--k</a:t>
            </a:r>
            <a:r>
              <a:rPr lang="sr-Latn-CS" sz="2400" dirty="0" smtClean="0"/>
              <a:t>, </a:t>
            </a:r>
            <a:r>
              <a:rPr lang="sr-Latn-CS" sz="2400" dirty="0" smtClean="0"/>
              <a:t>koji služi za </a:t>
            </a:r>
            <a:r>
              <a:rPr lang="sr-Latn-CS" sz="2400" dirty="0" smtClean="0">
                <a:solidFill>
                  <a:srgbClr val="FF0000"/>
                </a:solidFill>
              </a:rPr>
              <a:t>dekrementiranje</a:t>
            </a:r>
            <a:r>
              <a:rPr lang="sr-Latn-CS" sz="2400" dirty="0" smtClean="0"/>
              <a:t> (umanjivanje za 1) sa istim principom kao kod inkrementiranja.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operacija poređenja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49760"/>
            <a:ext cx="8503096" cy="44196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Operatori operacija poređenja su: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</a:t>
            </a:r>
            <a:r>
              <a:rPr lang="sr-Latn-CS" sz="2000" dirty="0" smtClean="0"/>
              <a:t>),</a:t>
            </a:r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&gt;=</a:t>
            </a:r>
            <a:r>
              <a:rPr lang="en-US" sz="2000" dirty="0" smtClean="0"/>
              <a:t> (</a:t>
            </a:r>
            <a:r>
              <a:rPr lang="en-US" sz="2000" dirty="0" err="1" smtClean="0"/>
              <a:t>ve</a:t>
            </a:r>
            <a:r>
              <a:rPr lang="sr-Latn-CS" sz="2000" dirty="0" smtClean="0"/>
              <a:t>će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sr-Latn-CS" sz="2000" dirty="0" smtClean="0"/>
              <a:t>),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&lt;=</a:t>
            </a:r>
            <a:r>
              <a:rPr lang="en-US" sz="2000" dirty="0" smtClean="0"/>
              <a:t> (</a:t>
            </a:r>
            <a:r>
              <a:rPr lang="en-US" sz="2000" dirty="0" err="1" smtClean="0"/>
              <a:t>manje</a:t>
            </a:r>
            <a:r>
              <a:rPr lang="en-US" sz="2000" dirty="0" smtClean="0"/>
              <a:t> od </a:t>
            </a:r>
            <a:r>
              <a:rPr lang="en-US" sz="2000" dirty="0" err="1" smtClean="0"/>
              <a:t>ili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)</a:t>
            </a:r>
            <a:r>
              <a:rPr lang="sr-Latn-CS" sz="2000" dirty="0" smtClean="0"/>
              <a:t>,</a:t>
            </a:r>
            <a:endParaRPr lang="en-US" sz="2000" dirty="0" smtClean="0"/>
          </a:p>
          <a:p>
            <a:pPr lvl="1" eaLnBrk="1" hangingPunct="1"/>
            <a:r>
              <a:rPr lang="en-US" sz="2000" b="1" dirty="0">
                <a:solidFill>
                  <a:srgbClr val="FF0000"/>
                </a:solidFill>
              </a:rPr>
              <a:t>!=</a:t>
            </a:r>
            <a:r>
              <a:rPr lang="en-US" sz="2000" dirty="0" smtClean="0"/>
              <a:t> (</a:t>
            </a:r>
            <a:r>
              <a:rPr lang="en-US" sz="2000" dirty="0" err="1" smtClean="0"/>
              <a:t>nije</a:t>
            </a:r>
            <a:r>
              <a:rPr lang="en-US" sz="2000" dirty="0" smtClean="0"/>
              <a:t> </a:t>
            </a:r>
            <a:r>
              <a:rPr lang="en-US" sz="2000" dirty="0" err="1" smtClean="0"/>
              <a:t>jednako</a:t>
            </a:r>
            <a:r>
              <a:rPr lang="en-US" sz="2000" dirty="0" smtClean="0"/>
              <a:t>; </a:t>
            </a:r>
            <a:r>
              <a:rPr lang="en-US" sz="2000" dirty="0" err="1" smtClean="0"/>
              <a:t>uo</a:t>
            </a:r>
            <a:r>
              <a:rPr lang="sr-Latn-CS" sz="2000" dirty="0" smtClean="0"/>
              <a:t>čite razliku u odnosu na MATLAB) i</a:t>
            </a:r>
          </a:p>
          <a:p>
            <a:pPr lvl="1" eaLnBrk="1" hangingPunct="1"/>
            <a:r>
              <a:rPr lang="sr-Latn-CS" sz="2000" b="1" dirty="0">
                <a:solidFill>
                  <a:srgbClr val="FF0000"/>
                </a:solidFill>
              </a:rPr>
              <a:t>==</a:t>
            </a:r>
            <a:r>
              <a:rPr lang="sr-Latn-CS" sz="2000" dirty="0" smtClean="0"/>
              <a:t> (jednako; uočite razliku u odnosu na operator pridruživanja).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Ako je </a:t>
            </a:r>
            <a:r>
              <a:rPr lang="en-US" sz="2400" dirty="0" smtClean="0"/>
              <a:t>pore</a:t>
            </a:r>
            <a:r>
              <a:rPr lang="sr-Latn-CS" sz="2400" dirty="0" smtClean="0"/>
              <a:t>đenje zadovoljeno rezultat je 1</a:t>
            </a:r>
            <a:r>
              <a:rPr lang="en-US" sz="2400" dirty="0" smtClean="0"/>
              <a:t>,</a:t>
            </a:r>
            <a:r>
              <a:rPr lang="sr-Latn-CS" sz="2400" dirty="0" smtClean="0"/>
              <a:t> a ako nije 0. 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dirty="0" smtClean="0"/>
              <a:t>Kao logičku istinu programski jezik C </a:t>
            </a:r>
            <a:r>
              <a:rPr lang="en-US" sz="2400" dirty="0" err="1" smtClean="0"/>
              <a:t>tuma</a:t>
            </a:r>
            <a:r>
              <a:rPr lang="sr-Latn-CS" sz="2400" dirty="0" smtClean="0"/>
              <a:t>či svaku vrijednost različitu od nule</a:t>
            </a:r>
            <a:r>
              <a:rPr lang="sr-Latn-CS" sz="2400" dirty="0" smtClean="0"/>
              <a:t>!</a:t>
            </a:r>
            <a:endParaRPr lang="en-US" sz="2400" dirty="0" smtClean="0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5222304" y="3015357"/>
            <a:ext cx="3310136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000" dirty="0">
                <a:solidFill>
                  <a:srgbClr val="FF0000"/>
                </a:solidFill>
                <a:latin typeface="Tahoma" charset="0"/>
              </a:rPr>
              <a:t>Aritmetičke operacije imaju veći prioritet od logičkih.</a:t>
            </a:r>
            <a:endParaRPr lang="en-US" sz="2000" dirty="0">
              <a:solidFill>
                <a:srgbClr val="FF0000"/>
              </a:solidFill>
              <a:latin typeface="Tahoma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971600" y="4725144"/>
            <a:ext cx="1440160" cy="531912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Operatori logičkih operacija</a:t>
            </a:r>
            <a:endParaRPr lang="en-US" smtClean="0"/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01552"/>
            <a:ext cx="8892480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Operatori logičkih operacija u C-u su: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!</a:t>
            </a:r>
            <a:r>
              <a:rPr lang="sr-Latn-CS" sz="2000" dirty="0" smtClean="0"/>
              <a:t> je operator negacije (od </a:t>
            </a:r>
            <a:r>
              <a:rPr lang="sr-Latn-CS" sz="2000" dirty="0" smtClean="0"/>
              <a:t>izraza različitog od 0 </a:t>
            </a:r>
            <a:r>
              <a:rPr lang="sr-Latn-CS" sz="2000" dirty="0" smtClean="0"/>
              <a:t>daje </a:t>
            </a:r>
            <a:r>
              <a:rPr lang="en-US" sz="2000" dirty="0" smtClean="0"/>
              <a:t>0</a:t>
            </a:r>
            <a:r>
              <a:rPr lang="sr-Latn-ME" sz="2000" dirty="0" smtClean="0"/>
              <a:t>,</a:t>
            </a:r>
            <a:r>
              <a:rPr lang="sr-Latn-CS" sz="2000" dirty="0" smtClean="0"/>
              <a:t> </a:t>
            </a:r>
            <a:r>
              <a:rPr lang="sr-Latn-CS" sz="2000" dirty="0" smtClean="0"/>
              <a:t>i od </a:t>
            </a:r>
            <a:r>
              <a:rPr lang="sr-Latn-CS" sz="2000" dirty="0" smtClean="0"/>
              <a:t>0 </a:t>
            </a:r>
            <a:r>
              <a:rPr lang="sr-Latn-CS" sz="2000" dirty="0" smtClean="0"/>
              <a:t>daje 1),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b="1" dirty="0" smtClean="0">
                <a:solidFill>
                  <a:srgbClr val="FF0000"/>
                </a:solidFill>
              </a:rPr>
              <a:t>&amp;&amp;</a:t>
            </a:r>
            <a:r>
              <a:rPr lang="sr-Latn-CS" sz="2000" dirty="0" smtClean="0"/>
              <a:t> logička operacija AND – I,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000" b="1" dirty="0" smtClean="0">
                <a:solidFill>
                  <a:srgbClr val="FF0000"/>
                </a:solidFill>
              </a:rPr>
              <a:t>||</a:t>
            </a:r>
            <a:r>
              <a:rPr lang="en-US" sz="2000" dirty="0" smtClean="0"/>
              <a:t> </a:t>
            </a:r>
            <a:r>
              <a:rPr lang="en-US" sz="2000" dirty="0" err="1" smtClean="0"/>
              <a:t>logi</a:t>
            </a:r>
            <a:r>
              <a:rPr lang="sr-Latn-CS" sz="2000" dirty="0" smtClean="0"/>
              <a:t>čka operacija OR – ILI.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400" dirty="0" smtClean="0"/>
              <a:t>Dozvoljene su i skraćene verzije operatora tipa </a:t>
            </a:r>
            <a:r>
              <a:rPr lang="sr-Latn-CS" sz="2400" b="1" dirty="0" smtClean="0">
                <a:solidFill>
                  <a:srgbClr val="3333CC"/>
                </a:solidFill>
              </a:rPr>
              <a:t>&amp;&amp;=</a:t>
            </a:r>
            <a:r>
              <a:rPr lang="sr-Latn-CS" sz="2400" dirty="0" smtClean="0"/>
              <a:t>.</a:t>
            </a:r>
            <a:endParaRPr lang="sr-Latn-CS" sz="2400" dirty="0"/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Logički izraz </a:t>
            </a:r>
            <a:r>
              <a:rPr lang="sr-Latn-C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>
                <a:solidFill>
                  <a:srgbClr val="3333CC"/>
                </a:solidFill>
              </a:rPr>
              <a:t>||0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3333CC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se </a:t>
            </a:r>
            <a:r>
              <a:rPr lang="en-US" sz="2000" dirty="0" smtClean="0">
                <a:solidFill>
                  <a:srgbClr val="3333CC"/>
                </a:solidFill>
              </a:rPr>
              <a:t>5</a:t>
            </a:r>
            <a:r>
              <a:rPr lang="en-US" sz="2000" dirty="0" smtClean="0"/>
              <a:t> </a:t>
            </a:r>
            <a:r>
              <a:rPr lang="en-US" sz="2000" dirty="0" err="1" smtClean="0"/>
              <a:t>tuma</a:t>
            </a:r>
            <a:r>
              <a:rPr lang="sr-Latn-CS" sz="2000" dirty="0" smtClean="0"/>
              <a:t>či kao logička istina.</a:t>
            </a:r>
          </a:p>
          <a:p>
            <a:pPr lvl="1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CS" sz="2000" dirty="0" smtClean="0"/>
              <a:t>Kod upotrebe logičkih operatora u složenim izrazima oprez!!!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sr-Latn-CS" sz="2000" dirty="0" smtClean="0">
                <a:solidFill>
                  <a:srgbClr val="3333CC"/>
                </a:solidFill>
              </a:rPr>
              <a:t>int </a:t>
            </a:r>
            <a:r>
              <a:rPr lang="sr-Latn-CS" sz="2000" dirty="0" smtClean="0">
                <a:solidFill>
                  <a:srgbClr val="3333CC"/>
                </a:solidFill>
              </a:rPr>
              <a:t>i=2,j</a:t>
            </a:r>
            <a:r>
              <a:rPr lang="sr-Latn-CS" sz="2000" dirty="0" smtClean="0">
                <a:solidFill>
                  <a:srgbClr val="3333CC"/>
                </a:solidFill>
              </a:rPr>
              <a:t>;</a:t>
            </a:r>
            <a:r>
              <a:rPr lang="en-US" sz="2000" dirty="0" smtClean="0">
                <a:solidFill>
                  <a:srgbClr val="3333CC"/>
                </a:solidFill>
              </a:rPr>
              <a:t/>
            </a:r>
            <a:br>
              <a:rPr lang="en-US" sz="2000" dirty="0" smtClean="0">
                <a:solidFill>
                  <a:srgbClr val="3333CC"/>
                </a:solidFill>
              </a:rPr>
            </a:br>
            <a:r>
              <a:rPr lang="sr-Latn-CS" sz="2000" dirty="0" smtClean="0">
                <a:solidFill>
                  <a:srgbClr val="3333CC"/>
                </a:solidFill>
              </a:rPr>
              <a:t>j=(</a:t>
            </a:r>
            <a:r>
              <a:rPr lang="sr-Latn-CS" sz="2000" dirty="0" smtClean="0">
                <a:solidFill>
                  <a:srgbClr val="3333CC"/>
                </a:solidFill>
              </a:rPr>
              <a:t>2</a:t>
            </a:r>
            <a:r>
              <a:rPr lang="en-US" sz="2000" dirty="0" smtClean="0">
                <a:solidFill>
                  <a:srgbClr val="3333CC"/>
                </a:solidFill>
              </a:rPr>
              <a:t>||</a:t>
            </a:r>
            <a:r>
              <a:rPr lang="en-US" sz="2000" dirty="0" err="1" smtClean="0">
                <a:solidFill>
                  <a:srgbClr val="3333CC"/>
                </a:solidFill>
              </a:rPr>
              <a:t>i</a:t>
            </a:r>
            <a:r>
              <a:rPr lang="en-US" sz="2000" dirty="0" smtClean="0">
                <a:solidFill>
                  <a:srgbClr val="3333CC"/>
                </a:solidFill>
              </a:rPr>
              <a:t>++);</a:t>
            </a:r>
            <a:r>
              <a:rPr lang="sr-Latn-CS" sz="2000" dirty="0" smtClean="0">
                <a:solidFill>
                  <a:srgbClr val="3333CC"/>
                </a:solidFill>
              </a:rPr>
              <a:t/>
            </a:r>
            <a:br>
              <a:rPr lang="sr-Latn-CS" sz="2000" dirty="0" smtClean="0">
                <a:solidFill>
                  <a:srgbClr val="3333CC"/>
                </a:solidFill>
              </a:rPr>
            </a:br>
            <a:r>
              <a:rPr lang="en-US" sz="2000" dirty="0" err="1" smtClean="0"/>
              <a:t>Nakon</a:t>
            </a:r>
            <a:r>
              <a:rPr lang="en-US" sz="2000" dirty="0" smtClean="0"/>
              <a:t> </a:t>
            </a:r>
            <a:r>
              <a:rPr lang="en-US" sz="2000" dirty="0" err="1" smtClean="0"/>
              <a:t>ove</a:t>
            </a:r>
            <a:r>
              <a:rPr lang="en-US" sz="2000" dirty="0" smtClean="0"/>
              <a:t> </a:t>
            </a:r>
            <a:r>
              <a:rPr lang="en-US" sz="2000" dirty="0" err="1" smtClean="0"/>
              <a:t>dvije</a:t>
            </a:r>
            <a:r>
              <a:rPr lang="en-US" sz="2000" dirty="0" smtClean="0"/>
              <a:t> </a:t>
            </a:r>
            <a:r>
              <a:rPr lang="en-US" sz="2000" dirty="0" err="1" smtClean="0"/>
              <a:t>naredbe</a:t>
            </a:r>
            <a:r>
              <a:rPr lang="en-US" sz="2000" dirty="0" smtClean="0"/>
              <a:t> </a:t>
            </a:r>
            <a:r>
              <a:rPr lang="sr-Latn-CS" sz="2000" dirty="0" smtClean="0"/>
              <a:t>je </a:t>
            </a:r>
            <a:r>
              <a:rPr lang="en-US" sz="2000" dirty="0" smtClean="0">
                <a:solidFill>
                  <a:schemeClr val="accent1"/>
                </a:solidFill>
              </a:rPr>
              <a:t>j=</a:t>
            </a:r>
            <a:r>
              <a:rPr lang="sr-Latn-CS" sz="2000" dirty="0" smtClean="0">
                <a:solidFill>
                  <a:schemeClr val="accent1"/>
                </a:solidFill>
              </a:rPr>
              <a:t>1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>
                <a:solidFill>
                  <a:schemeClr val="accent1"/>
                </a:solidFill>
              </a:rPr>
              <a:t>i</a:t>
            </a:r>
            <a:r>
              <a:rPr lang="en-US" sz="2000" dirty="0" smtClean="0">
                <a:solidFill>
                  <a:schemeClr val="accent1"/>
                </a:solidFill>
              </a:rPr>
              <a:t>=2</a:t>
            </a:r>
            <a:r>
              <a:rPr lang="en-US" sz="2000" dirty="0" smtClean="0"/>
              <a:t> </a:t>
            </a:r>
            <a:r>
              <a:rPr lang="en-US" sz="2000" dirty="0" err="1" smtClean="0"/>
              <a:t>jer</a:t>
            </a:r>
            <a:r>
              <a:rPr lang="en-US" sz="2000" dirty="0" smtClean="0"/>
              <a:t> </a:t>
            </a:r>
            <a:r>
              <a:rPr lang="en-US" sz="2000" dirty="0" err="1" smtClean="0"/>
              <a:t>prilikom</a:t>
            </a:r>
            <a:r>
              <a:rPr lang="en-US" sz="2000" dirty="0" smtClean="0"/>
              <a:t> </a:t>
            </a:r>
            <a:r>
              <a:rPr lang="en-US" sz="2000" dirty="0" err="1" smtClean="0"/>
              <a:t>iz</a:t>
            </a:r>
            <a:r>
              <a:rPr lang="sr-Latn-CS" sz="2000" dirty="0" smtClean="0"/>
              <a:t>vršavanja naredbi se u ovom slučaju prvo pogleda prvi dio logičkog izraza i kako je on ispunjen logički izraz je sigurno tačan (operacija ILI je tačna kad je bilo koji od operanada tačan). Tako se u ovom slučaju uopšte ne izvršava drugi dio operacije, tj. </a:t>
            </a:r>
            <a:r>
              <a:rPr lang="sr-Latn-CS" sz="2000" dirty="0" smtClean="0">
                <a:solidFill>
                  <a:schemeClr val="accent1"/>
                </a:solidFill>
              </a:rPr>
              <a:t>i++</a:t>
            </a:r>
            <a:r>
              <a:rPr lang="sr-Latn-CS" sz="2000" dirty="0" smtClean="0"/>
              <a:t> se ne izvršava, pa </a:t>
            </a:r>
            <a:r>
              <a:rPr lang="sr-Latn-CS" sz="2000" dirty="0" smtClean="0">
                <a:solidFill>
                  <a:schemeClr val="accent1"/>
                </a:solidFill>
              </a:rPr>
              <a:t>i</a:t>
            </a:r>
            <a:r>
              <a:rPr lang="sr-Latn-CS" sz="2000" dirty="0" smtClean="0"/>
              <a:t> ostaje </a:t>
            </a:r>
            <a:r>
              <a:rPr lang="sr-Latn-CS" sz="2000" dirty="0" smtClean="0">
                <a:solidFill>
                  <a:schemeClr val="accent1"/>
                </a:solidFill>
              </a:rPr>
              <a:t>i=2</a:t>
            </a:r>
            <a:r>
              <a:rPr lang="sr-Latn-CS" sz="2000" dirty="0" smtClean="0"/>
              <a:t>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Ternarni operator</a:t>
            </a:r>
            <a:endParaRPr lang="en-US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338388"/>
            <a:ext cx="8287072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U programskom jeziku C postoji ternarni (koji ima tri operanda) operator </a:t>
            </a:r>
            <a:r>
              <a:rPr lang="sr-Latn-CS" sz="2400" b="1" smtClean="0">
                <a:solidFill>
                  <a:srgbClr val="FF0000"/>
                </a:solidFill>
              </a:rPr>
              <a:t>?:</a:t>
            </a:r>
            <a:endParaRPr lang="en-US" sz="2400" b="1" smtClean="0">
              <a:solidFill>
                <a:srgbClr val="FF0000"/>
              </a:solidFill>
            </a:endParaRPr>
          </a:p>
          <a:p>
            <a:pPr marL="0" indent="0" algn="ctr" eaLnBrk="1" hangingPunct="1">
              <a:buNone/>
            </a:pPr>
            <a:r>
              <a:rPr lang="sr-Latn-CS" sz="2400" b="1" smtClean="0">
                <a:solidFill>
                  <a:srgbClr val="FF0000"/>
                </a:solidFill>
              </a:rPr>
              <a:t>uslov ? izraz1 : izraz2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</a:pPr>
            <a:r>
              <a:rPr lang="sr-Latn-CS" sz="2400" smtClean="0"/>
              <a:t>Ako je logički </a:t>
            </a:r>
            <a:r>
              <a:rPr lang="sr-Latn-CS" sz="2400" b="1" smtClean="0">
                <a:solidFill>
                  <a:srgbClr val="FF0000"/>
                </a:solidFill>
              </a:rPr>
              <a:t>uslov</a:t>
            </a:r>
            <a:r>
              <a:rPr lang="sr-Latn-CS" sz="2400" smtClean="0"/>
              <a:t> tačan izvršava se </a:t>
            </a:r>
            <a:r>
              <a:rPr lang="sr-Latn-CS" sz="2400" b="1" smtClean="0">
                <a:solidFill>
                  <a:srgbClr val="FF0000"/>
                </a:solidFill>
              </a:rPr>
              <a:t>izraz1</a:t>
            </a:r>
            <a:r>
              <a:rPr lang="sr-Latn-CS" sz="2400" smtClean="0"/>
              <a:t>, a ako nije </a:t>
            </a:r>
            <a:r>
              <a:rPr lang="sr-Latn-CS" sz="2400" b="1" smtClean="0">
                <a:solidFill>
                  <a:srgbClr val="FF0000"/>
                </a:solidFill>
              </a:rPr>
              <a:t>izraz2</a:t>
            </a:r>
            <a:r>
              <a:rPr lang="sr-Latn-CS" sz="2400" smtClean="0"/>
              <a:t>. 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</a:t>
            </a:r>
            <a:r>
              <a:rPr lang="sr-Latn-CS" sz="2400" smtClean="0"/>
              <a:t>:</a:t>
            </a:r>
            <a:endParaRPr lang="en-US" sz="2400" smtClean="0"/>
          </a:p>
          <a:p>
            <a:pPr marL="354013" indent="0" eaLnBrk="1" hangingPunct="1">
              <a:spcBef>
                <a:spcPts val="600"/>
              </a:spcBef>
              <a:spcAft>
                <a:spcPts val="600"/>
              </a:spcAft>
              <a:buNone/>
            </a:pPr>
            <a:r>
              <a:rPr lang="sr-Latn-CS" sz="2400" b="1" smtClean="0">
                <a:solidFill>
                  <a:srgbClr val="FF0000"/>
                </a:solidFill>
              </a:rPr>
              <a:t>a=(j</a:t>
            </a:r>
            <a:r>
              <a:rPr lang="en-US" sz="2400" b="1" smtClean="0">
                <a:solidFill>
                  <a:srgbClr val="FF0000"/>
                </a:solidFill>
              </a:rPr>
              <a:t>&gt;2)</a:t>
            </a:r>
            <a:r>
              <a:rPr lang="sr-Latn-CS" sz="2400" b="1" smtClean="0">
                <a:solidFill>
                  <a:srgbClr val="FF0000"/>
                </a:solidFill>
              </a:rPr>
              <a:t> </a:t>
            </a:r>
            <a:r>
              <a:rPr lang="en-US" sz="2400" b="1" smtClean="0">
                <a:solidFill>
                  <a:srgbClr val="FF0000"/>
                </a:solidFill>
              </a:rPr>
              <a:t>?</a:t>
            </a:r>
            <a:r>
              <a:rPr lang="sr-Latn-CS" sz="2400" b="1" smtClean="0">
                <a:solidFill>
                  <a:srgbClr val="FF0000"/>
                </a:solidFill>
              </a:rPr>
              <a:t> </a:t>
            </a:r>
            <a:r>
              <a:rPr lang="en-US" sz="2400" b="1" smtClean="0">
                <a:solidFill>
                  <a:srgbClr val="FF0000"/>
                </a:solidFill>
              </a:rPr>
              <a:t>(j+2)</a:t>
            </a:r>
            <a:r>
              <a:rPr lang="sr-Latn-CS" sz="2400" b="1" smtClean="0">
                <a:solidFill>
                  <a:srgbClr val="FF0000"/>
                </a:solidFill>
              </a:rPr>
              <a:t> </a:t>
            </a:r>
            <a:r>
              <a:rPr lang="en-US" sz="2400" b="1" smtClean="0">
                <a:solidFill>
                  <a:srgbClr val="FF0000"/>
                </a:solidFill>
              </a:rPr>
              <a:t>:</a:t>
            </a:r>
            <a:r>
              <a:rPr lang="sr-Latn-CS" sz="2400" b="1" smtClean="0">
                <a:solidFill>
                  <a:srgbClr val="FF0000"/>
                </a:solidFill>
              </a:rPr>
              <a:t> </a:t>
            </a:r>
            <a:r>
              <a:rPr lang="en-US" sz="2400" b="1" smtClean="0">
                <a:solidFill>
                  <a:srgbClr val="FF0000"/>
                </a:solidFill>
              </a:rPr>
              <a:t>(j-2);</a:t>
            </a:r>
            <a:endParaRPr lang="en-US" sz="2400" b="1">
              <a:solidFill>
                <a:srgbClr val="FF0000"/>
              </a:solidFill>
            </a:endParaRPr>
          </a:p>
          <a:p>
            <a:pPr marL="354013" indent="0" eaLnBrk="1" hangingPunct="1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2400" smtClean="0"/>
              <a:t>Ako je </a:t>
            </a:r>
            <a:r>
              <a:rPr lang="en-US" sz="2400" b="1" smtClean="0">
                <a:solidFill>
                  <a:srgbClr val="3333CC"/>
                </a:solidFill>
              </a:rPr>
              <a:t>j&gt;2</a:t>
            </a:r>
            <a:r>
              <a:rPr lang="en-US" sz="2400" smtClean="0"/>
              <a:t> </a:t>
            </a:r>
            <a:r>
              <a:rPr lang="sr-Latn-CS" sz="2400" smtClean="0"/>
              <a:t>izvršava se</a:t>
            </a:r>
            <a:r>
              <a:rPr lang="en-US" sz="2400" smtClean="0"/>
              <a:t> </a:t>
            </a:r>
            <a:r>
              <a:rPr lang="en-US" sz="2400" b="1" smtClean="0">
                <a:solidFill>
                  <a:srgbClr val="3333CC"/>
                </a:solidFill>
              </a:rPr>
              <a:t>a=j+2</a:t>
            </a:r>
            <a:r>
              <a:rPr lang="sr-Latn-CS" sz="2400" smtClean="0"/>
              <a:t>,</a:t>
            </a:r>
            <a:r>
              <a:rPr lang="en-US" sz="2400" smtClean="0"/>
              <a:t> a ako nije </a:t>
            </a:r>
            <a:r>
              <a:rPr lang="en-US" sz="2400" b="1" smtClean="0">
                <a:solidFill>
                  <a:srgbClr val="3333CC"/>
                </a:solidFill>
              </a:rPr>
              <a:t>a=j-2</a:t>
            </a:r>
            <a:r>
              <a:rPr lang="en-US" sz="2400" smtClean="0"/>
              <a:t>.</a:t>
            </a:r>
            <a:endParaRPr lang="sr-Latn-CS" sz="2400" smtClean="0"/>
          </a:p>
          <a:p>
            <a:pPr eaLnBrk="1" hangingPunct="1"/>
            <a:endParaRPr lang="en-US" sz="240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Operacije sa bitovima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33600"/>
            <a:ext cx="8712968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smtClean="0"/>
              <a:t>Programski jezik C posjeduje</a:t>
            </a:r>
            <a:r>
              <a:rPr lang="sr-Latn-CS" sz="2400" smtClean="0"/>
              <a:t>,</a:t>
            </a:r>
            <a:r>
              <a:rPr lang="en-US" sz="2400" smtClean="0"/>
              <a:t> </a:t>
            </a:r>
            <a:r>
              <a:rPr lang="sr-Latn-CS" sz="2400" smtClean="0"/>
              <a:t>kao snažan koncept, operacije za direktan rad sa bitovima, što je značajno u brojnim slučajevima pristupa hardveru.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Postoje dvije grupe operatora za rad na nivou bitova:</a:t>
            </a:r>
          </a:p>
          <a:p>
            <a:pPr lvl="1" eaLnBrk="1" hangingPunct="1">
              <a:lnSpc>
                <a:spcPct val="90000"/>
              </a:lnSpc>
            </a:pPr>
            <a:r>
              <a:rPr lang="sr-Latn-CS" sz="2000" b="1" smtClean="0"/>
              <a:t>logičke operacije nad bitovima:</a:t>
            </a:r>
            <a:r>
              <a:rPr lang="sr-Latn-CS" sz="2000" smtClean="0">
                <a:solidFill>
                  <a:srgbClr val="FF0000"/>
                </a:solidFill>
              </a:rPr>
              <a:t> </a:t>
            </a:r>
            <a:r>
              <a:rPr lang="sr-Latn-CS" sz="2000" b="1" smtClean="0">
                <a:solidFill>
                  <a:srgbClr val="FF0000"/>
                </a:solidFill>
              </a:rPr>
              <a:t>~</a:t>
            </a:r>
            <a:r>
              <a:rPr lang="sr-Latn-CS" sz="2000" smtClean="0"/>
              <a:t> negacija po bitovima, npr. </a:t>
            </a:r>
            <a:r>
              <a:rPr lang="sr-Latn-CS" sz="2000" b="1" smtClean="0">
                <a:solidFill>
                  <a:srgbClr val="FF0000"/>
                </a:solidFill>
              </a:rPr>
              <a:t>~i</a:t>
            </a:r>
            <a:r>
              <a:rPr lang="sr-Latn-CS" sz="2000" smtClean="0"/>
              <a:t> znači gdje je u binarnom zapisu </a:t>
            </a:r>
            <a:r>
              <a:rPr lang="sr-Latn-CS" sz="2000" b="1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bila nula postavlja jedan i obratno, </a:t>
            </a:r>
            <a:r>
              <a:rPr lang="sr-Latn-CS" sz="2000" b="1" smtClean="0">
                <a:solidFill>
                  <a:srgbClr val="FF0000"/>
                </a:solidFill>
              </a:rPr>
              <a:t>a&amp;b</a:t>
            </a:r>
            <a:r>
              <a:rPr lang="sr-Latn-CS" sz="2000" smtClean="0"/>
              <a:t> logička operacija </a:t>
            </a:r>
            <a:r>
              <a:rPr lang="sr-Latn-CS" sz="2000" smtClean="0">
                <a:solidFill>
                  <a:srgbClr val="FF0000"/>
                </a:solidFill>
              </a:rPr>
              <a:t>I</a:t>
            </a:r>
            <a:r>
              <a:rPr lang="sr-Latn-CS" sz="2000" smtClean="0"/>
              <a:t> nad bitovima (</a:t>
            </a:r>
            <a:r>
              <a:rPr lang="sr-Latn-CS" sz="2000" smtClean="0">
                <a:solidFill>
                  <a:srgbClr val="3333CC"/>
                </a:solidFill>
              </a:rPr>
              <a:t>rezultat ima 1 na onim mjestima gdje je 1 upisano i u a i u b</a:t>
            </a:r>
            <a:r>
              <a:rPr lang="sr-Latn-CS" sz="2000" smtClean="0"/>
              <a:t>),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|b</a:t>
            </a:r>
            <a:r>
              <a:rPr lang="en-US" sz="2000" smtClean="0"/>
              <a:t> logi</a:t>
            </a:r>
            <a:r>
              <a:rPr lang="sr-Latn-CS" sz="2000" smtClean="0"/>
              <a:t>čko ILI nad bitovima, </a:t>
            </a:r>
            <a:r>
              <a:rPr lang="sr-Latn-CS" sz="2000" b="1" smtClean="0">
                <a:solidFill>
                  <a:srgbClr val="FF0000"/>
                </a:solidFill>
              </a:rPr>
              <a:t>a</a:t>
            </a:r>
            <a:r>
              <a:rPr lang="en-US" sz="2000" b="1" smtClean="0">
                <a:solidFill>
                  <a:srgbClr val="FF0000"/>
                </a:solidFill>
              </a:rPr>
              <a:t>^b</a:t>
            </a:r>
            <a:r>
              <a:rPr lang="en-US" sz="2000" smtClean="0"/>
              <a:t> eks</a:t>
            </a:r>
            <a:r>
              <a:rPr lang="sr-Latn-CS" sz="2000" smtClean="0"/>
              <a:t>k</a:t>
            </a:r>
            <a:r>
              <a:rPr lang="en-US" sz="2000" smtClean="0"/>
              <a:t>luzivno ILI </a:t>
            </a:r>
            <a:r>
              <a:rPr lang="sr-Latn-CS" sz="2000" smtClean="0"/>
              <a:t>nad</a:t>
            </a:r>
            <a:r>
              <a:rPr lang="en-US" sz="2000" smtClean="0"/>
              <a:t> bitovima.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b="1" smtClean="0"/>
              <a:t>operacije pomjeranja:</a:t>
            </a:r>
            <a:r>
              <a:rPr lang="en-US" sz="2000" smtClean="0"/>
              <a:t> </a:t>
            </a:r>
            <a:r>
              <a:rPr lang="en-US" sz="2000" b="1" smtClean="0">
                <a:solidFill>
                  <a:srgbClr val="FF0000"/>
                </a:solidFill>
              </a:rPr>
              <a:t>i&lt;&lt;k</a:t>
            </a:r>
            <a:r>
              <a:rPr lang="en-US" sz="2000" smtClean="0"/>
              <a:t> </a:t>
            </a:r>
            <a:r>
              <a:rPr lang="sr-Latn-CS" sz="2000" smtClean="0"/>
              <a:t>znači pomjeranje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sr-Latn-CS" sz="2000" smtClean="0"/>
              <a:t> za </a:t>
            </a:r>
            <a:r>
              <a:rPr lang="sr-Latn-CS" sz="2000" smtClean="0">
                <a:solidFill>
                  <a:srgbClr val="3333CC"/>
                </a:solidFill>
              </a:rPr>
              <a:t>k</a:t>
            </a:r>
            <a:r>
              <a:rPr lang="sr-Latn-CS" sz="2000" smtClean="0"/>
              <a:t> bita </a:t>
            </a:r>
            <a:r>
              <a:rPr lang="sr-Latn-CS" sz="2000" smtClean="0">
                <a:solidFill>
                  <a:srgbClr val="3333CC"/>
                </a:solidFill>
              </a:rPr>
              <a:t>s desna</a:t>
            </a:r>
            <a:r>
              <a:rPr lang="sr-Latn-CS" sz="2000" smtClean="0"/>
              <a:t>, a na upražnjena mjesta se upisuju nule, </a:t>
            </a:r>
            <a:r>
              <a:rPr lang="sr-Latn-CS" sz="2000" smtClean="0">
                <a:solidFill>
                  <a:srgbClr val="3333CC"/>
                </a:solidFill>
              </a:rPr>
              <a:t>i</a:t>
            </a:r>
            <a:r>
              <a:rPr lang="en-US" sz="2000" smtClean="0">
                <a:solidFill>
                  <a:srgbClr val="3333CC"/>
                </a:solidFill>
              </a:rPr>
              <a:t>&gt;&gt;k</a:t>
            </a:r>
            <a:r>
              <a:rPr lang="en-US" sz="2000" smtClean="0"/>
              <a:t> je pomjeranje </a:t>
            </a:r>
            <a:r>
              <a:rPr lang="en-US" sz="2000" smtClean="0">
                <a:solidFill>
                  <a:srgbClr val="3333CC"/>
                </a:solidFill>
              </a:rPr>
              <a:t>i</a:t>
            </a:r>
            <a:r>
              <a:rPr lang="en-US" sz="2000" smtClean="0"/>
              <a:t> </a:t>
            </a:r>
            <a:r>
              <a:rPr lang="en-US" sz="2000" smtClean="0">
                <a:solidFill>
                  <a:srgbClr val="3333CC"/>
                </a:solidFill>
              </a:rPr>
              <a:t>s lijeva</a:t>
            </a:r>
            <a:r>
              <a:rPr lang="en-US" sz="2000" smtClean="0"/>
              <a:t> za </a:t>
            </a:r>
            <a:r>
              <a:rPr lang="en-US" sz="2000" smtClean="0">
                <a:solidFill>
                  <a:srgbClr val="3333CC"/>
                </a:solidFill>
              </a:rPr>
              <a:t>k</a:t>
            </a:r>
            <a:r>
              <a:rPr lang="en-US" sz="2000" smtClean="0"/>
              <a:t> mjesta.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Za sve operatore koji rade sa bitovima </a:t>
            </a:r>
            <a:r>
              <a:rPr lang="en-US" sz="2000" smtClean="0">
                <a:solidFill>
                  <a:srgbClr val="3333CC"/>
                </a:solidFill>
              </a:rPr>
              <a:t>osim unarnog</a:t>
            </a:r>
            <a:r>
              <a:rPr lang="en-US" sz="2000" smtClean="0"/>
              <a:t> (negacije po bitovima) mogu se uvesti skra</a:t>
            </a:r>
            <a:r>
              <a:rPr lang="sr-Latn-CS" sz="2000" smtClean="0"/>
              <a:t>ć</a:t>
            </a:r>
            <a:r>
              <a:rPr lang="en-US" sz="2000" smtClean="0"/>
              <a:t>ene o</a:t>
            </a:r>
            <a:r>
              <a:rPr lang="sr-Latn-CS" sz="2000" smtClean="0"/>
              <a:t>z</a:t>
            </a:r>
            <a:r>
              <a:rPr lang="en-US" sz="2000" smtClean="0"/>
              <a:t>nake tipa </a:t>
            </a:r>
            <a:r>
              <a:rPr lang="en-US" sz="2000" b="1" smtClean="0">
                <a:solidFill>
                  <a:srgbClr val="FF0000"/>
                </a:solidFill>
              </a:rPr>
              <a:t>&amp;=</a:t>
            </a:r>
            <a:r>
              <a:rPr lang="en-US" sz="2000" smtClean="0"/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koma </a:t>
            </a:r>
            <a:r>
              <a:rPr lang="sr-Latn-CS" smtClean="0">
                <a:solidFill>
                  <a:srgbClr val="FF0000"/>
                </a:solidFill>
              </a:rPr>
              <a:t>,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071048" cy="4114800"/>
          </a:xfrm>
        </p:spPr>
        <p:txBody>
          <a:bodyPr/>
          <a:lstStyle/>
          <a:p>
            <a:pPr eaLnBrk="1" hangingPunct="1"/>
            <a:r>
              <a:rPr lang="sr-Latn-CS" sz="2200" smtClean="0"/>
              <a:t>Posljednji operator koji će za sada biti uveden je operator koma (odnosno zarez) koji se koristi za nabrajanje izraza, a rezultat operacije je vrijednost izraza koji je krajnje desno.</a:t>
            </a:r>
            <a:br>
              <a:rPr lang="sr-Latn-CS" sz="2200" smtClean="0"/>
            </a:br>
            <a:r>
              <a:rPr lang="sr-Latn-CS" sz="2200" smtClean="0"/>
              <a:t>N</a:t>
            </a:r>
            <a:r>
              <a:rPr lang="en-US" sz="2200" smtClean="0"/>
              <a:t>a </a:t>
            </a:r>
            <a:r>
              <a:rPr lang="sr-Latn-CS" sz="2200" smtClean="0"/>
              <a:t>pr</a:t>
            </a:r>
            <a:r>
              <a:rPr lang="en-US" sz="2200" smtClean="0"/>
              <a:t>imjer,</a:t>
            </a:r>
            <a:r>
              <a:rPr lang="sr-Latn-CS" sz="2200" smtClean="0"/>
              <a:t> </a:t>
            </a:r>
            <a:r>
              <a:rPr lang="sr-Latn-CS" sz="2200" b="1" smtClean="0">
                <a:solidFill>
                  <a:srgbClr val="FF0000"/>
                </a:solidFill>
              </a:rPr>
              <a:t>i=(j=2,3)</a:t>
            </a:r>
            <a:r>
              <a:rPr lang="sr-Latn-CS" sz="2200" smtClean="0"/>
              <a:t> će postaviti </a:t>
            </a:r>
            <a:r>
              <a:rPr lang="sr-Latn-CS" sz="2200" b="1" smtClean="0">
                <a:solidFill>
                  <a:srgbClr val="FF0000"/>
                </a:solidFill>
              </a:rPr>
              <a:t>j</a:t>
            </a:r>
            <a:r>
              <a:rPr lang="sr-Latn-CS" sz="2200" smtClean="0"/>
              <a:t> na </a:t>
            </a:r>
            <a:r>
              <a:rPr lang="sr-Latn-CS" sz="2200" b="1" smtClean="0">
                <a:solidFill>
                  <a:srgbClr val="FF0000"/>
                </a:solidFill>
              </a:rPr>
              <a:t>2</a:t>
            </a:r>
            <a:r>
              <a:rPr lang="sr-Latn-CS" sz="2200" smtClean="0"/>
              <a:t>, a zatim će </a:t>
            </a:r>
            <a:r>
              <a:rPr lang="sr-Latn-CS" sz="2200" b="1" smtClean="0">
                <a:solidFill>
                  <a:srgbClr val="FF0000"/>
                </a:solidFill>
              </a:rPr>
              <a:t>3</a:t>
            </a:r>
            <a:r>
              <a:rPr lang="sr-Latn-CS" sz="2200" smtClean="0"/>
              <a:t> pridružiti promjenljivoj </a:t>
            </a:r>
            <a:r>
              <a:rPr lang="sr-Latn-CS" sz="2200" b="1" smtClean="0">
                <a:solidFill>
                  <a:srgbClr val="FF0000"/>
                </a:solidFill>
              </a:rPr>
              <a:t>i</a:t>
            </a:r>
            <a:r>
              <a:rPr lang="sr-Latn-CS" sz="2200" smtClean="0"/>
              <a:t>.</a:t>
            </a:r>
          </a:p>
          <a:p>
            <a:pPr eaLnBrk="1" hangingPunct="1"/>
            <a:endParaRPr lang="sr-Latn-CS" sz="2200" smtClean="0"/>
          </a:p>
          <a:p>
            <a:pPr eaLnBrk="1" hangingPunct="1"/>
            <a:r>
              <a:rPr lang="sr-Latn-CS" sz="2200" smtClean="0"/>
              <a:t>Sada prelazimo na realni broj kao tip podataka.</a:t>
            </a:r>
          </a:p>
          <a:p>
            <a:pPr eaLnBrk="1" hangingPunct="1"/>
            <a:r>
              <a:rPr lang="sr-Latn-CS" sz="2200" smtClean="0"/>
              <a:t>Gotovo sve operacije koje se obavljaju nad cijelim brojevima se i ovdje mogu primijeniti (problem postoji kod ostatka, poređenja tipa </a:t>
            </a:r>
            <a:r>
              <a:rPr lang="sr-Latn-CS" sz="2200" b="1" smtClean="0"/>
              <a:t>a==1</a:t>
            </a:r>
            <a:r>
              <a:rPr lang="sr-Latn-CS" sz="2200" smtClean="0"/>
              <a:t> zbog načina zapisa realnih brojeva, kao i kod operacija sa bitovima, inkrementiranja, dekrementiranja, a postoji i niz drugih specifičnosti).</a:t>
            </a:r>
            <a:endParaRPr lang="en-US" sz="220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float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591"/>
            <a:ext cx="8287072" cy="3095625"/>
          </a:xfrm>
        </p:spPr>
        <p:txBody>
          <a:bodyPr/>
          <a:lstStyle/>
          <a:p>
            <a:pPr eaLnBrk="1" hangingPunct="1"/>
            <a:r>
              <a:rPr lang="sr-Latn-CS" sz="2400" smtClean="0"/>
              <a:t>Realni brojevi se deklarišu kao </a:t>
            </a:r>
            <a:r>
              <a:rPr lang="sr-Latn-CS" sz="2400" b="1" smtClean="0">
                <a:solidFill>
                  <a:srgbClr val="FF0000"/>
                </a:solidFill>
              </a:rPr>
              <a:t>float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/>
              <a:t>(kratki memorijski zapis) ili kao </a:t>
            </a:r>
            <a:r>
              <a:rPr lang="sr-Latn-CS" sz="2400" b="1" smtClean="0">
                <a:solidFill>
                  <a:srgbClr val="FF0000"/>
                </a:solidFill>
              </a:rPr>
              <a:t>double</a:t>
            </a:r>
            <a:r>
              <a:rPr lang="sr-Latn-CS" sz="2400" smtClean="0">
                <a:solidFill>
                  <a:srgbClr val="FF0000"/>
                </a:solidFill>
              </a:rPr>
              <a:t> </a:t>
            </a:r>
            <a:r>
              <a:rPr lang="sr-Latn-CS" sz="2400" smtClean="0"/>
              <a:t>(dugi memorijski zapis). </a:t>
            </a:r>
            <a:r>
              <a:rPr lang="sr-Latn-CS" sz="1600" b="1" smtClean="0"/>
              <a:t>Neki sistemi poznaju i long double zapis. Kod nas je float 4 bajta, a double 8, ali su to mašinski zavisni elementi.</a:t>
            </a:r>
          </a:p>
          <a:p>
            <a:pPr eaLnBrk="1" hangingPunct="1">
              <a:spcBef>
                <a:spcPts val="1800"/>
              </a:spcBef>
            </a:pPr>
            <a:r>
              <a:rPr lang="sr-Latn-CS" sz="2400" smtClean="0"/>
              <a:t>Ako se operacije izvršavaju nad podacima različitim po tipu izvršava se konverzija tipa podataka, koja će biti objašnjena nakon što bude objašnjen tip podataka </a:t>
            </a:r>
            <a:r>
              <a:rPr lang="sr-Latn-CS" sz="2400" b="1" smtClean="0">
                <a:solidFill>
                  <a:srgbClr val="FF0000"/>
                </a:solidFill>
              </a:rPr>
              <a:t>char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Tipovi podataka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080" cy="4495800"/>
          </a:xfrm>
        </p:spPr>
        <p:txBody>
          <a:bodyPr/>
          <a:lstStyle/>
          <a:p>
            <a:pPr eaLnBrk="1" hangingPunct="1"/>
            <a:r>
              <a:rPr lang="sr-Latn-CS" sz="2400" dirty="0" smtClean="0"/>
              <a:t>Sve promjenljive se u C-u moraju eksplicitno deklarisati prije upotrebe.</a:t>
            </a:r>
          </a:p>
          <a:p>
            <a:pPr eaLnBrk="1" hangingPunct="1"/>
            <a:r>
              <a:rPr lang="sr-Latn-CS" sz="2400" dirty="0" smtClean="0"/>
              <a:t>Ovaj korak je neophodan kako bi omogućili zauzimanje memorije za promjenljive.</a:t>
            </a:r>
          </a:p>
          <a:p>
            <a:pPr eaLnBrk="1" hangingPunct="1"/>
            <a:r>
              <a:rPr lang="sr-Latn-CS" sz="2400" dirty="0" smtClean="0"/>
              <a:t>Sve promjenljive pripadaju jednom od </a:t>
            </a:r>
            <a:r>
              <a:rPr lang="sr-Latn-CS" sz="2400" dirty="0" smtClean="0">
                <a:solidFill>
                  <a:srgbClr val="FF0000"/>
                </a:solidFill>
              </a:rPr>
              <a:t>10 tipova podataka</a:t>
            </a:r>
            <a:r>
              <a:rPr lang="sr-Latn-CS" sz="2400" dirty="0" smtClean="0"/>
              <a:t>.</a:t>
            </a:r>
          </a:p>
          <a:p>
            <a:pPr eaLnBrk="1" hangingPunct="1"/>
            <a:r>
              <a:rPr lang="sr-Latn-CS" sz="2400" dirty="0" smtClean="0">
                <a:solidFill>
                  <a:srgbClr val="FF0000"/>
                </a:solidFill>
              </a:rPr>
              <a:t>Osnovni </a:t>
            </a:r>
            <a:r>
              <a:rPr lang="sr-Latn-CS" sz="2400" dirty="0" smtClean="0"/>
              <a:t>(</a:t>
            </a:r>
            <a:r>
              <a:rPr lang="sr-Latn-CS" sz="2400" dirty="0" smtClean="0">
                <a:solidFill>
                  <a:srgbClr val="FF0000"/>
                </a:solidFill>
              </a:rPr>
              <a:t>elementarni</a:t>
            </a:r>
            <a:r>
              <a:rPr lang="sr-Latn-CS" sz="2400" dirty="0" smtClean="0"/>
              <a:t>) tipovi podataka:</a:t>
            </a:r>
          </a:p>
          <a:p>
            <a:pPr lvl="1" eaLnBrk="1" hangingPunct="1"/>
            <a:r>
              <a:rPr lang="en-US" sz="2000" dirty="0" smtClean="0"/>
              <a:t>c</a:t>
            </a:r>
            <a:r>
              <a:rPr lang="sr-Latn-CS" sz="2000" dirty="0" smtClean="0"/>
              <a:t>ijeli broj (</a:t>
            </a:r>
            <a:r>
              <a:rPr lang="sr-Latn-CS" sz="2000" dirty="0" smtClean="0"/>
              <a:t>int)</a:t>
            </a:r>
            <a:r>
              <a:rPr lang="en-US" sz="2000" dirty="0" smtClean="0"/>
              <a:t>,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r</a:t>
            </a:r>
            <a:r>
              <a:rPr lang="sr-Latn-CS" sz="2000" dirty="0" smtClean="0"/>
              <a:t>ealni broj (float ili double)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endParaRPr lang="sr-Latn-CS" sz="2000" dirty="0" smtClean="0"/>
          </a:p>
          <a:p>
            <a:pPr lvl="1" eaLnBrk="1" hangingPunct="1"/>
            <a:r>
              <a:rPr lang="en-US" sz="2000" dirty="0" smtClean="0"/>
              <a:t>k</a:t>
            </a:r>
            <a:r>
              <a:rPr lang="sr-Latn-CS" sz="2000" dirty="0" smtClean="0"/>
              <a:t>arakter (char)</a:t>
            </a:r>
            <a:r>
              <a:rPr lang="en-US" sz="20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podataka </a:t>
            </a:r>
            <a:r>
              <a:rPr lang="sr-Latn-CS" b="1" smtClean="0">
                <a:solidFill>
                  <a:srgbClr val="FF0000"/>
                </a:solidFill>
              </a:rPr>
              <a:t>char</a:t>
            </a:r>
            <a:endParaRPr lang="en-US" b="1" smtClean="0">
              <a:solidFill>
                <a:srgbClr val="FF0000"/>
              </a:solidFill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3600"/>
            <a:ext cx="8496944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Tip podataka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predstavlja karakter i zapisuje se u memoriji kao cijeli broj koji zauzima 1 bajt i koji se tumači na osnovu ASCII tabele. Ovako deklarisani podaci su zapravo cijeli brojevi u intervalu </a:t>
            </a:r>
            <a:r>
              <a:rPr lang="sr-Latn-CS" sz="2200" b="1" smtClean="0">
                <a:solidFill>
                  <a:srgbClr val="FF0000"/>
                </a:solidFill>
              </a:rPr>
              <a:t>–128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127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promjenljive kao </a:t>
            </a:r>
            <a:r>
              <a:rPr lang="sr-Latn-CS" sz="2200" b="1" smtClean="0">
                <a:solidFill>
                  <a:srgbClr val="FF0000"/>
                </a:solidFill>
              </a:rPr>
              <a:t>unsigned char</a:t>
            </a:r>
            <a:r>
              <a:rPr lang="sr-Latn-CS" sz="2200" smtClean="0"/>
              <a:t> domen je od </a:t>
            </a:r>
            <a:r>
              <a:rPr lang="sr-Latn-CS" sz="2200" b="1" smtClean="0">
                <a:solidFill>
                  <a:srgbClr val="FF0000"/>
                </a:solidFill>
              </a:rPr>
              <a:t>0</a:t>
            </a:r>
            <a:r>
              <a:rPr lang="sr-Latn-CS" sz="2200" smtClean="0"/>
              <a:t> do </a:t>
            </a:r>
            <a:r>
              <a:rPr lang="sr-Latn-CS" sz="2200" b="1" smtClean="0">
                <a:solidFill>
                  <a:srgbClr val="FF0000"/>
                </a:solidFill>
              </a:rPr>
              <a:t>255</a:t>
            </a:r>
            <a:r>
              <a:rPr lang="sr-Latn-CS" sz="2200" smtClean="0"/>
              <a:t>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200" smtClean="0"/>
              <a:t>Ako deklarišemo promjenljivu tipa </a:t>
            </a:r>
            <a:r>
              <a:rPr lang="sr-Latn-CS" sz="2200" b="1" smtClean="0">
                <a:solidFill>
                  <a:srgbClr val="FF0000"/>
                </a:solidFill>
              </a:rPr>
              <a:t>char</a:t>
            </a:r>
            <a:r>
              <a:rPr lang="sr-Latn-CS" sz="2200" smtClean="0"/>
              <a:t> i dodjeljujemo joj konstantan karakter to moramo uraditi navođenjem unutar apostrofa:</a:t>
            </a:r>
            <a:br>
              <a:rPr lang="sr-Latn-CS" sz="2200" smtClean="0"/>
            </a:br>
            <a:r>
              <a:rPr lang="sr-Latn-CS" sz="2200" b="1" smtClean="0">
                <a:solidFill>
                  <a:srgbClr val="FF0000"/>
                </a:solidFill>
              </a:rPr>
              <a:t>char a;</a:t>
            </a:r>
            <a:br>
              <a:rPr lang="sr-Latn-CS" sz="2200" b="1" smtClean="0">
                <a:solidFill>
                  <a:srgbClr val="FF0000"/>
                </a:solidFill>
              </a:rPr>
            </a:br>
            <a:r>
              <a:rPr lang="sr-Latn-CS" sz="2200" b="1" smtClean="0">
                <a:solidFill>
                  <a:srgbClr val="FF0000"/>
                </a:solidFill>
              </a:rPr>
              <a:t>a=</a:t>
            </a:r>
            <a:r>
              <a:rPr lang="en-US" sz="2200" b="1" smtClean="0">
                <a:solidFill>
                  <a:srgbClr val="FF0000"/>
                </a:solidFill>
              </a:rPr>
              <a:t>‘c’;</a:t>
            </a:r>
          </a:p>
        </p:txBody>
      </p:sp>
      <p:sp>
        <p:nvSpPr>
          <p:cNvPr id="22532" name="Freeform 4"/>
          <p:cNvSpPr>
            <a:spLocks/>
          </p:cNvSpPr>
          <p:nvPr/>
        </p:nvSpPr>
        <p:spPr bwMode="auto">
          <a:xfrm>
            <a:off x="899592" y="6005666"/>
            <a:ext cx="2476500" cy="257175"/>
          </a:xfrm>
          <a:custGeom>
            <a:avLst/>
            <a:gdLst>
              <a:gd name="T0" fmla="*/ 0 w 1560"/>
              <a:gd name="T1" fmla="*/ 408265313 h 162"/>
              <a:gd name="T2" fmla="*/ 2147483647 w 1560"/>
              <a:gd name="T3" fmla="*/ 398184688 h 162"/>
              <a:gd name="T4" fmla="*/ 2147483647 w 1560"/>
              <a:gd name="T5" fmla="*/ 0 h 16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560" h="162">
                <a:moveTo>
                  <a:pt x="0" y="162"/>
                </a:moveTo>
                <a:cubicBezTo>
                  <a:pt x="1001" y="150"/>
                  <a:pt x="567" y="158"/>
                  <a:pt x="1278" y="158"/>
                </a:cubicBezTo>
                <a:lnTo>
                  <a:pt x="156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3327276" y="5843860"/>
            <a:ext cx="4572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charset="0"/>
              </a:rPr>
              <a:t>Podsjetite se i ostalih varijanti preko oktalnog ASCII koda, heksadecimalnog koda</a:t>
            </a:r>
            <a:r>
              <a:rPr lang="sr-Latn-CS" sz="1600" b="1">
                <a:latin typeface="Tahoma" charset="0"/>
              </a:rPr>
              <a:t>,</a:t>
            </a:r>
            <a:r>
              <a:rPr lang="en-US" sz="1600" b="1">
                <a:latin typeface="Tahoma" charset="0"/>
              </a:rPr>
              <a:t> </a:t>
            </a:r>
            <a:r>
              <a:rPr lang="sr-Latn-CS" sz="1600" b="1">
                <a:latin typeface="Tahoma" charset="0"/>
              </a:rPr>
              <a:t>kao </a:t>
            </a:r>
            <a:r>
              <a:rPr lang="en-US" sz="1600" b="1">
                <a:latin typeface="Tahoma" charset="0"/>
              </a:rPr>
              <a:t>i zadavanja specijalnih simbola</a:t>
            </a:r>
            <a:r>
              <a:rPr lang="sr-Latn-CS" sz="1600" b="1">
                <a:latin typeface="Tahoma" charset="0"/>
              </a:rPr>
              <a:t>.</a:t>
            </a:r>
            <a:endParaRPr lang="en-US" sz="1600" b="1">
              <a:latin typeface="Tahoma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09600"/>
            <a:ext cx="8153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“Zgodne” osobine ASCII tabele</a:t>
            </a:r>
            <a:endParaRPr lang="en-US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77616"/>
            <a:ext cx="8142288" cy="3671664"/>
          </a:xfrm>
        </p:spPr>
        <p:txBody>
          <a:bodyPr/>
          <a:lstStyle/>
          <a:p>
            <a:pPr eaLnBrk="1" hangingPunct="1"/>
            <a:r>
              <a:rPr lang="en-US" sz="2400" smtClean="0"/>
              <a:t>ASCII </a:t>
            </a:r>
            <a:r>
              <a:rPr lang="sr-Latn-CS" sz="2400" smtClean="0"/>
              <a:t>zapis (kao i drugi zapisi koji su u upotrebi) ima nekoliko zgodnih osobina.</a:t>
            </a:r>
          </a:p>
          <a:p>
            <a:pPr lvl="1" eaLnBrk="1" hangingPunct="1"/>
            <a:r>
              <a:rPr lang="sr-Latn-CS" sz="2000" smtClean="0"/>
              <a:t>mala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velika slova su poređana jedno za drugim po engleskom alfabetu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A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Z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),</a:t>
            </a:r>
          </a:p>
          <a:p>
            <a:pPr lvl="1" eaLnBrk="1" hangingPunct="1"/>
            <a:r>
              <a:rPr lang="sr-Latn-CS" sz="2000" smtClean="0"/>
              <a:t>cifre su poređane jedna za drugom (</a:t>
            </a:r>
            <a:r>
              <a:rPr lang="sr-Latn-CS" sz="2000" smtClean="0">
                <a:solidFill>
                  <a:srgbClr val="FF0000"/>
                </a:solidFill>
              </a:rPr>
              <a:t>od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0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>
                <a:solidFill>
                  <a:srgbClr val="FF0000"/>
                </a:solidFill>
              </a:rPr>
              <a:t> do </a:t>
            </a:r>
            <a:r>
              <a:rPr lang="en-US" sz="2000" smtClean="0">
                <a:solidFill>
                  <a:srgbClr val="FF0000"/>
                </a:solidFill>
              </a:rPr>
              <a:t>‘</a:t>
            </a:r>
            <a:r>
              <a:rPr lang="sr-Latn-CS" sz="2000" smtClean="0">
                <a:solidFill>
                  <a:srgbClr val="FF0000"/>
                </a:solidFill>
              </a:rPr>
              <a:t>9</a:t>
            </a:r>
            <a:r>
              <a:rPr lang="en-US" sz="2000" smtClean="0">
                <a:solidFill>
                  <a:srgbClr val="FF0000"/>
                </a:solidFill>
              </a:rPr>
              <a:t>’</a:t>
            </a:r>
            <a:r>
              <a:rPr lang="sr-Latn-CS" sz="2000" smtClean="0"/>
              <a:t>).</a:t>
            </a:r>
          </a:p>
          <a:p>
            <a:pPr eaLnBrk="1" hangingPunct="1">
              <a:spcBef>
                <a:spcPts val="1200"/>
              </a:spcBef>
            </a:pPr>
            <a:r>
              <a:rPr lang="sr-Latn-CS" sz="2400" smtClean="0"/>
              <a:t>Stoga nam nije bitan međusoban odnos malih i velikih slova i cifara, kao ni </a:t>
            </a:r>
            <a:r>
              <a:rPr lang="en-US" sz="2400" smtClean="0"/>
              <a:t>ASCII </a:t>
            </a:r>
            <a:r>
              <a:rPr lang="sr-Latn-CS" sz="2400" smtClean="0"/>
              <a:t>kod pojedinih karaktera.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Operacije kod karaktera</a:t>
            </a:r>
            <a:endParaRPr lang="en-US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421632"/>
            <a:ext cx="8640960" cy="3743672"/>
          </a:xfrm>
        </p:spPr>
        <p:txBody>
          <a:bodyPr lIns="36000" rIns="36000"/>
          <a:lstStyle/>
          <a:p>
            <a:pPr eaLnBrk="1" hangingPunct="1"/>
            <a:r>
              <a:rPr lang="sr-Latn-CS" sz="2400" dirty="0" smtClean="0"/>
              <a:t>Zbog prethodno opisanih “zgodnih” osobina, nad karakterima se mogu provoditi, na prvi pogled, neočekivane operacije </a:t>
            </a:r>
            <a:r>
              <a:rPr lang="sr-Latn-CS" sz="1600" b="1" dirty="0" smtClean="0"/>
              <a:t>(</a:t>
            </a:r>
            <a:r>
              <a:rPr lang="sr-Latn-RS" sz="1600" b="1" dirty="0" smtClean="0"/>
              <a:t>što</a:t>
            </a:r>
            <a:r>
              <a:rPr lang="sr-Latn-CS" sz="1600" b="1" dirty="0" smtClean="0"/>
              <a:t> slučaj u mnogim programskim jezicima)</a:t>
            </a:r>
            <a:r>
              <a:rPr lang="sr-Latn-CS" sz="2400" dirty="0" smtClean="0"/>
              <a:t>:</a:t>
            </a:r>
          </a:p>
          <a:p>
            <a:pPr lvl="1" eaLnBrk="1" hangingPunct="1">
              <a:spcBef>
                <a:spcPts val="1200"/>
              </a:spcBef>
            </a:pPr>
            <a:r>
              <a:rPr lang="sr-Latn-CS" sz="2000" dirty="0" smtClean="0">
                <a:solidFill>
                  <a:srgbClr val="FF0000"/>
                </a:solidFill>
              </a:rPr>
              <a:t>Aritmetičke operacije.</a:t>
            </a:r>
            <a:r>
              <a:rPr lang="sr-Latn-CS" sz="2000" dirty="0" smtClean="0"/>
              <a:t> N</a:t>
            </a:r>
            <a:r>
              <a:rPr lang="en-US" sz="2000" dirty="0" smtClean="0"/>
              <a:t>a </a:t>
            </a:r>
            <a:r>
              <a:rPr lang="sr-Latn-CS" sz="2000" dirty="0" smtClean="0"/>
              <a:t>pr</a:t>
            </a:r>
            <a:r>
              <a:rPr lang="en-US" sz="2000" dirty="0" err="1" smtClean="0"/>
              <a:t>imjer</a:t>
            </a:r>
            <a:r>
              <a:rPr lang="en-US" sz="2000" dirty="0" smtClean="0"/>
              <a:t>,</a:t>
            </a:r>
            <a:r>
              <a:rPr lang="sr-Latn-CS" sz="2000" dirty="0" smtClean="0"/>
              <a:t> sabiranje </a:t>
            </a:r>
            <a:r>
              <a:rPr lang="sr-Latn-CS" sz="2000" b="1" dirty="0" smtClean="0"/>
              <a:t>A=</a:t>
            </a:r>
            <a:r>
              <a:rPr lang="en-US" sz="2000" b="1" dirty="0" smtClean="0"/>
              <a:t>‘a’+1;</a:t>
            </a:r>
            <a:r>
              <a:rPr lang="en-US" sz="2000" dirty="0" smtClean="0"/>
              <a:t>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b="1" dirty="0" smtClean="0"/>
              <a:t>A=‘b’</a:t>
            </a:r>
            <a:r>
              <a:rPr lang="en-US" sz="2000" dirty="0" smtClean="0"/>
              <a:t>. </a:t>
            </a:r>
            <a:r>
              <a:rPr lang="sr-Latn-CS" sz="2000" dirty="0" smtClean="0"/>
              <a:t>Zbog čega? Naravno, neke operacije nemaju baš previše smisla, ali nijesu zabranjene</a:t>
            </a:r>
            <a:r>
              <a:rPr lang="en-US" sz="2000" dirty="0" smtClean="0"/>
              <a:t>, </a:t>
            </a:r>
            <a:r>
              <a:rPr lang="en-US" sz="2000" dirty="0" err="1" smtClean="0"/>
              <a:t>npr</a:t>
            </a:r>
            <a:r>
              <a:rPr lang="en-US" sz="2000" dirty="0" smtClean="0"/>
              <a:t>. </a:t>
            </a:r>
            <a:r>
              <a:rPr lang="sr-Latn-CS" sz="2000" dirty="0" smtClean="0"/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B</a:t>
            </a:r>
            <a:r>
              <a:rPr lang="en-US" sz="2000" dirty="0" smtClean="0">
                <a:solidFill>
                  <a:srgbClr val="00B050"/>
                </a:solidFill>
              </a:rPr>
              <a:t> </a:t>
            </a:r>
            <a:r>
              <a:rPr lang="sr-Latn-CS" sz="2000" dirty="0" smtClean="0">
                <a:solidFill>
                  <a:srgbClr val="00B050"/>
                </a:solidFill>
              </a:rPr>
              <a:t>=</a:t>
            </a:r>
            <a:r>
              <a:rPr lang="en-US" sz="2000" dirty="0" smtClean="0">
                <a:solidFill>
                  <a:srgbClr val="00B050"/>
                </a:solidFill>
              </a:rPr>
              <a:t> ‘a’ * ’0’</a:t>
            </a:r>
            <a:r>
              <a:rPr lang="en-US" sz="2000" dirty="0" smtClean="0"/>
              <a:t>.</a:t>
            </a:r>
          </a:p>
          <a:p>
            <a:pPr lvl="1" eaLnBrk="1" hangingPunct="1">
              <a:spcBef>
                <a:spcPts val="600"/>
              </a:spcBef>
            </a:pPr>
            <a:r>
              <a:rPr lang="en-US" sz="2000" dirty="0" err="1" smtClean="0">
                <a:solidFill>
                  <a:srgbClr val="3333CC"/>
                </a:solidFill>
              </a:rPr>
              <a:t>Operacije</a:t>
            </a:r>
            <a:r>
              <a:rPr lang="en-US" sz="2000" dirty="0" smtClean="0">
                <a:solidFill>
                  <a:srgbClr val="3333CC"/>
                </a:solidFill>
              </a:rPr>
              <a:t> pore</a:t>
            </a:r>
            <a:r>
              <a:rPr lang="sr-Latn-CS" sz="2000" dirty="0" smtClean="0">
                <a:solidFill>
                  <a:srgbClr val="3333CC"/>
                </a:solidFill>
              </a:rPr>
              <a:t>đenja.</a:t>
            </a:r>
            <a:r>
              <a:rPr lang="sr-Latn-CS" sz="2000" dirty="0" smtClean="0"/>
              <a:t> Naravno, ima smisla porediti samo karaktere koji pripadaju istoj grupi (međusobno poređenje malih slova), ali nije zabranjeno, ali ni previše smisleno, poređenje karaktera iz različitih grupa.</a:t>
            </a:r>
            <a:endParaRPr lang="en-US" sz="2000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2194520"/>
            <a:ext cx="8503096" cy="4114800"/>
          </a:xfrm>
        </p:spPr>
        <p:txBody>
          <a:bodyPr/>
          <a:lstStyle/>
          <a:p>
            <a:pPr eaLnBrk="1" hangingPunct="1"/>
            <a:r>
              <a:rPr lang="sr-Latn-CS" sz="2400" smtClean="0"/>
              <a:t>Prirodno</a:t>
            </a:r>
            <a:r>
              <a:rPr lang="en-US" sz="2400" smtClean="0"/>
              <a:t> </a:t>
            </a:r>
            <a:r>
              <a:rPr lang="sr-Latn-CS" sz="2400" smtClean="0"/>
              <a:t>je očekivati da u operacijama učestvuju podaci različitih tipova. U programskom jeziku C postoje specifična pravila koja određuju ponašanje u tom slučaju. Da bi ih objasnili</a:t>
            </a:r>
            <a:r>
              <a:rPr lang="en-US" sz="2400" smtClean="0"/>
              <a:t>,</a:t>
            </a:r>
            <a:r>
              <a:rPr lang="sr-Latn-CS" sz="2400" smtClean="0"/>
              <a:t> uvedimo 4 promjenljive:</a:t>
            </a:r>
          </a:p>
          <a:p>
            <a:pPr lvl="1" eaLnBrk="1" hangingPunct="1"/>
            <a:r>
              <a:rPr lang="sr-Latn-CS" sz="2000" smtClean="0"/>
              <a:t>cjelobrojne </a:t>
            </a:r>
            <a:r>
              <a:rPr lang="sr-Latn-CS" sz="2000" smtClean="0">
                <a:solidFill>
                  <a:srgbClr val="FF0000"/>
                </a:solidFill>
              </a:rPr>
              <a:t>iA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FF0000"/>
                </a:solidFill>
              </a:rPr>
              <a:t>iB</a:t>
            </a:r>
            <a:r>
              <a:rPr lang="sr-Latn-CS" sz="2000" smtClean="0"/>
              <a:t> </a:t>
            </a:r>
            <a:r>
              <a:rPr lang="sr-Latn-CS" sz="1600" b="1" smtClean="0"/>
              <a:t>(pojedine firme forsiraju svoje programere da koriste neka od pravila koja određuju kod imenovanja, k</a:t>
            </a:r>
            <a:r>
              <a:rPr lang="en-US" sz="1600" b="1" smtClean="0"/>
              <a:t>a</a:t>
            </a:r>
            <a:r>
              <a:rPr lang="sr-Latn-CS" sz="1600" b="1" smtClean="0"/>
              <a:t>o što je ovdje uzeto da sa</a:t>
            </a:r>
            <a:r>
              <a:rPr lang="sr-Latn-CS" sz="1600" b="1" smtClean="0">
                <a:solidFill>
                  <a:srgbClr val="FF0000"/>
                </a:solidFill>
              </a:rPr>
              <a:t> i</a:t>
            </a:r>
            <a:r>
              <a:rPr lang="sr-Latn-CS" sz="1600" b="1" smtClean="0"/>
              <a:t> počinju cjelobrojne, a sa </a:t>
            </a:r>
            <a:r>
              <a:rPr lang="sr-Latn-CS" sz="1600" b="1" smtClean="0">
                <a:solidFill>
                  <a:srgbClr val="3333CC"/>
                </a:solidFill>
              </a:rPr>
              <a:t>f</a:t>
            </a:r>
            <a:r>
              <a:rPr lang="sr-Latn-CS" sz="1600" b="1" smtClean="0"/>
              <a:t> realne promjenljive),</a:t>
            </a:r>
          </a:p>
          <a:p>
            <a:pPr lvl="1" eaLnBrk="1" hangingPunct="1"/>
            <a:r>
              <a:rPr lang="sr-Latn-CS" sz="2000" smtClean="0"/>
              <a:t>realne promjenljive </a:t>
            </a:r>
            <a:r>
              <a:rPr lang="sr-Latn-CS" sz="2000" smtClean="0">
                <a:solidFill>
                  <a:srgbClr val="3333CC"/>
                </a:solidFill>
              </a:rPr>
              <a:t>fA</a:t>
            </a:r>
            <a:r>
              <a:rPr lang="sr-Latn-CS" sz="2000" smtClean="0"/>
              <a:t> i </a:t>
            </a:r>
            <a:r>
              <a:rPr lang="sr-Latn-CS" sz="2000" smtClean="0">
                <a:solidFill>
                  <a:srgbClr val="3333CC"/>
                </a:solidFill>
              </a:rPr>
              <a:t>fB</a:t>
            </a:r>
            <a:r>
              <a:rPr lang="sr-Latn-CS" sz="2000" smtClean="0"/>
              <a:t>.</a:t>
            </a:r>
          </a:p>
          <a:p>
            <a:pPr eaLnBrk="1" hangingPunct="1"/>
            <a:r>
              <a:rPr lang="sr-Latn-CS" sz="2400" smtClean="0"/>
              <a:t>Neka su vrijednosti </a:t>
            </a:r>
            <a:r>
              <a:rPr lang="sr-Latn-CS" sz="2400" smtClean="0">
                <a:solidFill>
                  <a:srgbClr val="FF0000"/>
                </a:solidFill>
              </a:rPr>
              <a:t>iA=4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FF0000"/>
                </a:solidFill>
              </a:rPr>
              <a:t>iB=3</a:t>
            </a:r>
            <a:r>
              <a:rPr lang="en-US" sz="2400" smtClean="0"/>
              <a:t>,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fA=2.1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fB=1.7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775" cy="4114800"/>
          </a:xfrm>
        </p:spPr>
        <p:txBody>
          <a:bodyPr/>
          <a:lstStyle/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fA=iA+iB</a:t>
            </a:r>
            <a:r>
              <a:rPr lang="sr-Latn-CS" sz="2400" smtClean="0"/>
              <a:t> daje da je promjenljiva </a:t>
            </a:r>
            <a:r>
              <a:rPr lang="sr-Latn-CS" sz="2400" smtClean="0">
                <a:solidFill>
                  <a:srgbClr val="FF0000"/>
                </a:solidFill>
              </a:rPr>
              <a:t>fA=7</a:t>
            </a:r>
            <a:r>
              <a:rPr lang="sr-Latn-CS" sz="2400" smtClean="0"/>
              <a:t>, što je očekivano.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fA=iA</a:t>
            </a:r>
            <a:r>
              <a:rPr lang="en-US" sz="2400" smtClean="0">
                <a:solidFill>
                  <a:srgbClr val="FF0000"/>
                </a:solidFill>
              </a:rPr>
              <a:t>/iB</a:t>
            </a:r>
            <a:r>
              <a:rPr lang="en-US" sz="2400" smtClean="0"/>
              <a:t> daje </a:t>
            </a:r>
            <a:r>
              <a:rPr lang="en-US" sz="2400" smtClean="0">
                <a:solidFill>
                  <a:srgbClr val="FF0000"/>
                </a:solidFill>
              </a:rPr>
              <a:t>fA=1</a:t>
            </a:r>
            <a:r>
              <a:rPr lang="sr-Latn-CS" sz="2400" smtClean="0"/>
              <a:t>, </a:t>
            </a:r>
            <a:r>
              <a:rPr lang="en-US" sz="2400" smtClean="0"/>
              <a:t>jer je za rezultat ostavljeno mjesta kao za cijeli broj (jer su oba operanda cijeli brojevi</a:t>
            </a:r>
            <a:r>
              <a:rPr lang="sr-Latn-CS" sz="2400" smtClean="0"/>
              <a:t>) i dolazi do odsjecanja necjelobr</a:t>
            </a:r>
            <a:r>
              <a:rPr lang="en-US" sz="2400" smtClean="0"/>
              <a:t>o</a:t>
            </a:r>
            <a:r>
              <a:rPr lang="sr-Latn-CS" sz="2400" smtClean="0"/>
              <a:t>jnog dijela.</a:t>
            </a:r>
          </a:p>
          <a:p>
            <a:pPr eaLnBrk="1" hangingPunct="1"/>
            <a:r>
              <a:rPr lang="sr-Latn-CS" sz="2400" smtClean="0">
                <a:solidFill>
                  <a:srgbClr val="FF0000"/>
                </a:solidFill>
              </a:rPr>
              <a:t>iA=fA+fB</a:t>
            </a:r>
            <a:r>
              <a:rPr lang="sr-Latn-CS" sz="2400" smtClean="0"/>
              <a:t> daje rezultat </a:t>
            </a:r>
            <a:r>
              <a:rPr lang="sr-Latn-CS" sz="2400" smtClean="0">
                <a:solidFill>
                  <a:srgbClr val="FF0000"/>
                </a:solidFill>
              </a:rPr>
              <a:t>iA=3</a:t>
            </a:r>
            <a:r>
              <a:rPr lang="sr-Latn-CS" sz="2400" smtClean="0"/>
              <a:t>. Obavi operaciju kao za realne brojeve, ali prilikom prebacivanja rezultata u cjelobrojnu promjenljivu dolazi do odsjecanja necjelobrojnog dijela.</a:t>
            </a:r>
            <a:endParaRPr lang="en-US" sz="240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Konverzija podataka</a:t>
            </a:r>
            <a:endParaRPr lang="en-US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59080" cy="4572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sr-Latn-CS" sz="2400" smtClean="0">
                <a:solidFill>
                  <a:srgbClr val="FF0000"/>
                </a:solidFill>
              </a:rPr>
              <a:t>fB=fA+iA</a:t>
            </a:r>
            <a:r>
              <a:rPr lang="sr-Latn-CS" sz="2400" smtClean="0"/>
              <a:t> daje </a:t>
            </a:r>
            <a:r>
              <a:rPr lang="sr-Latn-CS" sz="2400" smtClean="0">
                <a:solidFill>
                  <a:srgbClr val="FF0000"/>
                </a:solidFill>
              </a:rPr>
              <a:t>fB=6.1</a:t>
            </a:r>
            <a:r>
              <a:rPr lang="sr-Latn-CS" sz="2400" smtClean="0"/>
              <a:t>. Računar “podesi” da je rezultat “komplikovanijeg” tipa od dva različita tipa operanada. To je u ovom slučaju tip podataka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. Rezultat se postavlja da je tog tipa.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sr-Latn-CS" sz="2400" smtClean="0">
                <a:solidFill>
                  <a:srgbClr val="FF0000"/>
                </a:solidFill>
              </a:rPr>
              <a:t>iB=fA+iA</a:t>
            </a:r>
            <a:r>
              <a:rPr lang="sr-Latn-CS" sz="2400" smtClean="0"/>
              <a:t> daje </a:t>
            </a:r>
            <a:r>
              <a:rPr lang="sr-Latn-CS" sz="2400" smtClean="0">
                <a:solidFill>
                  <a:srgbClr val="FF0000"/>
                </a:solidFill>
              </a:rPr>
              <a:t>iB=6</a:t>
            </a:r>
            <a:r>
              <a:rPr lang="sr-Latn-CS" sz="2400" smtClean="0"/>
              <a:t>. Sami protumačite zbog čega.</a:t>
            </a:r>
          </a:p>
          <a:p>
            <a:pPr eaLnBrk="1" hangingPunct="1">
              <a:lnSpc>
                <a:spcPct val="90000"/>
              </a:lnSpc>
            </a:pPr>
            <a:endParaRPr lang="sr-Latn-CS" sz="2400" smtClean="0"/>
          </a:p>
          <a:p>
            <a:pPr eaLnBrk="1" hangingPunct="1">
              <a:lnSpc>
                <a:spcPct val="90000"/>
              </a:lnSpc>
            </a:pPr>
            <a:r>
              <a:rPr lang="sr-Latn-CS" sz="2400" smtClean="0"/>
              <a:t>U operacijama u kojima učestvuju operandi različitih tipova prilikom smještanja promjenljivih u regist</a:t>
            </a:r>
            <a:r>
              <a:rPr lang="en-US" sz="2400" smtClean="0"/>
              <a:t>a</a:t>
            </a:r>
            <a:r>
              <a:rPr lang="sr-Latn-CS" sz="2400" smtClean="0"/>
              <a:t>r vrši se </a:t>
            </a:r>
            <a:r>
              <a:rPr lang="sr-Latn-CS" sz="2400" smtClean="0">
                <a:solidFill>
                  <a:srgbClr val="3333CC"/>
                </a:solidFill>
              </a:rPr>
              <a:t>implicitna konverzija</a:t>
            </a:r>
            <a:r>
              <a:rPr lang="sr-Latn-CS" sz="2400" smtClean="0"/>
              <a:t> </a:t>
            </a:r>
            <a:r>
              <a:rPr lang="sr-Latn-CS" sz="2400" smtClean="0">
                <a:solidFill>
                  <a:srgbClr val="3333CC"/>
                </a:solidFill>
              </a:rPr>
              <a:t>podataka</a:t>
            </a:r>
            <a:r>
              <a:rPr lang="sr-Latn-CS" sz="2400" smtClean="0"/>
              <a:t>, odnosno već prilikom kopiranja promjenljivih u registrima se podešava prostor za sve njih u skladu sa “naj</a:t>
            </a:r>
            <a:r>
              <a:rPr lang="en-US" sz="2400" smtClean="0"/>
              <a:t>zahtijevnijom</a:t>
            </a:r>
            <a:r>
              <a:rPr lang="sr-Latn-CS" sz="2400" smtClean="0"/>
              <a:t>” promjenljivom koja učestvuje u operaciji.</a:t>
            </a:r>
            <a:endParaRPr lang="en-US" sz="2400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Implicitna konverzija</a:t>
            </a:r>
            <a:endParaRPr lang="en-US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338536"/>
            <a:ext cx="8496944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>
                <a:solidFill>
                  <a:srgbClr val="3333CC"/>
                </a:solidFill>
              </a:rPr>
              <a:t>Implicitna konverzija</a:t>
            </a:r>
            <a:r>
              <a:rPr lang="sr-Latn-CS" sz="2400" dirty="0" smtClean="0"/>
              <a:t> je ona koja </a:t>
            </a:r>
            <a:r>
              <a:rPr lang="en-US" sz="2400" dirty="0" smtClean="0"/>
              <a:t>se </a:t>
            </a:r>
            <a:r>
              <a:rPr lang="sr-Latn-CS" sz="2400" dirty="0" smtClean="0"/>
              <a:t>na osnovu određenih pravila obavlja nezavisno od korisnika.</a:t>
            </a:r>
          </a:p>
          <a:p>
            <a:pPr eaLnBrk="1" hangingPunct="1">
              <a:lnSpc>
                <a:spcPct val="90000"/>
              </a:lnSpc>
            </a:pPr>
            <a:r>
              <a:rPr lang="sr-Latn-CS" sz="2400" dirty="0" smtClean="0"/>
              <a:t>Pravila za konverziju kod operacija u kojima učestvuju operandi različitog tipa su:</a:t>
            </a:r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cs typeface="Times New Roman" charset="0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unsigned char</a:t>
            </a:r>
            <a:r>
              <a:rPr lang="hr-HR" sz="2000" dirty="0" smtClean="0">
                <a:cs typeface="Times New Roman" charset="0"/>
              </a:rPr>
              <a:t>,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signed char</a:t>
            </a:r>
            <a:r>
              <a:rPr lang="hr-HR" sz="2000" dirty="0" smtClean="0">
                <a:cs typeface="Times New Roman" charset="0"/>
              </a:rPr>
              <a:t> i </a:t>
            </a:r>
            <a:r>
              <a:rPr lang="hr-HR" sz="2000" dirty="0" smtClean="0">
                <a:solidFill>
                  <a:srgbClr val="FF0000"/>
                </a:solidFill>
                <a:cs typeface="Times New Roman" charset="0"/>
              </a:rPr>
              <a:t>short int</a:t>
            </a:r>
            <a:r>
              <a:rPr lang="hr-HR" sz="2000" dirty="0" smtClean="0">
                <a:cs typeface="Times New Roman" charset="0"/>
              </a:rPr>
              <a:t> se pretvaraju u </a:t>
            </a:r>
            <a:r>
              <a:rPr lang="hr-HR" sz="2000" dirty="0" smtClean="0">
                <a:solidFill>
                  <a:srgbClr val="3333CC"/>
                </a:solidFill>
                <a:cs typeface="Times New Roman" charset="0"/>
              </a:rPr>
              <a:t>int</a:t>
            </a:r>
            <a:r>
              <a:rPr lang="hr-HR" sz="2000" dirty="0" smtClean="0">
                <a:cs typeface="Times New Roman" charset="0"/>
              </a:rPr>
              <a:t>.</a:t>
            </a:r>
            <a:endParaRPr lang="hr-HR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sz="2000" dirty="0" smtClean="0">
                <a:ea typeface="Arial Unicode MS" pitchFamily="34" charset="-128"/>
                <a:cs typeface="Arial Unicode MS" pitchFamily="34" charset="-128"/>
              </a:rPr>
              <a:t>Vrijednosti tipa </a:t>
            </a:r>
            <a:r>
              <a:rPr lang="hr-HR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unsigned </a:t>
            </a:r>
            <a:r>
              <a:rPr lang="hr-HR" altLang="ja-JP" sz="2000" dirty="0" smtClean="0">
                <a:solidFill>
                  <a:srgbClr val="FF0000"/>
                </a:solidFill>
                <a:ea typeface="Arial Unicode MS" pitchFamily="34" charset="-128"/>
                <a:cs typeface="Arial Unicode MS" pitchFamily="34" charset="-128"/>
              </a:rPr>
              <a:t>short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 se pretvaraju u </a:t>
            </a:r>
            <a:r>
              <a:rPr lang="hr-HR" altLang="ja-JP" sz="2000" dirty="0" smtClean="0">
                <a:solidFill>
                  <a:srgbClr val="3333CC"/>
                </a:solidFill>
                <a:ea typeface="Arial Unicode MS" pitchFamily="34" charset="-128"/>
                <a:cs typeface="Arial Unicode MS" pitchFamily="34" charset="-128"/>
              </a:rPr>
              <a:t>unsigned int</a:t>
            </a:r>
            <a:r>
              <a:rPr lang="hr-HR" altLang="ja-JP" sz="2000" dirty="0" smtClean="0">
                <a:ea typeface="Arial Unicode MS" pitchFamily="34" charset="-128"/>
                <a:cs typeface="Arial Unicode MS" pitchFamily="34" charset="-128"/>
              </a:rPr>
              <a:t>.</a:t>
            </a:r>
            <a:endParaRPr lang="hr-HR" altLang="ja-JP" sz="2000" dirty="0" smtClean="0"/>
          </a:p>
          <a:p>
            <a:pPr lvl="1" algn="just" eaLnBrk="1" hangingPunct="1">
              <a:lnSpc>
                <a:spcPct val="90000"/>
              </a:lnSpc>
            </a:pPr>
            <a:r>
              <a:rPr lang="hr-HR" altLang="ja-JP" sz="2000" dirty="0" smtClean="0">
                <a:ea typeface="ＭＳ 明朝" charset="-128"/>
              </a:rPr>
              <a:t>Tip podatka koji zauzima manji memorijski prostor se pretvara u onaj koji zauzima ve</a:t>
            </a:r>
            <a:r>
              <a:rPr lang="hr-HR" altLang="ja-JP" sz="2000" dirty="0" smtClean="0"/>
              <a:t>ć</a:t>
            </a:r>
            <a:r>
              <a:rPr lang="hr-HR" altLang="ja-JP" sz="2000" dirty="0" smtClean="0">
                <a:ea typeface="ＭＳ 明朝" charset="-128"/>
              </a:rPr>
              <a:t>i. Na primjer, prilikom operacija u kojima u</a:t>
            </a:r>
            <a:r>
              <a:rPr lang="hr-HR" altLang="ja-JP" sz="2000" dirty="0" smtClean="0"/>
              <a:t>č</a:t>
            </a:r>
            <a:r>
              <a:rPr lang="hr-HR" altLang="ja-JP" sz="2000" dirty="0" smtClean="0">
                <a:ea typeface="ＭＳ 明朝" charset="-128"/>
              </a:rPr>
              <a:t>estvuju cijeli i realni brojevi dolazi do konverzije promjenljive tipa </a:t>
            </a:r>
            <a:r>
              <a:rPr lang="hr-HR" altLang="ja-JP" sz="2000" dirty="0" smtClean="0">
                <a:solidFill>
                  <a:srgbClr val="FF0000"/>
                </a:solidFill>
                <a:ea typeface="ＭＳ 明朝" charset="-128"/>
              </a:rPr>
              <a:t>int</a:t>
            </a:r>
            <a:r>
              <a:rPr lang="hr-HR" altLang="ja-JP" sz="2000" dirty="0" smtClean="0">
                <a:ea typeface="ＭＳ 明朝" charset="-128"/>
              </a:rPr>
              <a:t> u tip </a:t>
            </a:r>
            <a:r>
              <a:rPr lang="hr-HR" altLang="ja-JP" sz="2000" dirty="0" smtClean="0">
                <a:solidFill>
                  <a:srgbClr val="3333CC"/>
                </a:solidFill>
                <a:ea typeface="ＭＳ 明朝" charset="-128"/>
              </a:rPr>
              <a:t>float</a:t>
            </a:r>
            <a:r>
              <a:rPr lang="sr-Latn-CS" altLang="ja-JP" sz="2000" dirty="0" smtClean="0"/>
              <a:t>.</a:t>
            </a:r>
            <a:endParaRPr lang="en-US" altLang="ja-JP" sz="2000" dirty="0" smtClean="0">
              <a:ea typeface="ＭＳ Ｐゴシック" charset="-128"/>
            </a:endParaRPr>
          </a:p>
          <a:p>
            <a:pPr lvl="1" algn="just" eaLnBrk="1" hangingPunct="1">
              <a:lnSpc>
                <a:spcPct val="90000"/>
              </a:lnSpc>
            </a:pPr>
            <a:endParaRPr lang="en-US" sz="2000" b="1" dirty="0" smtClean="0"/>
          </a:p>
          <a:p>
            <a:pPr lvl="1" eaLnBrk="1" hangingPunct="1">
              <a:lnSpc>
                <a:spcPct val="90000"/>
              </a:lnSpc>
            </a:pPr>
            <a:endParaRPr lang="en-US" sz="2000" b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15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Konverzija prilikom poziva funkcije</a:t>
            </a:r>
            <a:endParaRPr lang="en-US" smtClean="0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82000" cy="4495800"/>
          </a:xfrm>
        </p:spPr>
        <p:txBody>
          <a:bodyPr/>
          <a:lstStyle/>
          <a:p>
            <a:pPr eaLnBrk="1" hangingPunct="1"/>
            <a:r>
              <a:rPr lang="sr-Latn-CS" sz="2000" smtClean="0"/>
              <a:t>Argumenti funkcija u C-u moraju imati najavljene tipove.</a:t>
            </a:r>
          </a:p>
          <a:p>
            <a:pPr eaLnBrk="1" hangingPunct="1"/>
            <a:r>
              <a:rPr lang="sr-Latn-CS" sz="2000" smtClean="0"/>
              <a:t>Ako se proslijedi argument koji je različitog tipa od onog koji se očekuje doći će do konverzije podataka.</a:t>
            </a:r>
          </a:p>
          <a:p>
            <a:pPr eaLnBrk="1" hangingPunct="1"/>
            <a:r>
              <a:rPr lang="sr-Latn-CS" sz="2000" smtClean="0"/>
              <a:t>Ako se očekuje argument koji je “većeg” tipa nego onaj koji je proslijeđen, </a:t>
            </a:r>
            <a:r>
              <a:rPr lang="en-US" sz="2000" smtClean="0"/>
              <a:t>proslij</a:t>
            </a:r>
            <a:r>
              <a:rPr lang="sr-Latn-CS" sz="2000" smtClean="0"/>
              <a:t>eđ</a:t>
            </a:r>
            <a:r>
              <a:rPr lang="en-US" sz="2000" smtClean="0"/>
              <a:t>eni podatak</a:t>
            </a:r>
            <a:r>
              <a:rPr lang="sr-Latn-CS" sz="2000" smtClean="0"/>
              <a:t> se konvertuje u “veći” tip.</a:t>
            </a:r>
          </a:p>
          <a:p>
            <a:pPr eaLnBrk="1" hangingPunct="1"/>
            <a:r>
              <a:rPr lang="sr-Latn-CS" sz="2000" smtClean="0"/>
              <a:t>Ako se očekuje argument nekog tipa, a bude proslijeđen argument “većeg” tipa, prilikom korišćenja u funkciji koristi se samo dio informacija iz argumenta.</a:t>
            </a:r>
          </a:p>
          <a:p>
            <a:pPr eaLnBrk="1" hangingPunct="1"/>
            <a:r>
              <a:rPr lang="sr-Latn-CS" sz="2000" smtClean="0"/>
              <a:t>U slučaju nesaglasnosti tipova argumenata kod funkcija može doći do čudnih grešaka u programu, jer je C relativno nekorektan i pokušava da izvrši svaku dozvoljenu konverziju podataka.</a:t>
            </a:r>
          </a:p>
          <a:p>
            <a:pPr eaLnBrk="1" hangingPunct="1"/>
            <a:r>
              <a:rPr lang="sr-Latn-CS" sz="2000" smtClean="0"/>
              <a:t>O ovome više riječi kada se budu učile funkcije.</a:t>
            </a:r>
            <a:endParaRPr lang="en-US" sz="200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2173560"/>
            <a:ext cx="8287072" cy="4495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Programski jezik C dozvoljava korisniku da sam podešava konverziju podataka.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/>
              <a:t>Korisnička konverzija podataka se naziva </a:t>
            </a:r>
            <a:r>
              <a:rPr lang="sr-Latn-CS" sz="2400" dirty="0" smtClean="0">
                <a:solidFill>
                  <a:srgbClr val="3333CC"/>
                </a:solidFill>
              </a:rPr>
              <a:t>eksplicitnom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sr-Latn-CS" sz="2400" dirty="0" smtClean="0">
                <a:solidFill>
                  <a:srgbClr val="FF0000"/>
                </a:solidFill>
              </a:rPr>
              <a:t>Preporučuje se korisniku da kad god je potrebno izvrši eksplicitnu konverziju</a:t>
            </a:r>
            <a:r>
              <a:rPr lang="sr-Latn-CS" sz="2400" dirty="0" smtClean="0">
                <a:solidFill>
                  <a:srgbClr val="FF0000"/>
                </a:solidFill>
              </a:rPr>
              <a:t>!</a:t>
            </a:r>
            <a:endParaRPr lang="sr-Latn-CS" sz="2400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defRPr/>
            </a:pPr>
            <a:r>
              <a:rPr lang="sr-Latn-CS" sz="2400" dirty="0" smtClean="0"/>
              <a:t>Za eksplicitnu konverziju se koristi </a:t>
            </a:r>
            <a:r>
              <a:rPr lang="sr-Latn-CS" sz="2400" dirty="0" smtClean="0">
                <a:solidFill>
                  <a:srgbClr val="3333CC"/>
                </a:solidFill>
              </a:rPr>
              <a:t>cast</a:t>
            </a:r>
            <a:r>
              <a:rPr lang="sr-Latn-CS" sz="2400" dirty="0" smtClean="0"/>
              <a:t> operator</a:t>
            </a:r>
            <a:r>
              <a:rPr lang="sr-Latn-CS" sz="2400" dirty="0" smtClean="0"/>
              <a:t>. Oblik ovog operatora je:</a:t>
            </a:r>
            <a:endParaRPr lang="en-US" sz="2400" dirty="0" smtClean="0"/>
          </a:p>
          <a:p>
            <a:pPr marL="354013" indent="0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sr-Latn-CS" sz="2400" dirty="0" smtClean="0">
                <a:solidFill>
                  <a:srgbClr val="00B050"/>
                </a:solidFill>
              </a:rPr>
              <a:t>(tip_promjenljive)</a:t>
            </a:r>
            <a:r>
              <a:rPr lang="en-US" sz="2400" dirty="0" smtClean="0">
                <a:solidFill>
                  <a:srgbClr val="3333CC"/>
                </a:solidFill>
              </a:rPr>
              <a:t>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</a:p>
          <a:p>
            <a:pPr eaLnBrk="1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defRPr/>
            </a:pPr>
            <a:r>
              <a:rPr lang="sr-Latn-CS" sz="2400" dirty="0" smtClean="0"/>
              <a:t>U operaciji gdje se koristi ovakav iskaz </a:t>
            </a:r>
            <a:r>
              <a:rPr lang="sr-Latn-CS" sz="2400" dirty="0" smtClean="0">
                <a:solidFill>
                  <a:srgbClr val="FF0000"/>
                </a:solidFill>
              </a:rPr>
              <a:t>promjenljiva</a:t>
            </a:r>
            <a:r>
              <a:rPr lang="sr-Latn-CS" sz="2400" dirty="0" smtClean="0"/>
              <a:t> će se tretirati kao da je tipa </a:t>
            </a:r>
            <a:r>
              <a:rPr lang="sr-Latn-CS" sz="2400" dirty="0" smtClean="0">
                <a:solidFill>
                  <a:srgbClr val="3333CC"/>
                </a:solidFill>
              </a:rPr>
              <a:t>tip_promjenljive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  <p:sp>
        <p:nvSpPr>
          <p:cNvPr id="30724" name="Line 4"/>
          <p:cNvSpPr>
            <a:spLocks noChangeShapeType="1"/>
          </p:cNvSpPr>
          <p:nvPr/>
        </p:nvSpPr>
        <p:spPr bwMode="auto">
          <a:xfrm>
            <a:off x="827584" y="5373216"/>
            <a:ext cx="228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5" name="Freeform 5"/>
          <p:cNvSpPr>
            <a:spLocks/>
          </p:cNvSpPr>
          <p:nvPr/>
        </p:nvSpPr>
        <p:spPr bwMode="auto">
          <a:xfrm>
            <a:off x="1991336" y="5122688"/>
            <a:ext cx="3810000" cy="533400"/>
          </a:xfrm>
          <a:custGeom>
            <a:avLst/>
            <a:gdLst>
              <a:gd name="T0" fmla="*/ 0 w 2400"/>
              <a:gd name="T1" fmla="*/ 362902500 h 336"/>
              <a:gd name="T2" fmla="*/ 0 w 2400"/>
              <a:gd name="T3" fmla="*/ 846772500 h 336"/>
              <a:gd name="T4" fmla="*/ 2147483647 w 2400"/>
              <a:gd name="T5" fmla="*/ 846772500 h 336"/>
              <a:gd name="T6" fmla="*/ 2147483647 w 2400"/>
              <a:gd name="T7" fmla="*/ 0 h 336"/>
              <a:gd name="T8" fmla="*/ 2147483647 w 2400"/>
              <a:gd name="T9" fmla="*/ 0 h 3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400" h="336">
                <a:moveTo>
                  <a:pt x="0" y="144"/>
                </a:moveTo>
                <a:lnTo>
                  <a:pt x="0" y="336"/>
                </a:lnTo>
                <a:lnTo>
                  <a:pt x="2064" y="336"/>
                </a:lnTo>
                <a:lnTo>
                  <a:pt x="2064" y="0"/>
                </a:lnTo>
                <a:lnTo>
                  <a:pt x="240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5749580" y="4860534"/>
            <a:ext cx="1992313" cy="46166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cast operator</a:t>
            </a:r>
            <a:endParaRPr lang="en-US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Eksplicitna konverzija - primjer</a:t>
            </a:r>
            <a:endParaRPr lang="en-US" smtClean="0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2133600"/>
            <a:ext cx="8784976" cy="4319588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N</a:t>
            </a:r>
            <a:r>
              <a:rPr lang="en-US" sz="2400" smtClean="0"/>
              <a:t>a </a:t>
            </a:r>
            <a:r>
              <a:rPr lang="sr-Latn-CS" sz="2400" smtClean="0"/>
              <a:t>pr</a:t>
            </a:r>
            <a:r>
              <a:rPr lang="en-US" sz="2400" smtClean="0"/>
              <a:t>imjer,</a:t>
            </a:r>
            <a:r>
              <a:rPr lang="sr-Latn-CS" sz="2400" smtClean="0"/>
              <a:t> neka je </a:t>
            </a:r>
            <a:r>
              <a:rPr lang="sr-Latn-CS" sz="2400" smtClean="0">
                <a:solidFill>
                  <a:srgbClr val="FF0000"/>
                </a:solidFill>
              </a:rPr>
              <a:t>fA</a:t>
            </a:r>
            <a:r>
              <a:rPr lang="sr-Latn-CS" sz="2400" smtClean="0"/>
              <a:t> realna promjenljiv</a:t>
            </a:r>
            <a:r>
              <a:rPr lang="en-US" sz="2400" smtClean="0"/>
              <a:t>a</a:t>
            </a:r>
            <a:r>
              <a:rPr lang="sr-Latn-CS" sz="2400" smtClean="0"/>
              <a:t> (tipa </a:t>
            </a:r>
            <a:r>
              <a:rPr lang="sr-Latn-CS" sz="2400" smtClean="0">
                <a:solidFill>
                  <a:srgbClr val="FF0000"/>
                </a:solidFill>
              </a:rPr>
              <a:t>float</a:t>
            </a:r>
            <a:r>
              <a:rPr lang="sr-Latn-CS" sz="2400" smtClean="0"/>
              <a:t>) i neka su </a:t>
            </a:r>
            <a:r>
              <a:rPr lang="sr-Latn-CS" sz="2400" smtClean="0">
                <a:solidFill>
                  <a:srgbClr val="3333CC"/>
                </a:solidFill>
              </a:rPr>
              <a:t>iA=5</a:t>
            </a:r>
            <a:r>
              <a:rPr lang="sr-Latn-CS" sz="2400" smtClean="0"/>
              <a:t> i </a:t>
            </a:r>
            <a:r>
              <a:rPr lang="sr-Latn-CS" sz="2400" smtClean="0">
                <a:solidFill>
                  <a:srgbClr val="3333CC"/>
                </a:solidFill>
              </a:rPr>
              <a:t>iB=2</a:t>
            </a:r>
            <a:r>
              <a:rPr lang="sr-Latn-CS" sz="2400" smtClean="0"/>
              <a:t> cjelobrojne promjenljive. Sada operacija:</a:t>
            </a:r>
            <a:br>
              <a:rPr lang="sr-Latn-CS" sz="2400" smtClean="0"/>
            </a:br>
            <a:r>
              <a:rPr lang="sr-Latn-CS" sz="2400" smtClean="0">
                <a:solidFill>
                  <a:srgbClr val="3333CC"/>
                </a:solidFill>
              </a:rPr>
              <a:t>fA=(float)iA</a:t>
            </a:r>
            <a:r>
              <a:rPr lang="en-US" sz="2400" smtClean="0">
                <a:solidFill>
                  <a:srgbClr val="3333CC"/>
                </a:solidFill>
              </a:rPr>
              <a:t>/</a:t>
            </a:r>
            <a:r>
              <a:rPr lang="sr-Latn-CS" sz="2400" smtClean="0">
                <a:solidFill>
                  <a:srgbClr val="3333CC"/>
                </a:solidFill>
              </a:rPr>
              <a:t>iB</a:t>
            </a:r>
            <a:r>
              <a:rPr lang="sr-Latn-CS" sz="2400" smtClean="0"/>
              <a:t> daje “korektan” rezultat </a:t>
            </a:r>
            <a:r>
              <a:rPr lang="en-US" sz="2400" smtClean="0">
                <a:solidFill>
                  <a:srgbClr val="FF0000"/>
                </a:solidFill>
              </a:rPr>
              <a:t>fA=2.5</a:t>
            </a:r>
            <a:r>
              <a:rPr lang="en-US" sz="2400" smtClean="0"/>
              <a:t>, jer se sada promjenljiva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tretira kao da je tipa </a:t>
            </a:r>
            <a:r>
              <a:rPr lang="en-US" sz="2400" smtClean="0">
                <a:solidFill>
                  <a:srgbClr val="FF0000"/>
                </a:solidFill>
              </a:rPr>
              <a:t>float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>
                <a:solidFill>
                  <a:srgbClr val="FF0000"/>
                </a:solidFill>
              </a:rPr>
              <a:t>Napomena</a:t>
            </a:r>
            <a:r>
              <a:rPr lang="sr-Latn-CS" sz="2400" smtClean="0">
                <a:solidFill>
                  <a:srgbClr val="FF0000"/>
                </a:solidFill>
              </a:rPr>
              <a:t>:</a:t>
            </a:r>
            <a:r>
              <a:rPr lang="en-US" sz="2400" smtClean="0"/>
              <a:t> </a:t>
            </a:r>
            <a:r>
              <a:rPr lang="sr-Latn-CS" sz="2400" smtClean="0"/>
              <a:t>P</a:t>
            </a:r>
            <a:r>
              <a:rPr lang="en-US" sz="2400" smtClean="0"/>
              <a:t>romjenljiva </a:t>
            </a:r>
            <a:r>
              <a:rPr lang="en-US" sz="2400" smtClean="0">
                <a:solidFill>
                  <a:srgbClr val="3333CC"/>
                </a:solidFill>
              </a:rPr>
              <a:t>iA</a:t>
            </a:r>
            <a:r>
              <a:rPr lang="en-US" sz="2400" smtClean="0"/>
              <a:t> nije promjenila tip u prethodnom izrazu</a:t>
            </a:r>
            <a:r>
              <a:rPr lang="sr-Latn-CS" sz="2400" smtClean="0"/>
              <a:t>,</a:t>
            </a:r>
            <a:r>
              <a:rPr lang="en-US" sz="2400" smtClean="0"/>
              <a:t> ve</a:t>
            </a:r>
            <a:r>
              <a:rPr lang="sr-Latn-CS" sz="2400" smtClean="0"/>
              <a:t>ć procesor koristi realni broj koji ima vrijednost cjelobrojne promjenljive </a:t>
            </a:r>
            <a:r>
              <a:rPr lang="sr-Latn-CS" sz="2400" smtClean="0">
                <a:solidFill>
                  <a:srgbClr val="3333CC"/>
                </a:solidFill>
              </a:rPr>
              <a:t>iA</a:t>
            </a:r>
            <a:r>
              <a:rPr lang="sr-Latn-CS" sz="2400" smtClean="0"/>
              <a:t>.</a:t>
            </a:r>
            <a:endParaRPr lang="en-US" sz="240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Ako je </a:t>
            </a:r>
            <a:r>
              <a:rPr lang="en-US" sz="2400" smtClean="0">
                <a:solidFill>
                  <a:srgbClr val="3333CC"/>
                </a:solidFill>
              </a:rPr>
              <a:t>fB=3.4</a:t>
            </a:r>
            <a:r>
              <a:rPr lang="en-US" sz="2400" smtClean="0"/>
              <a:t> i tipa </a:t>
            </a:r>
            <a:r>
              <a:rPr lang="en-US" sz="2400" smtClean="0">
                <a:solidFill>
                  <a:srgbClr val="3333CC"/>
                </a:solidFill>
              </a:rPr>
              <a:t>float</a:t>
            </a:r>
            <a:r>
              <a:rPr lang="en-US" sz="2400" smtClean="0"/>
              <a:t> tada rezultat operacije:</a:t>
            </a:r>
            <a:br>
              <a:rPr lang="en-US" sz="2400" smtClean="0"/>
            </a:br>
            <a:r>
              <a:rPr lang="en-US" sz="2400" smtClean="0">
                <a:solidFill>
                  <a:srgbClr val="3333CC"/>
                </a:solidFill>
              </a:rPr>
              <a:t>fA=(int)fB+iA</a:t>
            </a:r>
            <a:r>
              <a:rPr lang="en-US" sz="2400" smtClean="0"/>
              <a:t> je </a:t>
            </a:r>
            <a:r>
              <a:rPr lang="en-US" sz="2400" smtClean="0">
                <a:solidFill>
                  <a:srgbClr val="FF0000"/>
                </a:solidFill>
              </a:rPr>
              <a:t>fA=8</a:t>
            </a:r>
            <a:r>
              <a:rPr lang="sr-Latn-CS" sz="2400" smtClean="0"/>
              <a:t>, </a:t>
            </a:r>
            <a:r>
              <a:rPr lang="en-US" sz="2400" smtClean="0"/>
              <a:t>jer se vr</a:t>
            </a:r>
            <a:r>
              <a:rPr lang="sr-Latn-CS" sz="2400" smtClean="0"/>
              <a:t>ši tretiranje prvog argumenta kao da je u pitanju cjelobrojna promjenljiva.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Preporučujem</a:t>
            </a:r>
            <a:r>
              <a:rPr lang="en-US" sz="2400" smtClean="0"/>
              <a:t>o</a:t>
            </a:r>
            <a:r>
              <a:rPr lang="sr-Latn-CS" sz="2400" smtClean="0"/>
              <a:t> vam korišćenje ekplicitne konverzije kad god može doći do konverzije podataka.</a:t>
            </a:r>
            <a:endParaRPr lang="en-US" sz="240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Tipovi podataka</a:t>
            </a:r>
            <a:endParaRPr 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0550" y="2173288"/>
            <a:ext cx="8229600" cy="4495800"/>
          </a:xfrm>
        </p:spPr>
        <p:txBody>
          <a:bodyPr/>
          <a:lstStyle/>
          <a:p>
            <a:pPr eaLnBrk="1" hangingPunct="1"/>
            <a:r>
              <a:rPr lang="sr-Latn-CS" sz="2000" dirty="0" smtClean="0"/>
              <a:t>Složeni ili izvedeni tipovi podataka su:</a:t>
            </a:r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eodređeni tip (void)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p</a:t>
            </a:r>
            <a:r>
              <a:rPr lang="sr-Latn-CS" sz="1800" dirty="0" smtClean="0"/>
              <a:t>okazivač (pointer)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abrajanje </a:t>
            </a:r>
            <a:r>
              <a:rPr lang="sr-Latn-CS" sz="1800" dirty="0" smtClean="0"/>
              <a:t>(enumeracija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n</a:t>
            </a:r>
            <a:r>
              <a:rPr lang="sr-Latn-CS" sz="1800" dirty="0" smtClean="0"/>
              <a:t>iz (ponekad se zove </a:t>
            </a:r>
            <a:r>
              <a:rPr lang="sr-Latn-CS" sz="1800" dirty="0" smtClean="0">
                <a:solidFill>
                  <a:srgbClr val="3333CC"/>
                </a:solidFill>
              </a:rPr>
              <a:t>kolekcija </a:t>
            </a:r>
            <a:r>
              <a:rPr lang="sr-Latn-CS" sz="1800" dirty="0" smtClean="0"/>
              <a:t>ili</a:t>
            </a:r>
            <a:r>
              <a:rPr lang="sr-Latn-CS" sz="1800" dirty="0" smtClean="0">
                <a:solidFill>
                  <a:srgbClr val="3333CC"/>
                </a:solidFill>
              </a:rPr>
              <a:t> vektor</a:t>
            </a:r>
            <a:r>
              <a:rPr lang="en-US" sz="1800" dirty="0" smtClean="0"/>
              <a:t>;</a:t>
            </a:r>
            <a:r>
              <a:rPr lang="sr-Latn-CS" sz="1800" dirty="0" smtClean="0"/>
              <a:t> pod nizovima uključujemo i </a:t>
            </a:r>
            <a:r>
              <a:rPr lang="sr-Latn-CS" sz="1800" dirty="0" smtClean="0">
                <a:solidFill>
                  <a:srgbClr val="3333CC"/>
                </a:solidFill>
              </a:rPr>
              <a:t>višedimenzione nizove</a:t>
            </a:r>
            <a:r>
              <a:rPr lang="sr-Latn-CS" sz="1800" dirty="0" smtClean="0"/>
              <a:t>, odnosno </a:t>
            </a:r>
            <a:r>
              <a:rPr lang="sr-Latn-CS" sz="1800" dirty="0" smtClean="0">
                <a:solidFill>
                  <a:srgbClr val="3333CC"/>
                </a:solidFill>
              </a:rPr>
              <a:t>matrice</a:t>
            </a:r>
            <a:r>
              <a:rPr lang="sr-Latn-CS" sz="1800" dirty="0" smtClean="0"/>
              <a:t>, kao i </a:t>
            </a:r>
            <a:r>
              <a:rPr lang="sr-Latn-CS" sz="1800" dirty="0" smtClean="0">
                <a:solidFill>
                  <a:srgbClr val="3333CC"/>
                </a:solidFill>
              </a:rPr>
              <a:t>stringove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s</a:t>
            </a:r>
            <a:r>
              <a:rPr lang="sr-Latn-CS" sz="1800" dirty="0" smtClean="0"/>
              <a:t>truktura (</a:t>
            </a:r>
            <a:r>
              <a:rPr lang="sr-Latn-CS" sz="1800" dirty="0" smtClean="0">
                <a:solidFill>
                  <a:srgbClr val="3333CC"/>
                </a:solidFill>
              </a:rPr>
              <a:t>struct</a:t>
            </a:r>
            <a:r>
              <a:rPr lang="sr-Latn-CS" sz="1800" dirty="0" smtClean="0"/>
              <a:t>, a koriste se </a:t>
            </a:r>
            <a:r>
              <a:rPr lang="en-US" sz="1800" dirty="0" err="1" smtClean="0"/>
              <a:t>i</a:t>
            </a:r>
            <a:r>
              <a:rPr lang="en-US" sz="1800" dirty="0" smtClean="0"/>
              <a:t> </a:t>
            </a:r>
            <a:r>
              <a:rPr lang="sr-Latn-CS" sz="1800" dirty="0" smtClean="0"/>
              <a:t>pojmovi </a:t>
            </a:r>
            <a:r>
              <a:rPr lang="sr-Latn-CS" sz="1800" dirty="0" smtClean="0">
                <a:solidFill>
                  <a:srgbClr val="3333CC"/>
                </a:solidFill>
              </a:rPr>
              <a:t>slog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record</a:t>
            </a:r>
            <a:r>
              <a:rPr lang="sr-Latn-CS" sz="1800" dirty="0" smtClean="0"/>
              <a:t>, </a:t>
            </a:r>
            <a:r>
              <a:rPr lang="sr-Latn-CS" sz="1800" dirty="0" smtClean="0">
                <a:solidFill>
                  <a:srgbClr val="3333CC"/>
                </a:solidFill>
              </a:rPr>
              <a:t>zapis</a:t>
            </a:r>
            <a:r>
              <a:rPr lang="sr-Latn-CS" sz="1800" dirty="0" smtClean="0"/>
              <a:t>)</a:t>
            </a:r>
            <a:r>
              <a:rPr lang="en-US" sz="1800" dirty="0" smtClean="0"/>
              <a:t>,</a:t>
            </a:r>
            <a:endParaRPr lang="sr-Latn-CS" sz="1800" dirty="0" smtClean="0"/>
          </a:p>
          <a:p>
            <a:pPr lvl="1" eaLnBrk="1" hangingPunct="1"/>
            <a:r>
              <a:rPr lang="sr-Latn-CS" sz="1800" dirty="0" smtClean="0"/>
              <a:t>unija</a:t>
            </a:r>
            <a:r>
              <a:rPr lang="en-US" sz="1800" dirty="0" smtClean="0"/>
              <a:t> </a:t>
            </a:r>
            <a:r>
              <a:rPr lang="en-US" sz="1800" dirty="0" err="1" smtClean="0"/>
              <a:t>i</a:t>
            </a:r>
            <a:endParaRPr lang="sr-Latn-CS" sz="1800" dirty="0" smtClean="0"/>
          </a:p>
          <a:p>
            <a:pPr lvl="1" eaLnBrk="1" hangingPunct="1"/>
            <a:r>
              <a:rPr lang="en-US" sz="1800" dirty="0" smtClean="0"/>
              <a:t>f</a:t>
            </a:r>
            <a:r>
              <a:rPr lang="sr-Latn-CS" sz="1800" dirty="0" smtClean="0"/>
              <a:t>ajl</a:t>
            </a:r>
            <a:r>
              <a:rPr lang="en-US" sz="1800" dirty="0" smtClean="0"/>
              <a:t>.</a:t>
            </a:r>
            <a:endParaRPr lang="sr-Latn-CS" sz="1800" dirty="0" smtClean="0"/>
          </a:p>
          <a:p>
            <a:pPr eaLnBrk="1" hangingPunct="1"/>
            <a:r>
              <a:rPr lang="sr-Latn-CS" sz="2000" dirty="0" smtClean="0"/>
              <a:t>Pored ovoga, na osnovu struktura se mogu definisati i složeni linkovani tipovi podataka (</a:t>
            </a:r>
            <a:r>
              <a:rPr lang="sr-Latn-CS" sz="2000" dirty="0" smtClean="0">
                <a:solidFill>
                  <a:srgbClr val="3333CC"/>
                </a:solidFill>
              </a:rPr>
              <a:t>liste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grafovi</a:t>
            </a:r>
            <a:r>
              <a:rPr lang="sr-Latn-CS" sz="2000" dirty="0" smtClean="0"/>
              <a:t>, </a:t>
            </a:r>
            <a:r>
              <a:rPr lang="sr-Latn-CS" sz="2000" dirty="0" smtClean="0">
                <a:solidFill>
                  <a:srgbClr val="3333CC"/>
                </a:solidFill>
              </a:rPr>
              <a:t>stabla</a:t>
            </a:r>
            <a:r>
              <a:rPr lang="sr-Latn-CS" sz="2000" dirty="0" smtClean="0"/>
              <a:t>).</a:t>
            </a:r>
            <a:endParaRPr lang="sr-Latn-CS" sz="2000" dirty="0" smtClean="0"/>
          </a:p>
          <a:p>
            <a:pPr eaLnBrk="1" hangingPunct="1"/>
            <a:r>
              <a:rPr lang="sr-Latn-CS" sz="2000" dirty="0" smtClean="0"/>
              <a:t>Danas ćemo se upoznati sa osnovnim, a do kraja kursa i sa ostalim tipovima podataka.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</a:t>
            </a:r>
            <a:endParaRPr lang="en-US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253952"/>
            <a:ext cx="8496944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Sve promjenljive se deklarišu prije bilo koje druge naredbe u </a:t>
            </a:r>
            <a:r>
              <a:rPr lang="sr-Latn-CS" sz="2400" dirty="0" smtClean="0"/>
              <a:t>programu.</a:t>
            </a:r>
            <a:endParaRPr lang="sr-Latn-CS" sz="2400" dirty="0" smtClean="0"/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Cijeli brojevi se najavljuju pomoću ključne riječi </a:t>
            </a:r>
            <a:r>
              <a:rPr lang="sr-Latn-CS" sz="2400" b="1" dirty="0" smtClean="0">
                <a:solidFill>
                  <a:srgbClr val="FF0000"/>
                </a:solidFill>
              </a:rPr>
              <a:t>int</a:t>
            </a:r>
            <a:r>
              <a:rPr lang="sr-Latn-CS" sz="2400" dirty="0" smtClean="0"/>
              <a:t>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Postoje i varijante da se zatraži zauzimanje manje memorije za cijeli broj. Tada se promjenljiva deklariše kao </a:t>
            </a:r>
            <a:r>
              <a:rPr lang="sr-Latn-CS" sz="2400" b="1" dirty="0" smtClean="0">
                <a:solidFill>
                  <a:srgbClr val="FF0000"/>
                </a:solidFill>
              </a:rPr>
              <a:t>short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(dovoljno je postaviti </a:t>
            </a:r>
            <a:r>
              <a:rPr lang="sr-Latn-CS" sz="1600" b="1" dirty="0" smtClean="0">
                <a:solidFill>
                  <a:srgbClr val="3333CC"/>
                </a:solidFill>
              </a:rPr>
              <a:t>short</a:t>
            </a:r>
            <a:r>
              <a:rPr lang="sr-Latn-CS" sz="1600" b="1" dirty="0" smtClean="0"/>
              <a:t> jer se</a:t>
            </a:r>
            <a:r>
              <a:rPr lang="sr-Latn-CS" sz="1600" b="1" dirty="0" smtClean="0">
                <a:solidFill>
                  <a:srgbClr val="3333CC"/>
                </a:solidFill>
              </a:rPr>
              <a:t> int</a:t>
            </a:r>
            <a:r>
              <a:rPr lang="sr-Latn-CS" sz="1600" b="1" dirty="0" smtClean="0"/>
              <a:t> podrazumjeva)</a:t>
            </a:r>
            <a:r>
              <a:rPr lang="sr-Latn-CS" sz="2400" dirty="0" smtClean="0"/>
              <a:t>.</a:t>
            </a:r>
            <a:r>
              <a:rPr lang="en-US" sz="2400" dirty="0" smtClean="0"/>
              <a:t> </a:t>
            </a:r>
            <a:r>
              <a:rPr lang="en-US" sz="2400" dirty="0" err="1" smtClean="0"/>
              <a:t>Manje</a:t>
            </a:r>
            <a:r>
              <a:rPr lang="en-US" sz="2400" dirty="0" smtClean="0"/>
              <a:t> </a:t>
            </a:r>
            <a:r>
              <a:rPr lang="en-US" sz="2400" dirty="0" err="1" smtClean="0"/>
              <a:t>memorije</a:t>
            </a:r>
            <a:r>
              <a:rPr lang="en-US" sz="2400" dirty="0" smtClean="0"/>
              <a:t> </a:t>
            </a:r>
            <a:r>
              <a:rPr lang="en-US" sz="2400" dirty="0" err="1" smtClean="0"/>
              <a:t>istovremeno</a:t>
            </a:r>
            <a:r>
              <a:rPr lang="en-US" sz="2400" dirty="0" smtClean="0"/>
              <a:t> </a:t>
            </a:r>
            <a:r>
              <a:rPr lang="en-US" sz="2400" dirty="0" err="1" smtClean="0"/>
              <a:t>podrazumijeva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dirty="0" err="1" smtClean="0"/>
              <a:t>manji</a:t>
            </a:r>
            <a:r>
              <a:rPr lang="en-US" sz="2400" dirty="0" smtClean="0"/>
              <a:t> </a:t>
            </a:r>
            <a:r>
              <a:rPr lang="en-US" sz="2400" dirty="0" err="1" smtClean="0"/>
              <a:t>opseg</a:t>
            </a:r>
            <a:r>
              <a:rPr lang="en-US" sz="2400" dirty="0" smtClean="0"/>
              <a:t> </a:t>
            </a:r>
            <a:r>
              <a:rPr lang="en-US" sz="2400" dirty="0" err="1" smtClean="0"/>
              <a:t>brojeva</a:t>
            </a:r>
            <a:r>
              <a:rPr lang="en-US" sz="2400" dirty="0" smtClean="0"/>
              <a:t> </a:t>
            </a:r>
            <a:r>
              <a:rPr lang="en-US" sz="2400" dirty="0" err="1" smtClean="0"/>
              <a:t>koji</a:t>
            </a:r>
            <a:r>
              <a:rPr lang="en-US" sz="2400" dirty="0" smtClean="0"/>
              <a:t> se mo</a:t>
            </a:r>
            <a:r>
              <a:rPr lang="sr-Latn-CS" sz="2400" dirty="0" smtClean="0"/>
              <a:t>že dodijeliti datoj promjenljivoj.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Za “dugačke” cijele brojeve</a:t>
            </a:r>
            <a:r>
              <a:rPr lang="en-US" sz="2400" dirty="0" smtClean="0"/>
              <a:t>,</a:t>
            </a:r>
            <a:r>
              <a:rPr lang="sr-Latn-CS" sz="2400" dirty="0" smtClean="0"/>
              <a:t> koji zauzimaju više prostora u memoriji</a:t>
            </a:r>
            <a:r>
              <a:rPr lang="en-US" sz="2400" dirty="0" smtClean="0"/>
              <a:t>,</a:t>
            </a:r>
            <a:r>
              <a:rPr lang="sr-Latn-CS" sz="2400" dirty="0" smtClean="0"/>
              <a:t> koristi se deklaracija </a:t>
            </a:r>
            <a:r>
              <a:rPr lang="sr-Latn-CS" sz="2400" b="1" dirty="0" smtClean="0">
                <a:solidFill>
                  <a:srgbClr val="FF0000"/>
                </a:solidFill>
              </a:rPr>
              <a:t>long int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(opet je dozvoljeno samo </a:t>
            </a:r>
            <a:r>
              <a:rPr lang="sr-Latn-CS" sz="1600" b="1" dirty="0" smtClean="0">
                <a:solidFill>
                  <a:srgbClr val="3333CC"/>
                </a:solidFill>
              </a:rPr>
              <a:t>long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.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Tip int i modifikacije</a:t>
            </a:r>
            <a:endParaRPr lang="en-US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013" y="2349624"/>
            <a:ext cx="8610600" cy="3599656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smtClean="0"/>
              <a:t>Koliko je to manje ili više nije stvar programskog jezika C već kompajlera, hardvera i operativnog sistema.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2400" smtClean="0"/>
              <a:t>P</a:t>
            </a:r>
            <a:r>
              <a:rPr lang="sr-Latn-CS" sz="2400" smtClean="0"/>
              <a:t>ored ovoga mogu se dodati i modifikatori </a:t>
            </a:r>
            <a:r>
              <a:rPr lang="sr-Latn-CS" sz="2400" b="1" smtClean="0">
                <a:solidFill>
                  <a:srgbClr val="FF0000"/>
                </a:solidFill>
              </a:rPr>
              <a:t>signed</a:t>
            </a:r>
            <a:r>
              <a:rPr lang="sr-Latn-CS" sz="2400" smtClean="0"/>
              <a:t> </a:t>
            </a:r>
            <a:r>
              <a:rPr lang="sr-Latn-CS" sz="1600" b="1" smtClean="0"/>
              <a:t>(može se uvijek izostaviti)</a:t>
            </a:r>
            <a:r>
              <a:rPr lang="sr-Latn-CS" sz="2400" smtClean="0"/>
              <a:t> i </a:t>
            </a: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koji se mogu kombinovati sa short i long.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b="1" smtClean="0">
                <a:solidFill>
                  <a:srgbClr val="FF0000"/>
                </a:solidFill>
              </a:rPr>
              <a:t>unsigned</a:t>
            </a:r>
            <a:r>
              <a:rPr lang="sr-Latn-CS" sz="2400" smtClean="0"/>
              <a:t> znači da sadržaj memorije treba tumačiti kao cijeli broj koji ne može uzeti negativnu vrijednost (npr. umjesto da se brojevi tumače u domenu od </a:t>
            </a:r>
            <a:r>
              <a:rPr lang="sr-Latn-CS" sz="2400" b="1" smtClean="0">
                <a:solidFill>
                  <a:srgbClr val="FF0000"/>
                </a:solidFill>
              </a:rPr>
              <a:t>–2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15</a:t>
            </a:r>
            <a:r>
              <a:rPr lang="sr-Latn-CS" sz="2400" b="1" smtClean="0">
                <a:solidFill>
                  <a:srgbClr val="FF0000"/>
                </a:solidFill>
              </a:rPr>
              <a:t>-1</a:t>
            </a:r>
            <a:r>
              <a:rPr lang="sr-Latn-CS" sz="2400" smtClean="0"/>
              <a:t> oni se tumače kao brojevi u domenu </a:t>
            </a:r>
            <a:r>
              <a:rPr lang="sr-Latn-CS" sz="2400" b="1" smtClean="0">
                <a:solidFill>
                  <a:srgbClr val="FF0000"/>
                </a:solidFill>
              </a:rPr>
              <a:t>0</a:t>
            </a:r>
            <a:r>
              <a:rPr lang="sr-Latn-CS" sz="2400" smtClean="0"/>
              <a:t> do </a:t>
            </a:r>
            <a:r>
              <a:rPr lang="sr-Latn-CS" sz="2400" b="1" smtClean="0">
                <a:solidFill>
                  <a:srgbClr val="FF0000"/>
                </a:solidFill>
              </a:rPr>
              <a:t>2</a:t>
            </a:r>
            <a:r>
              <a:rPr lang="sr-Latn-CS" sz="2400" b="1" baseline="30000" smtClean="0">
                <a:solidFill>
                  <a:srgbClr val="FF0000"/>
                </a:solidFill>
              </a:rPr>
              <a:t>16</a:t>
            </a:r>
            <a:r>
              <a:rPr lang="sr-Latn-CS" sz="2400" b="1" smtClean="0">
                <a:solidFill>
                  <a:srgbClr val="FF0000"/>
                </a:solidFill>
              </a:rPr>
              <a:t>-1 </a:t>
            </a:r>
            <a:r>
              <a:rPr lang="en-US" sz="2400" smtClean="0"/>
              <a:t>)</a:t>
            </a:r>
            <a:r>
              <a:rPr lang="sr-Latn-CS" sz="2400" smtClean="0"/>
              <a:t>.</a:t>
            </a:r>
            <a:endParaRPr lang="en-US" sz="24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Deklaracija i inicijalizacija</a:t>
            </a:r>
            <a:endParaRPr lang="en-US" smtClean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533400" y="2286000"/>
            <a:ext cx="9906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  <a:endParaRPr lang="en-US">
              <a:latin typeface="Tahoma" charset="0"/>
            </a:endParaRPr>
          </a:p>
        </p:txBody>
      </p:sp>
      <p:sp>
        <p:nvSpPr>
          <p:cNvPr id="8196" name="Line 7"/>
          <p:cNvSpPr>
            <a:spLocks noChangeShapeType="1"/>
          </p:cNvSpPr>
          <p:nvPr/>
        </p:nvSpPr>
        <p:spPr bwMode="auto">
          <a:xfrm>
            <a:off x="1524000" y="2514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197" name="Text Box 8"/>
          <p:cNvSpPr txBox="1">
            <a:spLocks noChangeArrowheads="1"/>
          </p:cNvSpPr>
          <p:nvPr/>
        </p:nvSpPr>
        <p:spPr bwMode="auto">
          <a:xfrm>
            <a:off x="2590800" y="2286000"/>
            <a:ext cx="6248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 smtClean="0">
                <a:solidFill>
                  <a:srgbClr val="FF0000"/>
                </a:solidFill>
                <a:latin typeface="Tahoma" charset="0"/>
              </a:rPr>
              <a:t>Deklar</a:t>
            </a:r>
            <a:r>
              <a:rPr lang="en-US" sz="1600" b="1" smtClean="0">
                <a:solidFill>
                  <a:srgbClr val="FF0000"/>
                </a:solidFill>
                <a:latin typeface="Tahoma" charset="0"/>
              </a:rPr>
              <a:t>acija</a:t>
            </a:r>
            <a:r>
              <a:rPr lang="sr-Latn-CS" sz="1600" b="1" smtClean="0">
                <a:latin typeface="Tahoma" charset="0"/>
              </a:rPr>
              <a:t> </a:t>
            </a:r>
            <a:r>
              <a:rPr lang="sr-Latn-CS" sz="1600" b="1">
                <a:latin typeface="Tahoma" charset="0"/>
              </a:rPr>
              <a:t>(</a:t>
            </a:r>
            <a:r>
              <a:rPr lang="sr-Latn-CS" sz="1600" b="1" smtClean="0">
                <a:latin typeface="Tahoma" charset="0"/>
              </a:rPr>
              <a:t>najav</a:t>
            </a:r>
            <a:r>
              <a:rPr lang="en-US" sz="1600" b="1" smtClean="0">
                <a:latin typeface="Tahoma" charset="0"/>
              </a:rPr>
              <a:t>a</a:t>
            </a:r>
            <a:r>
              <a:rPr lang="sr-Latn-CS" sz="1600" b="1" smtClean="0">
                <a:latin typeface="Tahoma" charset="0"/>
              </a:rPr>
              <a:t> </a:t>
            </a:r>
            <a:r>
              <a:rPr lang="sr-Latn-CS" sz="1600" b="1">
                <a:latin typeface="Tahoma" charset="0"/>
              </a:rPr>
              <a:t>za korišćenje</a:t>
            </a:r>
            <a:r>
              <a:rPr lang="en-US" sz="1600" b="1">
                <a:latin typeface="Tahoma" charset="0"/>
              </a:rPr>
              <a:t>,</a:t>
            </a:r>
            <a:r>
              <a:rPr lang="sr-Latn-CS" sz="1600" b="1">
                <a:latin typeface="Tahoma" charset="0"/>
              </a:rPr>
              <a:t> odnosno </a:t>
            </a:r>
            <a:r>
              <a:rPr lang="sr-Latn-CS" sz="1600" b="1" smtClean="0">
                <a:latin typeface="Tahoma" charset="0"/>
              </a:rPr>
              <a:t>zauz</a:t>
            </a:r>
            <a:r>
              <a:rPr lang="en-US" sz="1600" b="1" smtClean="0">
                <a:latin typeface="Tahoma" charset="0"/>
              </a:rPr>
              <a:t>imanje</a:t>
            </a:r>
            <a:r>
              <a:rPr lang="sr-Latn-CS" sz="1600" b="1" smtClean="0">
                <a:latin typeface="Tahoma" charset="0"/>
              </a:rPr>
              <a:t> </a:t>
            </a:r>
            <a:r>
              <a:rPr lang="sr-Latn-CS" sz="1600" b="1">
                <a:latin typeface="Tahoma" charset="0"/>
              </a:rPr>
              <a:t>prostor u memoriji) </a:t>
            </a:r>
            <a:r>
              <a:rPr lang="sr-Latn-CS" sz="1600" b="1" smtClean="0">
                <a:latin typeface="Tahoma" charset="0"/>
              </a:rPr>
              <a:t>cjelobrojn</a:t>
            </a:r>
            <a:r>
              <a:rPr lang="en-US" sz="1600" b="1" smtClean="0">
                <a:latin typeface="Tahoma" charset="0"/>
              </a:rPr>
              <a:t>e</a:t>
            </a:r>
            <a:r>
              <a:rPr lang="sr-Latn-CS" sz="1600" b="1" smtClean="0">
                <a:latin typeface="Tahoma" charset="0"/>
              </a:rPr>
              <a:t> promjenljiv</a:t>
            </a:r>
            <a:r>
              <a:rPr lang="en-US" sz="1600" b="1" smtClean="0">
                <a:latin typeface="Tahoma" charset="0"/>
              </a:rPr>
              <a:t>e</a:t>
            </a:r>
            <a:r>
              <a:rPr lang="sr-Latn-CS" sz="1600" b="1" smtClean="0">
                <a:solidFill>
                  <a:srgbClr val="3333CC"/>
                </a:solidFill>
                <a:latin typeface="Tahoma" charset="0"/>
              </a:rPr>
              <a:t> </a:t>
            </a:r>
            <a:r>
              <a:rPr lang="sr-Latn-CS" sz="1600" b="1">
                <a:solidFill>
                  <a:srgbClr val="3333CC"/>
                </a:solidFill>
                <a:latin typeface="Tahoma" charset="0"/>
              </a:rPr>
              <a:t>i</a:t>
            </a:r>
            <a:r>
              <a:rPr lang="sr-Latn-CS" sz="1600" b="1">
                <a:latin typeface="Tahoma" charset="0"/>
              </a:rPr>
              <a:t>. Ne znamo što se trenutno nalazi upisano u toj promjenljivoj jer to zavisi od prethodnog stanja u memoriji.</a:t>
            </a:r>
            <a:endParaRPr lang="en-US" sz="1600" b="1">
              <a:latin typeface="Tahoma" charset="0"/>
            </a:endParaRP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533400" y="3276600"/>
            <a:ext cx="990600" cy="990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i=0;</a:t>
            </a:r>
            <a:endParaRPr lang="en-US">
              <a:latin typeface="Tahoma" charset="0"/>
            </a:endParaRPr>
          </a:p>
        </p:txBody>
      </p:sp>
      <p:sp>
        <p:nvSpPr>
          <p:cNvPr id="8199" name="Line 10"/>
          <p:cNvSpPr>
            <a:spLocks noChangeShapeType="1"/>
          </p:cNvSpPr>
          <p:nvPr/>
        </p:nvSpPr>
        <p:spPr bwMode="auto">
          <a:xfrm>
            <a:off x="1600200" y="37338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0" name="Text Box 11"/>
          <p:cNvSpPr txBox="1">
            <a:spLocks noChangeArrowheads="1"/>
          </p:cNvSpPr>
          <p:nvPr/>
        </p:nvSpPr>
        <p:spPr bwMode="auto">
          <a:xfrm>
            <a:off x="2743200" y="3505200"/>
            <a:ext cx="5715000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Nakon deklaracije negdje u programu moramo postaviti neku početnu vrijednost promjenljive. Ovo se naziva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inicijalizacija</a:t>
            </a:r>
            <a:r>
              <a:rPr lang="sr-Latn-CS" sz="1600" b="1">
                <a:latin typeface="Tahoma" charset="0"/>
              </a:rPr>
              <a:t>. </a:t>
            </a:r>
            <a:endParaRPr lang="en-US" sz="1600" b="1">
              <a:latin typeface="Tahoma" charset="0"/>
            </a:endParaRPr>
          </a:p>
        </p:txBody>
      </p:sp>
      <p:sp>
        <p:nvSpPr>
          <p:cNvPr id="8201" name="Rectangle 12"/>
          <p:cNvSpPr>
            <a:spLocks noChangeArrowheads="1"/>
          </p:cNvSpPr>
          <p:nvPr/>
        </p:nvSpPr>
        <p:spPr bwMode="auto">
          <a:xfrm>
            <a:off x="381000" y="4572000"/>
            <a:ext cx="11430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</p:txBody>
      </p:sp>
      <p:sp>
        <p:nvSpPr>
          <p:cNvPr id="8202" name="Line 13"/>
          <p:cNvSpPr>
            <a:spLocks noChangeShapeType="1"/>
          </p:cNvSpPr>
          <p:nvPr/>
        </p:nvSpPr>
        <p:spPr bwMode="auto">
          <a:xfrm>
            <a:off x="1600200" y="47244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3" name="Text Box 14"/>
          <p:cNvSpPr txBox="1">
            <a:spLocks noChangeArrowheads="1"/>
          </p:cNvSpPr>
          <p:nvPr/>
        </p:nvSpPr>
        <p:spPr bwMode="auto">
          <a:xfrm>
            <a:off x="2895600" y="4419600"/>
            <a:ext cx="57912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Programeri često vrše deklaraciju i inicijalizaciju zajedno kako bi izbjegli da im ijednog trenutka u promjenljivim budu upisane “besmislene” vrijednosti. Ovo se naziva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definicijom</a:t>
            </a:r>
            <a:r>
              <a:rPr lang="sr-Latn-CS" sz="1600" b="1">
                <a:latin typeface="Tahoma" charset="0"/>
              </a:rPr>
              <a:t> promjenljive.</a:t>
            </a:r>
            <a:endParaRPr lang="en-US" sz="1600" b="1">
              <a:latin typeface="Tahoma" charset="0"/>
            </a:endParaRPr>
          </a:p>
        </p:txBody>
      </p:sp>
      <p:sp>
        <p:nvSpPr>
          <p:cNvPr id="8204" name="Rectangle 15"/>
          <p:cNvSpPr>
            <a:spLocks noChangeArrowheads="1"/>
          </p:cNvSpPr>
          <p:nvPr/>
        </p:nvSpPr>
        <p:spPr bwMode="auto">
          <a:xfrm>
            <a:off x="228600" y="5638800"/>
            <a:ext cx="2133600" cy="533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i=7,b=0,c;</a:t>
            </a:r>
          </a:p>
        </p:txBody>
      </p:sp>
      <p:sp>
        <p:nvSpPr>
          <p:cNvPr id="8205" name="Line 16"/>
          <p:cNvSpPr>
            <a:spLocks noChangeShapeType="1"/>
          </p:cNvSpPr>
          <p:nvPr/>
        </p:nvSpPr>
        <p:spPr bwMode="auto">
          <a:xfrm>
            <a:off x="2438400" y="5943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206" name="Text Box 17"/>
          <p:cNvSpPr txBox="1">
            <a:spLocks noChangeArrowheads="1"/>
          </p:cNvSpPr>
          <p:nvPr/>
        </p:nvSpPr>
        <p:spPr bwMode="auto">
          <a:xfrm>
            <a:off x="3429000" y="5791200"/>
            <a:ext cx="53197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latin typeface="Tahoma" charset="0"/>
              </a:rPr>
              <a:t>Deklaracije i definicije se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mogu kombinovati</a:t>
            </a:r>
            <a:r>
              <a:rPr lang="sr-Latn-CS" sz="1600" b="1">
                <a:latin typeface="Tahoma" charset="0"/>
              </a:rPr>
              <a:t>.</a:t>
            </a:r>
            <a:endParaRPr lang="en-US" sz="1600" b="1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09600"/>
            <a:ext cx="7772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Deklaracija promjenljivih</a:t>
            </a:r>
            <a:endParaRPr lang="en-US" smtClean="0"/>
          </a:p>
        </p:txBody>
      </p:sp>
      <p:sp>
        <p:nvSpPr>
          <p:cNvPr id="9219" name="Rectangle 4"/>
          <p:cNvSpPr>
            <a:spLocks noChangeArrowheads="1"/>
          </p:cNvSpPr>
          <p:nvPr/>
        </p:nvSpPr>
        <p:spPr bwMode="auto">
          <a:xfrm>
            <a:off x="304800" y="2133600"/>
            <a:ext cx="1524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i;</a:t>
            </a:r>
          </a:p>
          <a:p>
            <a:pPr algn="just"/>
            <a:r>
              <a:rPr lang="sr-Latn-CS">
                <a:latin typeface="Tahoma" charset="0"/>
              </a:rPr>
              <a:t>int j=i+2;</a:t>
            </a:r>
            <a:endParaRPr lang="en-US">
              <a:latin typeface="Tahoma" charset="0"/>
            </a:endParaRP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987824" y="2133600"/>
            <a:ext cx="16764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 dirty="0">
                <a:latin typeface="Tahoma" charset="0"/>
              </a:rPr>
              <a:t>int i</a:t>
            </a:r>
            <a:r>
              <a:rPr lang="sr-Latn-CS" dirty="0" smtClean="0">
                <a:latin typeface="Tahoma" charset="0"/>
              </a:rPr>
              <a:t>, j=i+2</a:t>
            </a:r>
            <a:r>
              <a:rPr lang="sr-Latn-CS" dirty="0">
                <a:latin typeface="Tahoma" charset="0"/>
              </a:rPr>
              <a:t>;</a:t>
            </a:r>
            <a:endParaRPr lang="en-US" dirty="0">
              <a:latin typeface="Tahoma" charset="0"/>
            </a:endParaRPr>
          </a:p>
        </p:txBody>
      </p:sp>
      <p:sp>
        <p:nvSpPr>
          <p:cNvPr id="9221" name="Freeform 7"/>
          <p:cNvSpPr>
            <a:spLocks/>
          </p:cNvSpPr>
          <p:nvPr/>
        </p:nvSpPr>
        <p:spPr bwMode="auto">
          <a:xfrm>
            <a:off x="990600" y="2895600"/>
            <a:ext cx="4572000" cy="457200"/>
          </a:xfrm>
          <a:custGeom>
            <a:avLst/>
            <a:gdLst>
              <a:gd name="T0" fmla="*/ 0 w 2880"/>
              <a:gd name="T1" fmla="*/ 0 h 288"/>
              <a:gd name="T2" fmla="*/ 0 w 2880"/>
              <a:gd name="T3" fmla="*/ 725805000 h 288"/>
              <a:gd name="T4" fmla="*/ 2147483647 w 2880"/>
              <a:gd name="T5" fmla="*/ 725805000 h 288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2880" h="288">
                <a:moveTo>
                  <a:pt x="0" y="0"/>
                </a:moveTo>
                <a:lnTo>
                  <a:pt x="0" y="288"/>
                </a:lnTo>
                <a:lnTo>
                  <a:pt x="2880" y="288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2" name="Line 9"/>
          <p:cNvSpPr>
            <a:spLocks noChangeShapeType="1"/>
          </p:cNvSpPr>
          <p:nvPr/>
        </p:nvSpPr>
        <p:spPr bwMode="auto">
          <a:xfrm>
            <a:off x="3810000" y="27432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3" name="Text Box 10"/>
          <p:cNvSpPr txBox="1">
            <a:spLocks noChangeArrowheads="1"/>
          </p:cNvSpPr>
          <p:nvPr/>
        </p:nvSpPr>
        <p:spPr bwMode="auto">
          <a:xfrm>
            <a:off x="5791200" y="2971800"/>
            <a:ext cx="33528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 dirty="0">
                <a:latin typeface="Tahoma" charset="0"/>
              </a:rPr>
              <a:t>Dozvoljeni, ali besmisleni oblici deklaracije. Razumno </a:t>
            </a:r>
            <a:r>
              <a:rPr lang="sr-Latn-CS" sz="1600" b="1" dirty="0" smtClean="0">
                <a:latin typeface="Tahoma" charset="0"/>
              </a:rPr>
              <a:t>je:</a:t>
            </a:r>
            <a:endParaRPr lang="en-US" sz="1600" b="1" dirty="0">
              <a:latin typeface="Tahoma" charset="0"/>
            </a:endParaRPr>
          </a:p>
        </p:txBody>
      </p:sp>
      <p:sp>
        <p:nvSpPr>
          <p:cNvPr id="9224" name="Rectangle 11"/>
          <p:cNvSpPr>
            <a:spLocks noChangeArrowheads="1"/>
          </p:cNvSpPr>
          <p:nvPr/>
        </p:nvSpPr>
        <p:spPr bwMode="auto">
          <a:xfrm>
            <a:off x="7010400" y="3810000"/>
            <a:ext cx="15240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i=0;</a:t>
            </a:r>
          </a:p>
          <a:p>
            <a:pPr algn="just"/>
            <a:r>
              <a:rPr lang="sr-Latn-CS">
                <a:latin typeface="Tahoma" charset="0"/>
              </a:rPr>
              <a:t>int j=i+2;</a:t>
            </a:r>
            <a:endParaRPr lang="en-US">
              <a:latin typeface="Tahoma" charset="0"/>
            </a:endParaRPr>
          </a:p>
        </p:txBody>
      </p:sp>
      <p:sp>
        <p:nvSpPr>
          <p:cNvPr id="9225" name="Line 12"/>
          <p:cNvSpPr>
            <a:spLocks noChangeShapeType="1"/>
          </p:cNvSpPr>
          <p:nvPr/>
        </p:nvSpPr>
        <p:spPr bwMode="auto">
          <a:xfrm>
            <a:off x="7924800" y="35052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6" name="Rectangle 13"/>
          <p:cNvSpPr>
            <a:spLocks noChangeArrowheads="1"/>
          </p:cNvSpPr>
          <p:nvPr/>
        </p:nvSpPr>
        <p:spPr bwMode="auto">
          <a:xfrm>
            <a:off x="381000" y="4191000"/>
            <a:ext cx="1066800" cy="762000"/>
          </a:xfrm>
          <a:prstGeom prst="rect">
            <a:avLst/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just"/>
            <a:r>
              <a:rPr lang="sr-Latn-CS">
                <a:latin typeface="Tahoma" charset="0"/>
              </a:rPr>
              <a:t>int j=i;</a:t>
            </a:r>
          </a:p>
          <a:p>
            <a:pPr algn="just"/>
            <a:r>
              <a:rPr lang="sr-Latn-CS">
                <a:latin typeface="Tahoma" charset="0"/>
              </a:rPr>
              <a:t>int i</a:t>
            </a:r>
            <a:r>
              <a:rPr lang="en-US">
                <a:latin typeface="Tahoma" charset="0"/>
              </a:rPr>
              <a:t>;</a:t>
            </a:r>
          </a:p>
        </p:txBody>
      </p:sp>
      <p:sp>
        <p:nvSpPr>
          <p:cNvPr id="9227" name="Freeform 14"/>
          <p:cNvSpPr>
            <a:spLocks/>
          </p:cNvSpPr>
          <p:nvPr/>
        </p:nvSpPr>
        <p:spPr bwMode="auto">
          <a:xfrm>
            <a:off x="1447800" y="3962400"/>
            <a:ext cx="1219200" cy="609600"/>
          </a:xfrm>
          <a:custGeom>
            <a:avLst/>
            <a:gdLst>
              <a:gd name="T0" fmla="*/ 0 w 768"/>
              <a:gd name="T1" fmla="*/ 967740000 h 384"/>
              <a:gd name="T2" fmla="*/ 967740000 w 768"/>
              <a:gd name="T3" fmla="*/ 967740000 h 384"/>
              <a:gd name="T4" fmla="*/ 967740000 w 768"/>
              <a:gd name="T5" fmla="*/ 0 h 384"/>
              <a:gd name="T6" fmla="*/ 1935480000 w 768"/>
              <a:gd name="T7" fmla="*/ 0 h 384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768" h="384">
                <a:moveTo>
                  <a:pt x="0" y="384"/>
                </a:moveTo>
                <a:lnTo>
                  <a:pt x="384" y="384"/>
                </a:lnTo>
                <a:lnTo>
                  <a:pt x="384" y="0"/>
                </a:lnTo>
                <a:lnTo>
                  <a:pt x="768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8" name="Text Box 15"/>
          <p:cNvSpPr txBox="1">
            <a:spLocks noChangeArrowheads="1"/>
          </p:cNvSpPr>
          <p:nvPr/>
        </p:nvSpPr>
        <p:spPr bwMode="auto">
          <a:xfrm>
            <a:off x="2743200" y="3733800"/>
            <a:ext cx="33528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Nedozvoljen</a:t>
            </a:r>
            <a:r>
              <a:rPr lang="sr-Latn-CS" sz="1600" b="1">
                <a:latin typeface="Tahoma" charset="0"/>
              </a:rPr>
              <a:t> oblik deklaracije, jer u trenutku inicijalizacije promjenljive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j</a:t>
            </a:r>
            <a:r>
              <a:rPr lang="sr-Latn-CS" sz="1600" b="1">
                <a:latin typeface="Tahoma" charset="0"/>
              </a:rPr>
              <a:t> ne postoji promjenljiva </a:t>
            </a:r>
            <a:r>
              <a:rPr lang="sr-Latn-CS" sz="1600" b="1">
                <a:solidFill>
                  <a:srgbClr val="FF0000"/>
                </a:solidFill>
                <a:latin typeface="Tahoma" charset="0"/>
              </a:rPr>
              <a:t>i</a:t>
            </a:r>
            <a:r>
              <a:rPr lang="sr-Latn-CS" sz="1600" b="1">
                <a:latin typeface="Tahoma" charset="0"/>
              </a:rPr>
              <a:t>.</a:t>
            </a:r>
            <a:endParaRPr lang="en-US" sz="1600" b="1">
              <a:latin typeface="Tahoma" charset="0"/>
            </a:endParaRPr>
          </a:p>
        </p:txBody>
      </p:sp>
      <p:sp>
        <p:nvSpPr>
          <p:cNvPr id="9229" name="Text Box 16"/>
          <p:cNvSpPr txBox="1">
            <a:spLocks noChangeArrowheads="1"/>
          </p:cNvSpPr>
          <p:nvPr/>
        </p:nvSpPr>
        <p:spPr bwMode="auto">
          <a:xfrm>
            <a:off x="250825" y="5383213"/>
            <a:ext cx="8893175" cy="1214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sr-Latn-CS" sz="2100">
                <a:latin typeface="Tahoma" charset="0"/>
              </a:rPr>
              <a:t>Nije dozvoljeno unutar istog bloka naredbi uvesti dva puta isto ime, tj. dva puta istu promjenljivu.</a:t>
            </a:r>
          </a:p>
          <a:p>
            <a:pPr eaLnBrk="1" hangingPunct="1">
              <a:spcBef>
                <a:spcPct val="50000"/>
              </a:spcBef>
            </a:pPr>
            <a:r>
              <a:rPr lang="sr-Latn-CS" sz="2100">
                <a:latin typeface="Tahoma" charset="0"/>
              </a:rPr>
              <a:t>Blok naredbi je skup naredbi oivičen vitičastim zagradama.</a:t>
            </a:r>
            <a:endParaRPr lang="en-US" sz="2100">
              <a:latin typeface="Tahom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Latn-CS" smtClean="0"/>
              <a:t>Operator </a:t>
            </a:r>
            <a:r>
              <a:rPr lang="sr-Latn-CS" smtClean="0">
                <a:solidFill>
                  <a:srgbClr val="FF0000"/>
                </a:solidFill>
              </a:rPr>
              <a:t>sizeof</a:t>
            </a:r>
            <a:endParaRPr lang="en-US" smtClean="0">
              <a:solidFill>
                <a:srgbClr val="FF0000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24" y="2348880"/>
            <a:ext cx="8874571" cy="42481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Vidjeli smo da su neke veličine, kao što je memorija koju zauzimaju promjenljive, mašinski zavisne.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Programe treba pisati tako da se izbjegne mašinska zavisnost.</a:t>
            </a:r>
          </a:p>
          <a:p>
            <a:pPr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Jedan od elemenata koji tu pomaže je operator </a:t>
            </a:r>
            <a:r>
              <a:rPr lang="sr-Latn-CS" sz="2400" b="1" dirty="0" smtClean="0">
                <a:solidFill>
                  <a:srgbClr val="FF0000"/>
                </a:solidFill>
              </a:rPr>
              <a:t>sizeof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(liči na funkciju ili naredbu, ali je, zapravo, operator)</a:t>
            </a:r>
            <a:r>
              <a:rPr lang="sr-Latn-CS" sz="2400" dirty="0" smtClean="0"/>
              <a:t> koji vraća broj bajtova koji neki memorijski objekat (promjenljiva) zauz</a:t>
            </a:r>
            <a:r>
              <a:rPr lang="en-US" sz="2400" dirty="0" err="1" smtClean="0"/>
              <a:t>ima</a:t>
            </a:r>
            <a:r>
              <a:rPr lang="sr-Latn-CS" sz="2400" dirty="0" smtClean="0"/>
              <a:t>. Može da izmjeri i koliko memorije zauzima tip podataka. N</a:t>
            </a:r>
            <a:r>
              <a:rPr lang="en-US" sz="2400" dirty="0" smtClean="0"/>
              <a:t>a </a:t>
            </a:r>
            <a:r>
              <a:rPr lang="sr-Latn-CS" sz="2400" dirty="0" smtClean="0"/>
              <a:t>pr</a:t>
            </a:r>
            <a:r>
              <a:rPr lang="en-US" sz="2400" dirty="0" err="1" smtClean="0"/>
              <a:t>imjer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sizeof(int)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sizeof(long)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sizeof(i)</a:t>
            </a:r>
            <a:r>
              <a:rPr lang="sr-Latn-CS" sz="2400" dirty="0" smtClean="0">
                <a:solidFill>
                  <a:srgbClr val="FF0000"/>
                </a:solidFill>
              </a:rPr>
              <a:t>,</a:t>
            </a:r>
            <a:r>
              <a:rPr lang="sr-Latn-CS" sz="2400" dirty="0" smtClean="0"/>
              <a:t> </a:t>
            </a:r>
            <a:r>
              <a:rPr lang="sr-Latn-CS" sz="2400" b="1" dirty="0" smtClean="0">
                <a:solidFill>
                  <a:srgbClr val="FF0000"/>
                </a:solidFill>
              </a:rPr>
              <a:t>sizeof(60)</a:t>
            </a:r>
            <a:r>
              <a:rPr lang="sr-Latn-CS" sz="2400" dirty="0" smtClean="0"/>
              <a:t>, a može čak i zapis bez zagrada za operand, osim kada je operand tip podataka, tj. </a:t>
            </a:r>
            <a:r>
              <a:rPr lang="en-US" sz="2400" dirty="0" smtClean="0"/>
              <a:t>d</a:t>
            </a:r>
            <a:r>
              <a:rPr lang="sr-Latn-CS" sz="2400" dirty="0" smtClean="0"/>
              <a:t>ozv</a:t>
            </a:r>
            <a:r>
              <a:rPr lang="en-US" sz="2400" dirty="0" err="1" smtClean="0"/>
              <a:t>oljeno</a:t>
            </a:r>
            <a:r>
              <a:rPr lang="sr-Latn-CS" sz="2400" dirty="0" smtClean="0"/>
              <a:t> </a:t>
            </a:r>
            <a:r>
              <a:rPr lang="en-US" sz="2400" dirty="0" smtClean="0"/>
              <a:t>je </a:t>
            </a:r>
            <a:r>
              <a:rPr lang="sr-Latn-CS" sz="2400" b="1" dirty="0" smtClean="0">
                <a:solidFill>
                  <a:srgbClr val="FF0000"/>
                </a:solidFill>
              </a:rPr>
              <a:t>sizeof i</a:t>
            </a:r>
            <a:r>
              <a:rPr lang="sr-Latn-CS" sz="2400" dirty="0" smtClean="0"/>
              <a:t>,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dirty="0" err="1" smtClean="0"/>
              <a:t>ali</a:t>
            </a:r>
            <a:r>
              <a:rPr lang="en-US" sz="2400" dirty="0" smtClean="0"/>
              <a:t> ne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sizeof</a:t>
            </a:r>
            <a:r>
              <a:rPr lang="en-US" sz="2400" b="1" dirty="0" smtClean="0">
                <a:solidFill>
                  <a:srgbClr val="FF0000"/>
                </a:solidFill>
              </a:rPr>
              <a:t> int</a:t>
            </a:r>
            <a:r>
              <a:rPr lang="en-US" sz="2400" dirty="0" smtClean="0"/>
              <a:t>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534400" cy="1143000"/>
          </a:xfrm>
        </p:spPr>
        <p:txBody>
          <a:bodyPr/>
          <a:lstStyle/>
          <a:p>
            <a:pPr eaLnBrk="1" hangingPunct="1"/>
            <a:r>
              <a:rPr lang="sr-Latn-CS" smtClean="0"/>
              <a:t>Operacije – operatori - operandi</a:t>
            </a:r>
            <a:endParaRPr 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277616"/>
            <a:ext cx="8071048" cy="4114800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U C-u možemo saznati memorijsku lokaciju promjenljive pomoću operatora </a:t>
            </a:r>
            <a:r>
              <a:rPr lang="sr-Latn-CS" sz="2400" b="1" dirty="0" smtClean="0">
                <a:solidFill>
                  <a:srgbClr val="FF0000"/>
                </a:solidFill>
              </a:rPr>
              <a:t>&amp;</a:t>
            </a:r>
            <a:r>
              <a:rPr lang="en-US" sz="2400" dirty="0" smtClean="0"/>
              <a:t>, n</a:t>
            </a:r>
            <a:r>
              <a:rPr lang="sr-Latn-CS" sz="2400" dirty="0" smtClean="0"/>
              <a:t>pr. </a:t>
            </a:r>
            <a:r>
              <a:rPr lang="sr-Latn-CS" sz="2400" b="1" dirty="0" smtClean="0">
                <a:solidFill>
                  <a:srgbClr val="FF0000"/>
                </a:solidFill>
              </a:rPr>
              <a:t>&amp;i</a:t>
            </a:r>
            <a:r>
              <a:rPr lang="sr-Latn-CS" sz="2400" dirty="0" smtClean="0"/>
              <a:t>. Ovo je tzv. </a:t>
            </a:r>
            <a:r>
              <a:rPr lang="sr-Latn-CS" sz="2400" dirty="0" smtClean="0">
                <a:solidFill>
                  <a:srgbClr val="3333CC"/>
                </a:solidFill>
              </a:rPr>
              <a:t>unarni operator</a:t>
            </a:r>
            <a:r>
              <a:rPr lang="sr-Latn-CS" sz="2400" dirty="0" smtClean="0"/>
              <a:t> jer se primjenjuje nad jednom promjenljivom. Operacija se može primijeniti na sve tipove podataka.</a:t>
            </a:r>
          </a:p>
          <a:p>
            <a:pPr eaLnBrk="1" hangingPunct="1">
              <a:spcBef>
                <a:spcPts val="0"/>
              </a:spcBef>
              <a:spcAft>
                <a:spcPts val="1200"/>
              </a:spcAft>
            </a:pPr>
            <a:r>
              <a:rPr lang="sr-Latn-CS" sz="2400" dirty="0" smtClean="0"/>
              <a:t>Oznake </a:t>
            </a:r>
            <a:r>
              <a:rPr lang="sr-Latn-CS" sz="2400" b="1" dirty="0" smtClean="0">
                <a:solidFill>
                  <a:srgbClr val="3333CC"/>
                </a:solidFill>
              </a:rPr>
              <a:t>5</a:t>
            </a:r>
            <a:r>
              <a:rPr lang="sr-Latn-CS" sz="2400" dirty="0" smtClean="0"/>
              <a:t> </a:t>
            </a:r>
            <a:r>
              <a:rPr lang="sr-Latn-CS" sz="2400" dirty="0" smtClean="0"/>
              <a:t>osnovnih matematičkih operacija su: </a:t>
            </a:r>
            <a:r>
              <a:rPr lang="sr-Latn-CS" sz="2400" b="1" dirty="0" smtClean="0">
                <a:solidFill>
                  <a:srgbClr val="FF0000"/>
                </a:solidFill>
              </a:rPr>
              <a:t>+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(sabiranje i pozitiv</a:t>
            </a:r>
            <a:r>
              <a:rPr lang="en-US" sz="1600" b="1" dirty="0" smtClean="0"/>
              <a:t>a</a:t>
            </a:r>
            <a:r>
              <a:rPr lang="sr-Latn-CS" sz="1600" b="1" dirty="0" smtClean="0"/>
              <a:t>n </a:t>
            </a:r>
            <a:r>
              <a:rPr lang="sr-Latn-CS" sz="1600" b="1" dirty="0" smtClean="0">
                <a:solidFill>
                  <a:schemeClr val="accent1"/>
                </a:solidFill>
              </a:rPr>
              <a:t>predznak</a:t>
            </a:r>
            <a:r>
              <a:rPr lang="sr-Latn-CS" sz="1600" b="1" dirty="0" smtClean="0"/>
              <a:t>,</a:t>
            </a:r>
            <a:r>
              <a:rPr lang="sr-Latn-CS" sz="1600" b="1" dirty="0" smtClean="0">
                <a:solidFill>
                  <a:schemeClr val="accent1"/>
                </a:solidFill>
              </a:rPr>
              <a:t> </a:t>
            </a:r>
            <a:r>
              <a:rPr lang="sr-Latn-CS" sz="1600" b="1" dirty="0" smtClean="0"/>
              <a:t>ali se kao predznak rijetko koristi)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-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(oduzimanje i negativni</a:t>
            </a:r>
            <a:r>
              <a:rPr lang="sr-Latn-CS" sz="1600" b="1" dirty="0" smtClean="0">
                <a:solidFill>
                  <a:schemeClr val="accent1"/>
                </a:solidFill>
              </a:rPr>
              <a:t> predznak</a:t>
            </a:r>
            <a:r>
              <a:rPr lang="sr-Latn-CS" sz="1600" b="1" dirty="0" smtClean="0"/>
              <a:t>)</a:t>
            </a:r>
            <a:r>
              <a:rPr lang="sr-Latn-CS" sz="2400" dirty="0" smtClean="0"/>
              <a:t>, </a:t>
            </a:r>
            <a:r>
              <a:rPr lang="sr-Latn-CS" sz="2400" b="1" dirty="0" smtClean="0">
                <a:solidFill>
                  <a:srgbClr val="FF0000"/>
                </a:solidFill>
              </a:rPr>
              <a:t>*</a:t>
            </a:r>
            <a:r>
              <a:rPr lang="sr-Latn-CS" sz="2400" dirty="0" smtClean="0"/>
              <a:t> </a:t>
            </a:r>
            <a:r>
              <a:rPr lang="sr-Latn-CS" sz="1600" b="1" dirty="0" smtClean="0"/>
              <a:t>(množenje)</a:t>
            </a:r>
            <a:r>
              <a:rPr lang="sr-Latn-CS" sz="2400" dirty="0" smtClean="0"/>
              <a:t>, </a:t>
            </a:r>
            <a:r>
              <a:rPr lang="en-US" sz="2400" b="1" dirty="0" smtClean="0">
                <a:solidFill>
                  <a:srgbClr val="FF0000"/>
                </a:solidFill>
              </a:rPr>
              <a:t>/</a:t>
            </a:r>
            <a:r>
              <a:rPr lang="en-US" sz="2400" dirty="0" smtClean="0"/>
              <a:t> </a:t>
            </a:r>
            <a:r>
              <a:rPr lang="en-US" sz="1600" b="1" dirty="0" smtClean="0"/>
              <a:t>(</a:t>
            </a:r>
            <a:r>
              <a:rPr lang="en-US" sz="1600" b="1" dirty="0" err="1" smtClean="0"/>
              <a:t>dijeljenje</a:t>
            </a:r>
            <a:r>
              <a:rPr lang="en-US" sz="1600" b="1" dirty="0" smtClean="0"/>
              <a:t>)</a:t>
            </a:r>
            <a:r>
              <a:rPr lang="en-US" sz="2400" dirty="0" smtClean="0"/>
              <a:t> </a:t>
            </a:r>
            <a:r>
              <a:rPr lang="en-US" sz="2400" dirty="0" err="1" smtClean="0"/>
              <a:t>i</a:t>
            </a:r>
            <a:r>
              <a:rPr lang="en-US" sz="2400" dirty="0" smtClean="0"/>
              <a:t> </a:t>
            </a:r>
            <a:r>
              <a:rPr lang="en-US" sz="2400" b="1" dirty="0" smtClean="0">
                <a:solidFill>
                  <a:srgbClr val="FF0000"/>
                </a:solidFill>
              </a:rPr>
              <a:t>%</a:t>
            </a:r>
            <a:r>
              <a:rPr lang="en-US" sz="2400" dirty="0" smtClean="0"/>
              <a:t> </a:t>
            </a:r>
            <a:r>
              <a:rPr lang="en-US" sz="1600" b="1" dirty="0" smtClean="0"/>
              <a:t>(</a:t>
            </a:r>
            <a:r>
              <a:rPr lang="en-US" sz="1600" b="1" dirty="0" err="1" smtClean="0"/>
              <a:t>ostatak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pri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dijeljenju</a:t>
            </a:r>
            <a:r>
              <a:rPr lang="en-US" sz="1600" b="1" dirty="0" smtClean="0"/>
              <a:t> – </a:t>
            </a:r>
            <a:r>
              <a:rPr lang="sr-Latn-ME" sz="1600" b="1" dirty="0" smtClean="0"/>
              <a:t>isključivo </a:t>
            </a:r>
            <a:r>
              <a:rPr lang="en-US" sz="1600" b="1" dirty="0" smtClean="0"/>
              <a:t>se </a:t>
            </a:r>
            <a:r>
              <a:rPr lang="en-US" sz="1600" b="1" dirty="0" err="1" smtClean="0"/>
              <a:t>primjenjuje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kod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cijelih</a:t>
            </a:r>
            <a:r>
              <a:rPr lang="en-US" sz="1600" b="1" dirty="0" smtClean="0"/>
              <a:t> </a:t>
            </a:r>
            <a:r>
              <a:rPr lang="en-US" sz="1600" b="1" dirty="0" err="1" smtClean="0"/>
              <a:t>brojeva</a:t>
            </a:r>
            <a:r>
              <a:rPr lang="en-US" sz="1600" b="1" dirty="0" smtClean="0"/>
              <a:t>)</a:t>
            </a:r>
            <a:r>
              <a:rPr lang="en-US" sz="2400" dirty="0" smtClean="0"/>
              <a:t>.</a:t>
            </a:r>
          </a:p>
        </p:txBody>
      </p:sp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3107504" y="4653136"/>
            <a:ext cx="9906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69" name="Line 5"/>
          <p:cNvSpPr>
            <a:spLocks noChangeShapeType="1"/>
          </p:cNvSpPr>
          <p:nvPr/>
        </p:nvSpPr>
        <p:spPr bwMode="auto">
          <a:xfrm>
            <a:off x="3392640" y="5013176"/>
            <a:ext cx="914400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0" name="Freeform 6"/>
          <p:cNvSpPr>
            <a:spLocks/>
          </p:cNvSpPr>
          <p:nvPr/>
        </p:nvSpPr>
        <p:spPr bwMode="auto">
          <a:xfrm>
            <a:off x="3744144" y="5013176"/>
            <a:ext cx="533400" cy="1303040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4277544" y="6084585"/>
            <a:ext cx="4621088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 b="1">
                <a:latin typeface="Tahoma" charset="0"/>
              </a:rPr>
              <a:t>predznak je unarni operator, dok su ostali </a:t>
            </a:r>
            <a:r>
              <a:rPr lang="en-US" sz="1600" b="1">
                <a:solidFill>
                  <a:srgbClr val="3333CC"/>
                </a:solidFill>
                <a:latin typeface="Tahoma" charset="0"/>
              </a:rPr>
              <a:t>binarni </a:t>
            </a:r>
            <a:r>
              <a:rPr lang="en-US" sz="1600" b="1">
                <a:latin typeface="Tahoma" charset="0"/>
              </a:rPr>
              <a:t>(</a:t>
            </a:r>
            <a:r>
              <a:rPr lang="en-US" sz="1600" b="1">
                <a:solidFill>
                  <a:srgbClr val="3333CC"/>
                </a:solidFill>
                <a:latin typeface="Tahoma" charset="0"/>
              </a:rPr>
              <a:t>primjenjuju se nad dva operanda</a:t>
            </a:r>
            <a:r>
              <a:rPr lang="en-US" sz="1600" b="1">
                <a:latin typeface="Tahoma" charset="0"/>
              </a:rPr>
              <a:t>)</a:t>
            </a: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3564704" y="4644876"/>
            <a:ext cx="712840" cy="1880468"/>
          </a:xfrm>
          <a:custGeom>
            <a:avLst/>
            <a:gdLst>
              <a:gd name="T0" fmla="*/ 0 w 336"/>
              <a:gd name="T1" fmla="*/ 0 h 432"/>
              <a:gd name="T2" fmla="*/ 0 w 336"/>
              <a:gd name="T3" fmla="*/ 2147483647 h 432"/>
              <a:gd name="T4" fmla="*/ 846772500 w 336"/>
              <a:gd name="T5" fmla="*/ 2147483647 h 432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36" h="432">
                <a:moveTo>
                  <a:pt x="0" y="0"/>
                </a:moveTo>
                <a:lnTo>
                  <a:pt x="0" y="432"/>
                </a:lnTo>
                <a:lnTo>
                  <a:pt x="336" y="432"/>
                </a:lnTo>
              </a:path>
            </a:pathLst>
          </a:custGeom>
          <a:noFill/>
          <a:ln w="9525">
            <a:solidFill>
              <a:schemeClr val="accent1"/>
            </a:solidFill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Designs\Citrus.pot</Template>
  <TotalTime>10873</TotalTime>
  <Words>2482</Words>
  <Application>Microsoft Office PowerPoint</Application>
  <PresentationFormat>On-screen Show (4:3)</PresentationFormat>
  <Paragraphs>182</Paragraphs>
  <Slides>29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 Unicode MS</vt:lpstr>
      <vt:lpstr>ＭＳ 明朝</vt:lpstr>
      <vt:lpstr>ＭＳ Ｐゴシック</vt:lpstr>
      <vt:lpstr>Calibri</vt:lpstr>
      <vt:lpstr>Tahoma</vt:lpstr>
      <vt:lpstr>Times New Roman</vt:lpstr>
      <vt:lpstr>Wingdings</vt:lpstr>
      <vt:lpstr>Citrus</vt:lpstr>
      <vt:lpstr>Programiranje I</vt:lpstr>
      <vt:lpstr>Tipovi podataka</vt:lpstr>
      <vt:lpstr>Tipovi podataka</vt:lpstr>
      <vt:lpstr>Tip int</vt:lpstr>
      <vt:lpstr>Tip int i modifikacije</vt:lpstr>
      <vt:lpstr>Deklaracija i inicijalizacija</vt:lpstr>
      <vt:lpstr>Deklaracija promjenljivih</vt:lpstr>
      <vt:lpstr>Operator sizeof</vt:lpstr>
      <vt:lpstr>Operacije – operatori - operandi</vt:lpstr>
      <vt:lpstr>Operacije – operatori - operandi</vt:lpstr>
      <vt:lpstr>Skraćena notacija</vt:lpstr>
      <vt:lpstr>Inkrementiranje i dekrementiranje</vt:lpstr>
      <vt:lpstr>Inkrementiranje i dekrementiranje</vt:lpstr>
      <vt:lpstr>Operatori operacija poređenja</vt:lpstr>
      <vt:lpstr>Operatori logičkih operacija</vt:lpstr>
      <vt:lpstr>Ternarni operator</vt:lpstr>
      <vt:lpstr>Operacije sa bitovima</vt:lpstr>
      <vt:lpstr>Operator koma ,</vt:lpstr>
      <vt:lpstr>Tip podataka float</vt:lpstr>
      <vt:lpstr>Tip podataka char</vt:lpstr>
      <vt:lpstr>“Zgodne” osobine ASCII tabele</vt:lpstr>
      <vt:lpstr>Operacije kod karaktera</vt:lpstr>
      <vt:lpstr>Konverzija podataka</vt:lpstr>
      <vt:lpstr>Konverzija podataka</vt:lpstr>
      <vt:lpstr>Konverzija podataka</vt:lpstr>
      <vt:lpstr>Implicitna konverzija</vt:lpstr>
      <vt:lpstr>Konverzija prilikom poziva funkcije</vt:lpstr>
      <vt:lpstr>Eksplicitna konverzija</vt:lpstr>
      <vt:lpstr>Eksplicitna konverzija - primjer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I</dc:title>
  <dc:creator>Slobodan Đukanović</dc:creator>
  <cp:lastModifiedBy>Slobodan</cp:lastModifiedBy>
  <cp:revision>226</cp:revision>
  <dcterms:created xsi:type="dcterms:W3CDTF">2004-08-23T07:37:27Z</dcterms:created>
  <dcterms:modified xsi:type="dcterms:W3CDTF">2016-10-05T07:16:51Z</dcterms:modified>
</cp:coreProperties>
</file>