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8"/>
  </p:handoutMasterIdLst>
  <p:sldIdLst>
    <p:sldId id="256" r:id="rId2"/>
    <p:sldId id="257" r:id="rId3"/>
    <p:sldId id="286" r:id="rId4"/>
    <p:sldId id="287" r:id="rId5"/>
    <p:sldId id="288" r:id="rId6"/>
    <p:sldId id="289" r:id="rId7"/>
    <p:sldId id="290" r:id="rId8"/>
    <p:sldId id="258" r:id="rId9"/>
    <p:sldId id="291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8769" autoAdjust="0"/>
  </p:normalViewPr>
  <p:slideViewPr>
    <p:cSldViewPr showGuides="1">
      <p:cViewPr varScale="1">
        <p:scale>
          <a:sx n="114" d="100"/>
          <a:sy n="114" d="100"/>
        </p:scale>
        <p:origin x="160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EDB73B5A-2AE3-4A14-93E7-1AD4DAA91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5281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921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921 h 3840"/>
                <a:gd name="T8" fmla="*/ 0 w 1824"/>
                <a:gd name="T9" fmla="*/ 6921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320DC-FE2A-4FC4-9F36-19E229B5F8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037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CCC91-5D9C-4FF9-886C-3766B956BD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95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9C94E3-1BE8-4D73-B683-B7FFE5C3B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650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71F72-D79A-4442-B69A-33BCED85A1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37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D5803-B98C-4ECC-AC3C-DAA0D910A0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469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AF087D-4855-4751-BC56-A355CF6BDE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31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1F173-2086-43A3-BF6B-61E0196B3D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272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026ED-4E1D-4C79-8F20-ADF7E4A3FE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68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E6A6A-2CEC-4369-BD80-290CC1B99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126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BFBF0-6275-468F-875A-73A4A76AA3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525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3473E9-4F73-4815-8C4A-9CC375812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880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410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9F5476C1-494B-4BC8-AE2C-30C4BE391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038600"/>
            <a:ext cx="7239000" cy="1752600"/>
          </a:xfrm>
        </p:spPr>
        <p:txBody>
          <a:bodyPr/>
          <a:lstStyle/>
          <a:p>
            <a:pPr eaLnBrk="1" hangingPunct="1"/>
            <a:r>
              <a:rPr lang="en-US" smtClean="0"/>
              <a:t>Programske biblioteke</a:t>
            </a:r>
            <a:endParaRPr lang="sr-Latn-CS" smtClean="0"/>
          </a:p>
          <a:p>
            <a:pPr eaLnBrk="1" hangingPunct="1"/>
            <a:r>
              <a:rPr lang="en-US" smtClean="0"/>
              <a:t>Karakteristike promjenljivih</a:t>
            </a:r>
          </a:p>
          <a:p>
            <a:pPr eaLnBrk="1" hangingPunct="1"/>
            <a:r>
              <a:rPr lang="sr-Latn-CS" smtClean="0"/>
              <a:t>Dinamička alokacija i dealokacija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string.h</a:t>
            </a:r>
            <a:r>
              <a:rPr lang="sr-Latn-CS" smtClean="0"/>
              <a:t> - pregled i još ponešto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33600"/>
            <a:ext cx="80645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Podsjetite se </a:t>
            </a:r>
            <a:r>
              <a:rPr lang="en-US" sz="2400" smtClean="0"/>
              <a:t>funkcija</a:t>
            </a:r>
            <a:r>
              <a:rPr lang="sr-Latn-CS" sz="2400" smtClean="0"/>
              <a:t>: </a:t>
            </a:r>
            <a:r>
              <a:rPr lang="sr-Latn-CS" sz="2400" smtClean="0">
                <a:solidFill>
                  <a:srgbClr val="3333CC"/>
                </a:solidFill>
              </a:rPr>
              <a:t>strcmp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3333CC"/>
                </a:solidFill>
              </a:rPr>
              <a:t>strcpy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3333CC"/>
                </a:solidFill>
              </a:rPr>
              <a:t>strlen</a:t>
            </a:r>
            <a:r>
              <a:rPr lang="sr-Latn-CS" sz="2400" smtClean="0"/>
              <a:t>. </a:t>
            </a:r>
          </a:p>
          <a:p>
            <a:pPr eaLnBrk="1" hangingPunct="1"/>
            <a:r>
              <a:rPr lang="sr-Latn-CS" sz="2400" smtClean="0"/>
              <a:t>Pored ovoga koriste se i </a:t>
            </a:r>
            <a:r>
              <a:rPr lang="en-US" sz="2400" smtClean="0"/>
              <a:t>funkcije</a:t>
            </a:r>
            <a:r>
              <a:rPr lang="sr-Latn-CS" sz="2400" smtClean="0"/>
              <a:t>:</a:t>
            </a:r>
          </a:p>
          <a:p>
            <a:pPr lvl="1" eaLnBrk="1" hangingPunct="1"/>
            <a:r>
              <a:rPr lang="sr-Latn-CS" sz="2000" smtClean="0">
                <a:solidFill>
                  <a:srgbClr val="FF0000"/>
                </a:solidFill>
              </a:rPr>
              <a:t>strncpy(dest,source,n)</a:t>
            </a:r>
            <a:r>
              <a:rPr lang="sr-Latn-CS" sz="2000" smtClean="0"/>
              <a:t> kopira string </a:t>
            </a:r>
            <a:r>
              <a:rPr lang="sr-Latn-CS" sz="2000" smtClean="0">
                <a:solidFill>
                  <a:srgbClr val="FF0000"/>
                </a:solidFill>
              </a:rPr>
              <a:t>source</a:t>
            </a:r>
            <a:r>
              <a:rPr lang="sr-Latn-CS" sz="2000" smtClean="0"/>
              <a:t> u string </a:t>
            </a:r>
            <a:r>
              <a:rPr lang="sr-Latn-CS" sz="2000" smtClean="0">
                <a:solidFill>
                  <a:srgbClr val="FF0000"/>
                </a:solidFill>
              </a:rPr>
              <a:t>dest</a:t>
            </a:r>
            <a:r>
              <a:rPr lang="sr-Latn-CS" sz="2000" smtClean="0"/>
              <a:t>, ali najviše do </a:t>
            </a:r>
            <a:r>
              <a:rPr lang="sr-Latn-CS" sz="2000" smtClean="0">
                <a:solidFill>
                  <a:srgbClr val="FF0000"/>
                </a:solidFill>
              </a:rPr>
              <a:t>n</a:t>
            </a:r>
            <a:r>
              <a:rPr lang="sr-Latn-CS" sz="2000" smtClean="0"/>
              <a:t> karaktera;</a:t>
            </a:r>
          </a:p>
          <a:p>
            <a:pPr lvl="1" eaLnBrk="1" hangingPunct="1"/>
            <a:r>
              <a:rPr lang="sr-Latn-CS" sz="2000" smtClean="0">
                <a:solidFill>
                  <a:srgbClr val="FF0000"/>
                </a:solidFill>
              </a:rPr>
              <a:t>strncat(dest,source,n)</a:t>
            </a:r>
            <a:r>
              <a:rPr lang="sr-Latn-CS" sz="2000" smtClean="0"/>
              <a:t> nadovezuje string </a:t>
            </a:r>
            <a:r>
              <a:rPr lang="sr-Latn-CS" sz="2000" smtClean="0">
                <a:solidFill>
                  <a:srgbClr val="FF0000"/>
                </a:solidFill>
              </a:rPr>
              <a:t>source</a:t>
            </a:r>
            <a:r>
              <a:rPr lang="sr-Latn-CS" sz="2000" smtClean="0"/>
              <a:t> na string </a:t>
            </a:r>
            <a:r>
              <a:rPr lang="sr-Latn-CS" sz="2000" smtClean="0">
                <a:solidFill>
                  <a:srgbClr val="FF0000"/>
                </a:solidFill>
              </a:rPr>
              <a:t>dest</a:t>
            </a:r>
            <a:r>
              <a:rPr lang="sr-Latn-CS" sz="2000" smtClean="0"/>
              <a:t>, ali najviše do </a:t>
            </a:r>
            <a:r>
              <a:rPr lang="sr-Latn-CS" sz="2000" smtClean="0">
                <a:solidFill>
                  <a:srgbClr val="FF0000"/>
                </a:solidFill>
              </a:rPr>
              <a:t>n</a:t>
            </a:r>
            <a:r>
              <a:rPr lang="sr-Latn-CS" sz="2000" smtClean="0"/>
              <a:t> karaktera;</a:t>
            </a:r>
          </a:p>
          <a:p>
            <a:pPr lvl="1" eaLnBrk="1" hangingPunct="1"/>
            <a:r>
              <a:rPr lang="sr-Latn-CS" sz="2000" smtClean="0">
                <a:solidFill>
                  <a:srgbClr val="FF0000"/>
                </a:solidFill>
              </a:rPr>
              <a:t>strchr(s,c)</a:t>
            </a:r>
            <a:r>
              <a:rPr lang="sr-Latn-CS" sz="2000" smtClean="0"/>
              <a:t> vraća pokazivač na prvo pojavljivanje karaktera </a:t>
            </a:r>
            <a:r>
              <a:rPr lang="sr-Latn-CS" sz="2000" smtClean="0">
                <a:solidFill>
                  <a:srgbClr val="FF0000"/>
                </a:solidFill>
              </a:rPr>
              <a:t>c</a:t>
            </a:r>
            <a:r>
              <a:rPr lang="sr-Latn-CS" sz="2000" smtClean="0"/>
              <a:t> u stringu </a:t>
            </a:r>
            <a:r>
              <a:rPr lang="sr-Latn-CS" sz="2000" smtClean="0">
                <a:solidFill>
                  <a:srgbClr val="FF0000"/>
                </a:solidFill>
              </a:rPr>
              <a:t>s</a:t>
            </a:r>
            <a:r>
              <a:rPr lang="en-US" sz="2000" smtClean="0"/>
              <a:t> </a:t>
            </a:r>
            <a:r>
              <a:rPr lang="sr-Latn-CS" sz="2000" smtClean="0"/>
              <a:t>(</a:t>
            </a:r>
            <a:r>
              <a:rPr lang="en-US" sz="2000" smtClean="0"/>
              <a:t>ako </a:t>
            </a:r>
            <a:r>
              <a:rPr lang="sr-Latn-CS" sz="2000" smtClean="0"/>
              <a:t>ne nađe, vraća NULL);</a:t>
            </a:r>
          </a:p>
          <a:p>
            <a:pPr lvl="1" eaLnBrk="1" hangingPunct="1"/>
            <a:r>
              <a:rPr lang="sr-Latn-CS" sz="2000" smtClean="0">
                <a:solidFill>
                  <a:srgbClr val="FF0000"/>
                </a:solidFill>
              </a:rPr>
              <a:t>memcmp(s1,s2,n)</a:t>
            </a:r>
            <a:r>
              <a:rPr lang="sr-Latn-CS" sz="2000" smtClean="0"/>
              <a:t> poredi sadržaj memorije (kao da su u pitanju stringovi), ali najviše do </a:t>
            </a:r>
            <a:r>
              <a:rPr lang="sr-Latn-CS" sz="2000" smtClean="0">
                <a:solidFill>
                  <a:srgbClr val="FF0000"/>
                </a:solidFill>
              </a:rPr>
              <a:t>n</a:t>
            </a:r>
            <a:r>
              <a:rPr lang="sr-Latn-CS" sz="2000" smtClean="0"/>
              <a:t> bajtova.</a:t>
            </a:r>
          </a:p>
          <a:p>
            <a:pPr lvl="1" eaLnBrk="1" hangingPunct="1"/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string.h</a:t>
            </a:r>
            <a:r>
              <a:rPr lang="sr-Latn-CS" smtClean="0"/>
              <a:t> - pregled + </a:t>
            </a:r>
            <a:r>
              <a:rPr lang="sr-Latn-CS" smtClean="0">
                <a:solidFill>
                  <a:srgbClr val="3333CC"/>
                </a:solidFill>
              </a:rPr>
              <a:t>ctype.h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591872" cy="4391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400" smtClean="0"/>
              <a:t>Nastavljamo sa pregledom </a:t>
            </a:r>
            <a:r>
              <a:rPr lang="en-US" sz="2400"/>
              <a:t>funkcija </a:t>
            </a:r>
            <a:r>
              <a:rPr lang="sr-Latn-CS" sz="2400" smtClean="0"/>
              <a:t>u biblioteci </a:t>
            </a:r>
            <a:r>
              <a:rPr lang="sr-Latn-CS" sz="2400" smtClean="0">
                <a:solidFill>
                  <a:srgbClr val="3333CC"/>
                </a:solidFill>
              </a:rPr>
              <a:t>string.h</a:t>
            </a:r>
            <a:r>
              <a:rPr lang="sr-Latn-CS" sz="2400" smtClean="0"/>
              <a:t>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300"/>
              </a:spcAft>
            </a:pPr>
            <a:r>
              <a:rPr lang="sr-Latn-CS" sz="2000" smtClean="0">
                <a:solidFill>
                  <a:srgbClr val="FF0000"/>
                </a:solidFill>
              </a:rPr>
              <a:t>memcpy(s1,s2,n)</a:t>
            </a:r>
            <a:r>
              <a:rPr lang="sr-Latn-CS" sz="2000" smtClean="0"/>
              <a:t> kopira sadržaj memorije do najviše </a:t>
            </a:r>
            <a:r>
              <a:rPr lang="sr-Latn-CS" sz="2000" smtClean="0">
                <a:solidFill>
                  <a:srgbClr val="FF0000"/>
                </a:solidFill>
              </a:rPr>
              <a:t>n</a:t>
            </a:r>
            <a:r>
              <a:rPr lang="sr-Latn-CS" sz="2000" smtClean="0"/>
              <a:t> bajtova sa pozicije </a:t>
            </a:r>
            <a:r>
              <a:rPr lang="sr-Latn-CS" sz="2000" smtClean="0">
                <a:solidFill>
                  <a:srgbClr val="FF0000"/>
                </a:solidFill>
              </a:rPr>
              <a:t>s2</a:t>
            </a:r>
            <a:r>
              <a:rPr lang="sr-Latn-CS" sz="2000" smtClean="0"/>
              <a:t> na poziciju </a:t>
            </a:r>
            <a:r>
              <a:rPr lang="sr-Latn-CS" sz="2000" smtClean="0">
                <a:solidFill>
                  <a:srgbClr val="FF0000"/>
                </a:solidFill>
              </a:rPr>
              <a:t>s1</a:t>
            </a:r>
            <a:r>
              <a:rPr lang="sr-Latn-CS" sz="2000" smtClean="0"/>
              <a:t> (</a:t>
            </a:r>
            <a:r>
              <a:rPr lang="sr-Latn-CS" sz="2000" smtClean="0">
                <a:solidFill>
                  <a:srgbClr val="FF0000"/>
                </a:solidFill>
              </a:rPr>
              <a:t>s1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FF0000"/>
                </a:solidFill>
              </a:rPr>
              <a:t>s2</a:t>
            </a:r>
            <a:r>
              <a:rPr lang="sr-Latn-CS" sz="2000" smtClean="0"/>
              <a:t> su pokazivači);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000" smtClean="0">
                <a:solidFill>
                  <a:srgbClr val="FF0000"/>
                </a:solidFill>
              </a:rPr>
              <a:t>memchr(s,c,n)</a:t>
            </a:r>
            <a:r>
              <a:rPr lang="sr-Latn-CS" sz="2000" smtClean="0"/>
              <a:t> traži prvo pojavljivanje “karaktera” </a:t>
            </a:r>
            <a:r>
              <a:rPr lang="sr-Latn-CS" sz="2000" smtClean="0">
                <a:solidFill>
                  <a:srgbClr val="FF0000"/>
                </a:solidFill>
              </a:rPr>
              <a:t>c</a:t>
            </a:r>
            <a:r>
              <a:rPr lang="sr-Latn-CS" sz="2000" smtClean="0"/>
              <a:t> u memoriji koja počinje od pokazivača </a:t>
            </a:r>
            <a:r>
              <a:rPr lang="sr-Latn-CS" sz="2000" smtClean="0">
                <a:solidFill>
                  <a:srgbClr val="FF0000"/>
                </a:solidFill>
              </a:rPr>
              <a:t>s</a:t>
            </a:r>
            <a:r>
              <a:rPr lang="sr-Latn-CS" sz="2000" smtClean="0"/>
              <a:t>, ali najviše do </a:t>
            </a:r>
            <a:r>
              <a:rPr lang="sr-Latn-CS" sz="2000" smtClean="0">
                <a:solidFill>
                  <a:srgbClr val="FF0000"/>
                </a:solidFill>
              </a:rPr>
              <a:t>n</a:t>
            </a:r>
            <a:r>
              <a:rPr lang="sr-Latn-CS" sz="2000" smtClean="0"/>
              <a:t> bajtova (ako ne nađe, vraća NULL).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Biblioteka </a:t>
            </a:r>
            <a:r>
              <a:rPr lang="sr-Latn-CS" sz="2400" smtClean="0">
                <a:solidFill>
                  <a:srgbClr val="3333CC"/>
                </a:solidFill>
              </a:rPr>
              <a:t>ctype.h</a:t>
            </a:r>
            <a:r>
              <a:rPr lang="sr-Latn-CS" sz="2400" smtClean="0"/>
              <a:t> raspolaže sa velikim brojem jednostavnih</a:t>
            </a:r>
            <a:r>
              <a:rPr lang="en-US" sz="2400" smtClean="0"/>
              <a:t>,</a:t>
            </a:r>
            <a:r>
              <a:rPr lang="sr-Latn-CS" sz="2400" smtClean="0"/>
              <a:t> ali sličnih funkcija za rad sa karakterima: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isdigit(c)</a:t>
            </a:r>
            <a:r>
              <a:rPr lang="sr-Latn-CS" sz="2000" smtClean="0"/>
              <a:t>	vraća nenultu vrijednost ako karakter </a:t>
            </a:r>
            <a:r>
              <a:rPr lang="sr-Latn-CS" sz="2000" smtClean="0">
                <a:solidFill>
                  <a:srgbClr val="FF0000"/>
                </a:solidFill>
              </a:rPr>
              <a:t>c</a:t>
            </a:r>
            <a:r>
              <a:rPr lang="sr-Latn-CS" sz="2000" smtClean="0"/>
              <a:t> predstavlja cifru i 0 u suprotnom;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isalnum(c)</a:t>
            </a:r>
            <a:r>
              <a:rPr lang="sr-Latn-CS" sz="2000" smtClean="0"/>
              <a:t> vraća nenultu vrijednost ako je </a:t>
            </a:r>
            <a:r>
              <a:rPr lang="sr-Latn-CS" sz="2000" smtClean="0">
                <a:solidFill>
                  <a:srgbClr val="FF0000"/>
                </a:solidFill>
              </a:rPr>
              <a:t>c</a:t>
            </a:r>
            <a:r>
              <a:rPr lang="sr-Latn-CS" sz="2000" smtClean="0"/>
              <a:t> alfanumerički karakter (cifra ili slovo) i 0 u suprotnom;</a:t>
            </a:r>
            <a:endParaRPr lang="en-US" sz="200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smtClean="0">
                <a:solidFill>
                  <a:srgbClr val="FF0000"/>
                </a:solidFill>
              </a:rPr>
              <a:t>isal</a:t>
            </a:r>
            <a:r>
              <a:rPr lang="sr-Latn-CS" sz="2000" smtClean="0">
                <a:solidFill>
                  <a:srgbClr val="FF0000"/>
                </a:solidFill>
              </a:rPr>
              <a:t>p</a:t>
            </a:r>
            <a:r>
              <a:rPr lang="en-US" sz="2000" smtClean="0">
                <a:solidFill>
                  <a:srgbClr val="FF0000"/>
                </a:solidFill>
              </a:rPr>
              <a:t>ha(c)</a:t>
            </a:r>
            <a:r>
              <a:rPr lang="en-US" sz="2000" smtClean="0"/>
              <a:t> </a:t>
            </a:r>
            <a:r>
              <a:rPr lang="sr-Latn-CS" sz="2000" smtClean="0"/>
              <a:t>vraća nenultu vrijednost ako je </a:t>
            </a:r>
            <a:r>
              <a:rPr lang="sr-Latn-CS" sz="2000" smtClean="0">
                <a:solidFill>
                  <a:srgbClr val="FF0000"/>
                </a:solidFill>
              </a:rPr>
              <a:t>c</a:t>
            </a:r>
            <a:r>
              <a:rPr lang="sr-Latn-CS" sz="2000" smtClean="0"/>
              <a:t> slovo i 0 u suprotnom.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ctype.h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3333CC"/>
                </a:solidFill>
              </a:rPr>
              <a:t>math.h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59688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Još par naredbi iz zaglavlja </a:t>
            </a:r>
            <a:r>
              <a:rPr lang="sr-Latn-CS" sz="2400" smtClean="0">
                <a:solidFill>
                  <a:srgbClr val="FF0000"/>
                </a:solidFill>
              </a:rPr>
              <a:t>ctype.h</a:t>
            </a:r>
            <a:r>
              <a:rPr lang="sr-Latn-CS" sz="2400" smtClean="0"/>
              <a:t>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isprint(c)</a:t>
            </a:r>
            <a:r>
              <a:rPr lang="sr-Latn-CS" sz="2000" smtClean="0"/>
              <a:t> je tačno ako se karakter može odštampati </a:t>
            </a:r>
            <a:r>
              <a:rPr lang="sr-Latn-CS" sz="1600" smtClean="0"/>
              <a:t>(postoje karakteri koji se ne mogu odštampati, npr. </a:t>
            </a:r>
            <a:r>
              <a:rPr lang="en-US" sz="1600" smtClean="0"/>
              <a:t>‘\</a:t>
            </a:r>
            <a:r>
              <a:rPr lang="sr-Latn-CS" sz="1600" smtClean="0"/>
              <a:t>a</a:t>
            </a:r>
            <a:r>
              <a:rPr lang="en-US" sz="1600" smtClean="0"/>
              <a:t>’ koje daje alarm zvuk</a:t>
            </a:r>
            <a:r>
              <a:rPr lang="sr-Latn-CS" sz="1600" smtClean="0"/>
              <a:t>);</a:t>
            </a:r>
            <a:endParaRPr lang="sr-Latn-CS" sz="2000" smtClean="0"/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tolower(c)</a:t>
            </a:r>
            <a:r>
              <a:rPr lang="sr-Latn-CS" sz="2000" smtClean="0"/>
              <a:t> ako je karakter veliko slovo prebacuje se u malo;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toupper(c)</a:t>
            </a:r>
            <a:r>
              <a:rPr lang="sr-Latn-CS" sz="2000" smtClean="0"/>
              <a:t> ako je karakter malo slovo prebacuje se u veliko.</a:t>
            </a:r>
            <a:endParaRPr lang="en-US" sz="2000" smtClean="0"/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smtClean="0"/>
              <a:t>Solidan broj matematičkih funkcija je realizovan u biblioteci</a:t>
            </a:r>
            <a:r>
              <a:rPr lang="en-US" sz="2400" smtClean="0"/>
              <a:t> 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FF0000"/>
                </a:solidFill>
              </a:rPr>
              <a:t>math.h</a:t>
            </a:r>
            <a:r>
              <a:rPr lang="sr-Latn-CS" sz="2400" smtClean="0"/>
              <a:t>. Većinu nije potrebno detaljno obrazlagati: </a:t>
            </a:r>
            <a:r>
              <a:rPr lang="sr-Latn-CS" sz="2400" smtClean="0">
                <a:solidFill>
                  <a:srgbClr val="FF0000"/>
                </a:solidFill>
              </a:rPr>
              <a:t>sqrt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sin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cos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asin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acos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tan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atan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sinh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FF0000"/>
                </a:solidFill>
              </a:rPr>
              <a:t>cosh</a:t>
            </a:r>
            <a:r>
              <a:rPr lang="sr-Latn-CS" sz="2400" smtClean="0"/>
              <a:t>, ... Stepena funkcija je </a:t>
            </a:r>
            <a:r>
              <a:rPr lang="sr-Latn-CS" sz="2400" smtClean="0">
                <a:solidFill>
                  <a:srgbClr val="FF0000"/>
                </a:solidFill>
              </a:rPr>
              <a:t>pow(x,y)</a:t>
            </a:r>
            <a:r>
              <a:rPr lang="sr-Latn-CS" sz="2400" smtClean="0"/>
              <a:t> koja daje </a:t>
            </a:r>
            <a:r>
              <a:rPr lang="sr-Latn-CS" sz="2400" smtClean="0">
                <a:solidFill>
                  <a:srgbClr val="3333CC"/>
                </a:solidFill>
              </a:rPr>
              <a:t>x</a:t>
            </a:r>
            <a:r>
              <a:rPr lang="sr-Latn-CS" sz="2400" baseline="30000" smtClean="0">
                <a:solidFill>
                  <a:srgbClr val="3333CC"/>
                </a:solidFill>
              </a:rPr>
              <a:t>y</a:t>
            </a:r>
            <a:r>
              <a:rPr lang="sr-Latn-CS" sz="2400" smtClean="0"/>
              <a:t>, dok funkcija </a:t>
            </a:r>
            <a:r>
              <a:rPr lang="sr-Latn-CS" sz="2400" smtClean="0">
                <a:solidFill>
                  <a:srgbClr val="FF0000"/>
                </a:solidFill>
              </a:rPr>
              <a:t>atan2(x,y)</a:t>
            </a:r>
            <a:r>
              <a:rPr lang="sr-Latn-CS" sz="2400" smtClean="0"/>
              <a:t> vraća rezultat </a:t>
            </a:r>
            <a:r>
              <a:rPr lang="sr-Latn-CS" sz="2400" smtClean="0">
                <a:solidFill>
                  <a:srgbClr val="FF0000"/>
                </a:solidFill>
              </a:rPr>
              <a:t>atan(x</a:t>
            </a:r>
            <a:r>
              <a:rPr lang="en-US" sz="2400" smtClean="0">
                <a:solidFill>
                  <a:srgbClr val="FF0000"/>
                </a:solidFill>
              </a:rPr>
              <a:t>/y)</a:t>
            </a:r>
            <a:r>
              <a:rPr lang="sr-Latn-CS" sz="2400" smtClean="0"/>
              <a:t>, </a:t>
            </a:r>
            <a:r>
              <a:rPr lang="en-US" sz="2400" smtClean="0"/>
              <a:t>ali u granicama od –</a:t>
            </a:r>
            <a:r>
              <a:rPr lang="en-US" sz="2400" smtClean="0">
                <a:latin typeface="Symbol" pitchFamily="18" charset="2"/>
              </a:rPr>
              <a:t>p</a:t>
            </a:r>
            <a:r>
              <a:rPr lang="en-US" sz="2400" smtClean="0"/>
              <a:t> do </a:t>
            </a:r>
            <a:r>
              <a:rPr lang="en-US" sz="2400" smtClean="0">
                <a:latin typeface="Symbol" pitchFamily="18" charset="2"/>
              </a:rPr>
              <a:t>p</a:t>
            </a:r>
            <a:r>
              <a:rPr lang="en-US" sz="2400" smtClean="0"/>
              <a:t>. 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smtClean="0"/>
              <a:t>Postoje samo dvije funkcije za zaokruživanje: </a:t>
            </a:r>
            <a:r>
              <a:rPr lang="sr-Latn-CS" sz="2400" smtClean="0">
                <a:solidFill>
                  <a:srgbClr val="FF0000"/>
                </a:solidFill>
              </a:rPr>
              <a:t>ceil</a:t>
            </a:r>
            <a:r>
              <a:rPr lang="sr-Latn-CS" sz="2400" smtClean="0"/>
              <a:t>, koja zaokružuje na veći cijeli, i </a:t>
            </a:r>
            <a:r>
              <a:rPr lang="sr-Latn-CS" sz="2400" smtClean="0">
                <a:solidFill>
                  <a:srgbClr val="FF0000"/>
                </a:solidFill>
              </a:rPr>
              <a:t>floor</a:t>
            </a:r>
            <a:r>
              <a:rPr lang="sr-Latn-CS" sz="2400" smtClean="0"/>
              <a:t>, koja zaokružuje na manji cijeli. </a:t>
            </a:r>
            <a:r>
              <a:rPr lang="sr-Latn-CS" sz="2400" smtClean="0">
                <a:solidFill>
                  <a:srgbClr val="3333CC"/>
                </a:solidFill>
              </a:rPr>
              <a:t>Kako se obavlja onda zaokruživanje ka 0?</a:t>
            </a:r>
            <a:endParaRPr lang="en-US" sz="240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limits.h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205038"/>
            <a:ext cx="8569325" cy="38163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Značaj ove biblioteke je prije svega u činjenici da raspolaže sa konstantama koje pomažu u izbjegavanju upotrebe mašinski zavisnih elemenata programa.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N</a:t>
            </a:r>
            <a:r>
              <a:rPr lang="en-US" sz="2400" smtClean="0"/>
              <a:t>a </a:t>
            </a:r>
            <a:r>
              <a:rPr lang="sr-Latn-CS" sz="2400" smtClean="0"/>
              <a:t>pr</a:t>
            </a:r>
            <a:r>
              <a:rPr lang="en-US" sz="2400" smtClean="0"/>
              <a:t>imjer,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3333CC"/>
                </a:solidFill>
              </a:rPr>
              <a:t>CHAR_MIN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CHAR_MAX</a:t>
            </a:r>
            <a:r>
              <a:rPr lang="sr-Latn-CS" sz="2400" smtClean="0"/>
              <a:t> su (ovo su konstante, a ne funkcije) minimalni i maksimalni cijeli broj koji odgovara tipu </a:t>
            </a:r>
            <a:r>
              <a:rPr lang="sr-Latn-CS" sz="2400" smtClean="0">
                <a:solidFill>
                  <a:srgbClr val="FF0000"/>
                </a:solidFill>
              </a:rPr>
              <a:t>char</a:t>
            </a:r>
            <a:r>
              <a:rPr lang="sr-Latn-CS" sz="2400" smtClean="0"/>
              <a:t>, </a:t>
            </a:r>
            <a:r>
              <a:rPr lang="sr-Latn-CS" sz="2400" smtClean="0">
                <a:solidFill>
                  <a:srgbClr val="3333CC"/>
                </a:solidFill>
              </a:rPr>
              <a:t>UCHAR_MAX</a:t>
            </a:r>
            <a:r>
              <a:rPr lang="sr-Latn-CS" sz="2400" smtClean="0"/>
              <a:t> je maksimalni </a:t>
            </a:r>
            <a:r>
              <a:rPr lang="sr-Latn-CS" sz="2400" smtClean="0">
                <a:solidFill>
                  <a:srgbClr val="FF0000"/>
                </a:solidFill>
              </a:rPr>
              <a:t>unsigned char</a:t>
            </a:r>
            <a:r>
              <a:rPr lang="sr-Latn-CS" sz="2400" smtClean="0"/>
              <a:t> broj. Slično</a:t>
            </a:r>
            <a:r>
              <a:rPr lang="en-US" sz="2400" smtClean="0"/>
              <a:t>,</a:t>
            </a:r>
            <a:r>
              <a:rPr lang="sr-Latn-CS" sz="2400" smtClean="0"/>
              <a:t> postoje: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3333CC"/>
                </a:solidFill>
              </a:rPr>
              <a:t>SHRT_MIN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3333CC"/>
                </a:solidFill>
              </a:rPr>
              <a:t>SHRT_MAX</a:t>
            </a:r>
            <a:r>
              <a:rPr lang="sr-Latn-CS" sz="2000" smtClean="0"/>
              <a:t> za </a:t>
            </a:r>
            <a:r>
              <a:rPr lang="sr-Latn-CS" sz="2000" smtClean="0">
                <a:solidFill>
                  <a:srgbClr val="FF0000"/>
                </a:solidFill>
              </a:rPr>
              <a:t>short int</a:t>
            </a:r>
            <a:r>
              <a:rPr lang="sr-Latn-CS" sz="2000" smtClean="0"/>
              <a:t>,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3333CC"/>
                </a:solidFill>
              </a:rPr>
              <a:t>INT_MIN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3333CC"/>
                </a:solidFill>
              </a:rPr>
              <a:t>INT_MAX</a:t>
            </a:r>
            <a:r>
              <a:rPr lang="sr-Latn-CS" sz="2000" smtClean="0"/>
              <a:t> za </a:t>
            </a:r>
            <a:r>
              <a:rPr lang="sr-Latn-CS" sz="2000" smtClean="0">
                <a:solidFill>
                  <a:srgbClr val="FF0000"/>
                </a:solidFill>
              </a:rPr>
              <a:t>int</a:t>
            </a:r>
            <a:r>
              <a:rPr lang="sr-Latn-CS" sz="2000" smtClean="0"/>
              <a:t>,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3333CC"/>
                </a:solidFill>
              </a:rPr>
              <a:t>LONG_MIN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3333CC"/>
                </a:solidFill>
              </a:rPr>
              <a:t>LONG_MAX</a:t>
            </a:r>
            <a:r>
              <a:rPr lang="sr-Latn-CS" sz="2000" smtClean="0"/>
              <a:t> za </a:t>
            </a:r>
            <a:r>
              <a:rPr lang="sr-Latn-CS" sz="2000" smtClean="0">
                <a:solidFill>
                  <a:srgbClr val="FF0000"/>
                </a:solidFill>
              </a:rPr>
              <a:t>long</a:t>
            </a:r>
            <a:r>
              <a:rPr lang="en-US" sz="2000" smtClean="0">
                <a:solidFill>
                  <a:srgbClr val="FF0000"/>
                </a:solidFill>
              </a:rPr>
              <a:t> int</a:t>
            </a:r>
            <a:r>
              <a:rPr lang="sr-Latn-CS" sz="2000" smtClean="0"/>
              <a:t>.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limits.h</a:t>
            </a:r>
            <a:r>
              <a:rPr lang="en-US" smtClean="0">
                <a:solidFill>
                  <a:srgbClr val="3333CC"/>
                </a:solidFill>
              </a:rPr>
              <a:t> </a:t>
            </a:r>
            <a:r>
              <a:rPr lang="en-US" smtClean="0">
                <a:solidFill>
                  <a:schemeClr val="tx1"/>
                </a:solidFill>
              </a:rPr>
              <a:t>i</a:t>
            </a:r>
            <a:r>
              <a:rPr lang="en-US" smtClean="0">
                <a:solidFill>
                  <a:srgbClr val="3333CC"/>
                </a:solidFill>
              </a:rPr>
              <a:t> stdlib.h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05608"/>
            <a:ext cx="8424936" cy="424772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Slične granice postoje i za </a:t>
            </a:r>
            <a:r>
              <a:rPr lang="sr-Latn-CS" sz="2400" smtClean="0">
                <a:solidFill>
                  <a:srgbClr val="3333CC"/>
                </a:solidFill>
              </a:rPr>
              <a:t>float</a:t>
            </a:r>
            <a:r>
              <a:rPr lang="sr-Latn-CS" sz="2400" smtClean="0"/>
              <a:t> (</a:t>
            </a:r>
            <a:r>
              <a:rPr lang="sr-Latn-CS" sz="2400" smtClean="0">
                <a:solidFill>
                  <a:srgbClr val="FF0000"/>
                </a:solidFill>
              </a:rPr>
              <a:t>FLT_MIN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FF0000"/>
                </a:solidFill>
              </a:rPr>
              <a:t>FLT_MAX</a:t>
            </a:r>
            <a:r>
              <a:rPr lang="sr-Latn-CS" sz="2400" smtClean="0"/>
              <a:t>)  kao i za </a:t>
            </a:r>
            <a:r>
              <a:rPr lang="sr-Latn-CS" sz="2400" smtClean="0">
                <a:solidFill>
                  <a:srgbClr val="3333CC"/>
                </a:solidFill>
              </a:rPr>
              <a:t>double</a:t>
            </a:r>
            <a:r>
              <a:rPr lang="sr-Latn-CS" sz="2400" smtClean="0"/>
              <a:t> (</a:t>
            </a:r>
            <a:r>
              <a:rPr lang="sr-Latn-CS" sz="2400" smtClean="0">
                <a:solidFill>
                  <a:srgbClr val="FF0000"/>
                </a:solidFill>
              </a:rPr>
              <a:t>DBL_MIN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FF0000"/>
                </a:solidFill>
              </a:rPr>
              <a:t>DBL_MAX</a:t>
            </a:r>
            <a:r>
              <a:rPr lang="sr-Latn-CS" sz="2400" smtClean="0"/>
              <a:t>). I drugim mašinski zavisnim elementima se može pristupiti preko ove programske biblioteke. N</a:t>
            </a:r>
            <a:r>
              <a:rPr lang="en-US" sz="2400" smtClean="0"/>
              <a:t>a </a:t>
            </a:r>
            <a:r>
              <a:rPr lang="sr-Latn-CS" sz="2400" smtClean="0"/>
              <a:t>pr</a:t>
            </a:r>
            <a:r>
              <a:rPr lang="en-US" sz="2400" smtClean="0"/>
              <a:t>imjer,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FF0000"/>
                </a:solidFill>
              </a:rPr>
              <a:t>FLT_DIG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FF0000"/>
                </a:solidFill>
              </a:rPr>
              <a:t>DBL_DIG</a:t>
            </a:r>
            <a:r>
              <a:rPr lang="sr-Latn-CS" sz="2400" smtClean="0"/>
              <a:t> su simboličke konstante koje predstavljaju broj decimalnih mjesta kod </a:t>
            </a:r>
            <a:r>
              <a:rPr lang="sr-Latn-CS" sz="2400" smtClean="0">
                <a:solidFill>
                  <a:srgbClr val="3333CC"/>
                </a:solidFill>
              </a:rPr>
              <a:t>float</a:t>
            </a:r>
            <a:r>
              <a:rPr lang="sr-Latn-CS" sz="2400" smtClean="0"/>
              <a:t>-a i </a:t>
            </a:r>
            <a:r>
              <a:rPr lang="sr-Latn-CS" sz="2400" smtClean="0">
                <a:solidFill>
                  <a:srgbClr val="3333CC"/>
                </a:solidFill>
              </a:rPr>
              <a:t>double</a:t>
            </a:r>
            <a:r>
              <a:rPr lang="sr-Latn-CS" sz="2400" smtClean="0"/>
              <a:t>-a.</a:t>
            </a:r>
            <a:endParaRPr lang="en-US" sz="240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Izu</a:t>
            </a:r>
            <a:r>
              <a:rPr lang="sr-Latn-CS" sz="2400" smtClean="0"/>
              <a:t>z</a:t>
            </a:r>
            <a:r>
              <a:rPr lang="en-US" sz="2400" smtClean="0"/>
              <a:t>et</a:t>
            </a:r>
            <a:r>
              <a:rPr lang="sr-Latn-CS" sz="2400" smtClean="0"/>
              <a:t>no važna programska biblioteka je </a:t>
            </a:r>
            <a:r>
              <a:rPr lang="sr-Latn-CS" sz="2400" smtClean="0">
                <a:solidFill>
                  <a:srgbClr val="3333CC"/>
                </a:solidFill>
              </a:rPr>
              <a:t>stdlib.h</a:t>
            </a:r>
            <a:r>
              <a:rPr lang="sr-Latn-CS" sz="2400" smtClean="0"/>
              <a:t>. U njoj se nalaze verzije mnoštva funkcija, kao i neke od najvažnijih funkcija iz drugih programskih biblioteka. Ovdje ćemo za sada pomenuti samo dvije funkcije iz ove programske biblioteke, a to su </a:t>
            </a:r>
            <a:r>
              <a:rPr lang="sr-Latn-CS" sz="2400" smtClean="0">
                <a:solidFill>
                  <a:srgbClr val="FF0000"/>
                </a:solidFill>
              </a:rPr>
              <a:t>exit()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FF0000"/>
                </a:solidFill>
              </a:rPr>
              <a:t>rand()</a:t>
            </a:r>
            <a:r>
              <a:rPr lang="sr-Latn-CS" sz="24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stdlib.h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9538" y="2089150"/>
            <a:ext cx="9034462" cy="4652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sr-Latn-CS" sz="2400" dirty="0" smtClean="0"/>
              <a:t>Funkcija </a:t>
            </a:r>
            <a:r>
              <a:rPr lang="sr-Latn-CS" sz="2400" dirty="0" smtClean="0">
                <a:solidFill>
                  <a:srgbClr val="FF0000"/>
                </a:solidFill>
              </a:rPr>
              <a:t>rand()</a:t>
            </a:r>
            <a:r>
              <a:rPr lang="sr-Latn-CS" sz="2400" dirty="0" smtClean="0"/>
              <a:t> vraća cijeli broj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a=rand()</a:t>
            </a:r>
            <a:r>
              <a:rPr lang="en-US" sz="2400" dirty="0" smtClean="0"/>
              <a:t>,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sr-Latn-CS" sz="2400" dirty="0" smtClean="0"/>
              <a:t>koji je na osnovu nekog algoritma odabran na intervalu od </a:t>
            </a:r>
            <a:r>
              <a:rPr lang="sr-Latn-CS" sz="2400" dirty="0" smtClean="0">
                <a:solidFill>
                  <a:srgbClr val="FF0000"/>
                </a:solidFill>
              </a:rPr>
              <a:t>0</a:t>
            </a:r>
            <a:r>
              <a:rPr lang="sr-Latn-CS" sz="2400" dirty="0" smtClean="0"/>
              <a:t> do nekog cijelog broja, predstavljenog </a:t>
            </a:r>
            <a:r>
              <a:rPr lang="en-US" sz="2400" dirty="0" err="1" smtClean="0"/>
              <a:t>simboli</a:t>
            </a:r>
            <a:r>
              <a:rPr lang="sr-Latn-CS" sz="2400" dirty="0" smtClean="0"/>
              <a:t>čkom konstantom RAND_MAX iz </a:t>
            </a:r>
            <a:r>
              <a:rPr lang="sr-Latn-CS" sz="2400" dirty="0" smtClean="0">
                <a:solidFill>
                  <a:srgbClr val="3333CC"/>
                </a:solidFill>
              </a:rPr>
              <a:t>stdlib.h </a:t>
            </a:r>
            <a:r>
              <a:rPr lang="sr-Latn-CS" sz="2400" dirty="0" smtClean="0"/>
              <a:t>(obično 32767).</a:t>
            </a:r>
            <a:r>
              <a:rPr lang="en-US" sz="2400" dirty="0" smtClean="0"/>
              <a:t> Ova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en-US" sz="2400" dirty="0" err="1" smtClean="0"/>
              <a:t>nema</a:t>
            </a:r>
            <a:r>
              <a:rPr lang="en-US" sz="2400" dirty="0" smtClean="0"/>
              <a:t> </a:t>
            </a:r>
            <a:r>
              <a:rPr lang="en-US" sz="2400" dirty="0" err="1" smtClean="0"/>
              <a:t>argumenata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rand()</a:t>
            </a:r>
            <a:r>
              <a:rPr lang="sr-Latn-CS" sz="2400" dirty="0" smtClean="0"/>
              <a:t> </a:t>
            </a:r>
            <a:r>
              <a:rPr lang="en-US" sz="2400" dirty="0" smtClean="0"/>
              <a:t>se </a:t>
            </a:r>
            <a:r>
              <a:rPr lang="sr-Latn-CS" sz="2400" dirty="0" smtClean="0"/>
              <a:t>naziva</a:t>
            </a:r>
            <a:r>
              <a:rPr lang="en-US" sz="2400" dirty="0" smtClean="0"/>
              <a:t> </a:t>
            </a:r>
            <a:r>
              <a:rPr lang="sr-Latn-CS" sz="2400" dirty="0" smtClean="0"/>
              <a:t>generator</a:t>
            </a:r>
            <a:r>
              <a:rPr lang="en-US" sz="2400" dirty="0" smtClean="0"/>
              <a:t>om </a:t>
            </a:r>
            <a:r>
              <a:rPr lang="sr-Latn-CS" sz="2400" dirty="0" smtClean="0"/>
              <a:t>(pseudo</a:t>
            </a:r>
            <a:r>
              <a:rPr lang="en-US" sz="2400" dirty="0" smtClean="0"/>
              <a:t>-</a:t>
            </a:r>
            <a:r>
              <a:rPr lang="sr-Latn-CS" sz="2400" dirty="0" smtClean="0"/>
              <a:t>) slučajni</a:t>
            </a:r>
            <a:r>
              <a:rPr lang="en-US" sz="2400" dirty="0" smtClean="0"/>
              <a:t>h</a:t>
            </a:r>
            <a:r>
              <a:rPr lang="sr-Latn-CS" sz="2400" dirty="0" smtClean="0"/>
              <a:t> brojeva.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sr-Latn-CS" sz="2400" dirty="0" smtClean="0"/>
              <a:t>Mnoge aplikacije, a posebno igrice</a:t>
            </a:r>
            <a:r>
              <a:rPr lang="en-US" sz="2400" dirty="0" smtClean="0"/>
              <a:t>,</a:t>
            </a:r>
            <a:r>
              <a:rPr lang="sr-Latn-CS" sz="2400" dirty="0" smtClean="0"/>
              <a:t> se ne mogu zamisliti bez ovog generatora.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generisanje slučajnog broja na intervalu od 1 do 6, što odgovara bacanju kocke, se postiže sa </a:t>
            </a:r>
            <a:r>
              <a:rPr lang="sr-Latn-CS" sz="2400" dirty="0" smtClean="0">
                <a:solidFill>
                  <a:srgbClr val="FF0000"/>
                </a:solidFill>
              </a:rPr>
              <a:t>a=rand()%6+1;</a:t>
            </a:r>
            <a:r>
              <a:rPr lang="sr-Latn-CS" sz="2400" dirty="0" smtClean="0"/>
              <a:t> Protumačite!!!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en-US" sz="2400" dirty="0" err="1" smtClean="0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exit(a)</a:t>
            </a:r>
            <a:r>
              <a:rPr lang="sr-Latn-CS" sz="2400" dirty="0" smtClean="0"/>
              <a:t>, gdje je </a:t>
            </a:r>
            <a:r>
              <a:rPr lang="sr-Latn-CS" sz="2400" dirty="0" smtClean="0">
                <a:solidFill>
                  <a:srgbClr val="3333CC"/>
                </a:solidFill>
              </a:rPr>
              <a:t>a</a:t>
            </a:r>
            <a:r>
              <a:rPr lang="sr-Latn-CS" sz="2400" dirty="0" smtClean="0"/>
              <a:t> neki cijeli broj, prekida izvršavanje programa. </a:t>
            </a:r>
            <a:r>
              <a:rPr lang="en-US" sz="2400" dirty="0" smtClean="0"/>
              <a:t>A</a:t>
            </a:r>
            <a:r>
              <a:rPr lang="sr-Latn-CS" sz="2400" dirty="0" smtClean="0"/>
              <a:t>rgument </a:t>
            </a:r>
            <a:r>
              <a:rPr lang="en-US" sz="2400" dirty="0" smtClean="0">
                <a:solidFill>
                  <a:srgbClr val="3333CC"/>
                </a:solidFill>
              </a:rPr>
              <a:t>a</a:t>
            </a:r>
            <a:r>
              <a:rPr lang="en-US" sz="2400" dirty="0" smtClean="0"/>
              <a:t> </a:t>
            </a:r>
            <a:r>
              <a:rPr lang="sr-Latn-CS" sz="2400" dirty="0" smtClean="0"/>
              <a:t>je obavezan, </a:t>
            </a:r>
            <a:r>
              <a:rPr lang="sr-Latn-CS" sz="2400" dirty="0" smtClean="0"/>
              <a:t>on </a:t>
            </a:r>
            <a:r>
              <a:rPr lang="sr-Latn-CS" sz="2400" dirty="0" smtClean="0"/>
              <a:t>se proslijeđuje operativnom sistemu, ali sa našeg stanovišta </a:t>
            </a:r>
            <a:r>
              <a:rPr lang="sr-Latn-CS" sz="2400" dirty="0" smtClean="0"/>
              <a:t>njegova vrijednost </a:t>
            </a:r>
            <a:r>
              <a:rPr lang="sr-Latn-CS" sz="2400" dirty="0" smtClean="0"/>
              <a:t>nije </a:t>
            </a:r>
            <a:r>
              <a:rPr lang="sr-Latn-CS" sz="2400" dirty="0" smtClean="0"/>
              <a:t>bitna, </a:t>
            </a:r>
            <a:r>
              <a:rPr lang="sr-Latn-CS" sz="2400" dirty="0" smtClean="0"/>
              <a:t>pa ćemo stavljati </a:t>
            </a:r>
            <a:r>
              <a:rPr lang="sr-Latn-CS" sz="2400" dirty="0" smtClean="0">
                <a:solidFill>
                  <a:srgbClr val="FF0000"/>
                </a:solidFill>
              </a:rPr>
              <a:t>exit(1)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H - fajlovi - rekapitulacija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278063"/>
            <a:ext cx="8359775" cy="3454400"/>
          </a:xfrm>
        </p:spPr>
        <p:txBody>
          <a:bodyPr/>
          <a:lstStyle/>
          <a:p>
            <a:pPr eaLnBrk="1" hangingPunct="1"/>
            <a:r>
              <a:rPr lang="sr-Latn-CS" sz="2400" smtClean="0"/>
              <a:t>Naveli smo samo po nekoliko naredbi iz po nekoliko programskih biblioteka.</a:t>
            </a:r>
          </a:p>
          <a:p>
            <a:pPr eaLnBrk="1" hangingPunct="1"/>
            <a:r>
              <a:rPr lang="sr-Latn-CS" sz="2400" smtClean="0"/>
              <a:t>Naš cilj nije “gruvanje” ovih naredbi, već ilustracija da nam uz sam kompajler dolazi veoma veliki broj funkcija koje su već implementirane.</a:t>
            </a:r>
          </a:p>
          <a:p>
            <a:pPr eaLnBrk="1" hangingPunct="1"/>
            <a:r>
              <a:rPr lang="sr-Latn-CS" sz="2400" smtClean="0"/>
              <a:t>Studenti bi neke od ovih funkcija trebali da mogu sami realiz</a:t>
            </a:r>
            <a:r>
              <a:rPr lang="en-US" sz="2400" smtClean="0"/>
              <a:t>ovati</a:t>
            </a:r>
            <a:r>
              <a:rPr lang="sr-Latn-CS" sz="2400" smtClean="0"/>
              <a:t> kao što su one iz programskih biblioteka </a:t>
            </a:r>
            <a:r>
              <a:rPr lang="sr-Latn-CS" sz="2400" smtClean="0">
                <a:solidFill>
                  <a:srgbClr val="3333CC"/>
                </a:solidFill>
              </a:rPr>
              <a:t>ctype.h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string.h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7388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Karakteristike promjenljivih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33600"/>
            <a:ext cx="88392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Priznajemo da za nekoga ko je učio 6 nedjelja programiranje ponovno upoznavanje sa karakteristikama promjenljivih može djelovati nepotrebno.</a:t>
            </a:r>
          </a:p>
          <a:p>
            <a:pPr eaLnBrk="1" hangingPunct="1"/>
            <a:r>
              <a:rPr lang="sr-Latn-CS" sz="2400" smtClean="0"/>
              <a:t>Ipak, itekako je potrebno</a:t>
            </a:r>
            <a:r>
              <a:rPr lang="en-US" sz="2400" smtClean="0"/>
              <a:t>!</a:t>
            </a:r>
            <a:endParaRPr lang="sr-Latn-CS" sz="2400" smtClean="0"/>
          </a:p>
          <a:p>
            <a:pPr eaLnBrk="1" hangingPunct="1"/>
            <a:r>
              <a:rPr lang="sr-Latn-CS" sz="2400" smtClean="0"/>
              <a:t>Naime, osnovni pojmovi o promjenljivim koje smo do sada koristili nijesu i jedine važne činjenice o njima.</a:t>
            </a:r>
          </a:p>
          <a:p>
            <a:pPr eaLnBrk="1" hangingPunct="1"/>
            <a:r>
              <a:rPr lang="sr-Latn-CS" sz="2400" smtClean="0"/>
              <a:t>U okviru ovog časa ćemo se osvrnuti na neke od njih.</a:t>
            </a:r>
          </a:p>
          <a:p>
            <a:pPr eaLnBrk="1" hangingPunct="1"/>
            <a:r>
              <a:rPr lang="sr-Latn-CS" sz="2400" smtClean="0"/>
              <a:t>Sve promjenljive imaju dvije karakteristike:</a:t>
            </a:r>
          </a:p>
          <a:p>
            <a:pPr lvl="1" eaLnBrk="1" hangingPunct="1"/>
            <a:r>
              <a:rPr lang="sr-Latn-CS" sz="2000" smtClean="0">
                <a:solidFill>
                  <a:srgbClr val="3333CC"/>
                </a:solidFill>
              </a:rPr>
              <a:t>opseg</a:t>
            </a:r>
            <a:r>
              <a:rPr lang="sr-Latn-CS" sz="2000" smtClean="0"/>
              <a:t> (dio programskog koda koji može da pristupi promjenljivoj) i</a:t>
            </a:r>
          </a:p>
          <a:p>
            <a:pPr lvl="1" eaLnBrk="1" hangingPunct="1"/>
            <a:r>
              <a:rPr lang="sr-Latn-CS" sz="2000" smtClean="0">
                <a:solidFill>
                  <a:srgbClr val="3333CC"/>
                </a:solidFill>
              </a:rPr>
              <a:t>trajanje</a:t>
            </a:r>
            <a:r>
              <a:rPr lang="sr-Latn-CS" sz="2000" smtClean="0"/>
              <a:t> (vrijeme koje promjenljive provedu u memoriji).</a:t>
            </a:r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09600"/>
            <a:ext cx="8382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Lokalne i globalne promjenljive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77616"/>
            <a:ext cx="8784976" cy="41037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Do sada smo promjenljive deklarisali na početku </a:t>
            </a:r>
            <a:r>
              <a:rPr lang="sr-Latn-CS" sz="2400" dirty="0" smtClean="0"/>
              <a:t>funkcija (main ili drugih funkcija).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Ovo su bile </a:t>
            </a:r>
            <a:r>
              <a:rPr lang="sr-Latn-CS" sz="2400" dirty="0" smtClean="0">
                <a:solidFill>
                  <a:srgbClr val="3333CC"/>
                </a:solidFill>
              </a:rPr>
              <a:t>lokalne promjenljive</a:t>
            </a:r>
            <a:r>
              <a:rPr lang="sr-Latn-CS" sz="2400" dirty="0" smtClean="0"/>
              <a:t> kojima je opseg funkcija u kojoj su definisane</a:t>
            </a:r>
            <a:r>
              <a:rPr lang="en-US" sz="2400" dirty="0" smtClean="0"/>
              <a:t>,</a:t>
            </a:r>
            <a:r>
              <a:rPr lang="sr-Latn-CS" sz="2400" dirty="0" smtClean="0"/>
              <a:t> a trajanje ograničeno vremenom izvršavanja funkcije u kojoj su definisane.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Promjenljive</a:t>
            </a:r>
            <a:r>
              <a:rPr lang="en-US" sz="2400" dirty="0" smtClean="0"/>
              <a:t> se </a:t>
            </a:r>
            <a:r>
              <a:rPr lang="en-US" sz="2400" dirty="0" err="1" smtClean="0"/>
              <a:t>mogu</a:t>
            </a:r>
            <a:r>
              <a:rPr lang="en-US" sz="2400" dirty="0" smtClean="0"/>
              <a:t> </a:t>
            </a:r>
            <a:r>
              <a:rPr lang="en-US" sz="2400" dirty="0" err="1" smtClean="0"/>
              <a:t>deklarisati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po</a:t>
            </a:r>
            <a:r>
              <a:rPr lang="sr-Latn-CS" sz="2400" dirty="0" smtClean="0"/>
              <a:t>č</a:t>
            </a:r>
            <a:r>
              <a:rPr lang="en-US" sz="2400" dirty="0" err="1" smtClean="0"/>
              <a:t>etku</a:t>
            </a:r>
            <a:r>
              <a:rPr lang="en-US" sz="2400" dirty="0" smtClean="0"/>
              <a:t> </a:t>
            </a:r>
            <a:r>
              <a:rPr lang="en-US" sz="2400" dirty="0" err="1" smtClean="0"/>
              <a:t>svakog</a:t>
            </a:r>
            <a:r>
              <a:rPr lang="en-US" sz="2400" dirty="0" smtClean="0"/>
              <a:t> </a:t>
            </a:r>
            <a:r>
              <a:rPr lang="en-US" sz="2400" dirty="0" err="1" smtClean="0"/>
              <a:t>bloka</a:t>
            </a:r>
            <a:r>
              <a:rPr lang="en-US" sz="2400" dirty="0" smtClean="0"/>
              <a:t> </a:t>
            </a:r>
            <a:r>
              <a:rPr lang="en-US" sz="2400" dirty="0" err="1" smtClean="0"/>
              <a:t>naredbi</a:t>
            </a:r>
            <a:r>
              <a:rPr lang="en-U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Ovo su</a:t>
            </a:r>
            <a:r>
              <a:rPr lang="en-US" sz="2400" dirty="0" smtClean="0"/>
              <a:t>,</a:t>
            </a:r>
            <a:r>
              <a:rPr lang="sr-Latn-CS" sz="2400" dirty="0" smtClean="0"/>
              <a:t> takođe</a:t>
            </a:r>
            <a:r>
              <a:rPr lang="en-US" sz="2400" dirty="0" smtClean="0"/>
              <a:t>,</a:t>
            </a:r>
            <a:r>
              <a:rPr lang="sr-Latn-CS" sz="2400" dirty="0" smtClean="0"/>
              <a:t> lokalne promjenljive vidljive do kraja bloka u kome su deklarisane.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Nakon napuštanja bloka naredbi ove promjenljive se dealociraju (brišu iz memorije).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Globalne promjenljive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90750"/>
            <a:ext cx="8610600" cy="3038475"/>
          </a:xfrm>
        </p:spPr>
        <p:txBody>
          <a:bodyPr/>
          <a:lstStyle/>
          <a:p>
            <a:pPr eaLnBrk="1" hangingPunct="1"/>
            <a:r>
              <a:rPr lang="sr-Latn-CS" sz="2400" smtClean="0"/>
              <a:t>Pored ovoga postoje i </a:t>
            </a:r>
            <a:r>
              <a:rPr lang="sr-Latn-CS" sz="2400" smtClean="0">
                <a:solidFill>
                  <a:srgbClr val="3333CC"/>
                </a:solidFill>
              </a:rPr>
              <a:t>globalne promjenljive</a:t>
            </a:r>
            <a:r>
              <a:rPr lang="sr-Latn-CS" sz="2400" smtClean="0"/>
              <a:t>.</a:t>
            </a:r>
          </a:p>
          <a:p>
            <a:pPr eaLnBrk="1" hangingPunct="1"/>
            <a:r>
              <a:rPr lang="sr-Latn-CS" sz="2400" smtClean="0"/>
              <a:t>Globalne promjenljive se definišu van bilo koje funkcije (obično prije svih), vidljive su iz svih funkcija i traju do kraja programa.</a:t>
            </a:r>
            <a:endParaRPr lang="en-US" sz="2400" smtClean="0"/>
          </a:p>
          <a:p>
            <a:pPr eaLnBrk="1" hangingPunct="1"/>
            <a:r>
              <a:rPr lang="en-US" sz="2400" smtClean="0"/>
              <a:t>Ako se g</a:t>
            </a:r>
            <a:r>
              <a:rPr lang="sr-Latn-CS" sz="2400" smtClean="0"/>
              <a:t>lobalne promjenljive </a:t>
            </a:r>
            <a:r>
              <a:rPr lang="en-US" sz="2400" smtClean="0"/>
              <a:t>n</a:t>
            </a:r>
            <a:r>
              <a:rPr lang="sr-Latn-CS" sz="2400" smtClean="0"/>
              <a:t>e inicijaliz</a:t>
            </a:r>
            <a:r>
              <a:rPr lang="en-US" sz="2400" smtClean="0"/>
              <a:t>uju</a:t>
            </a:r>
            <a:r>
              <a:rPr lang="sr-Latn-CS" sz="2400" smtClean="0"/>
              <a:t>, vrši se podrazumjevana inicijalizacija na 0 </a:t>
            </a:r>
            <a:r>
              <a:rPr lang="sr-Latn-CS" sz="1600" b="1" smtClean="0"/>
              <a:t>(bolje je napisati =0 nego podrazumjevati</a:t>
            </a:r>
            <a:r>
              <a:rPr lang="en-US" sz="1600" b="1" smtClean="0"/>
              <a:t>,</a:t>
            </a:r>
            <a:r>
              <a:rPr lang="sr-Latn-CS" sz="1600" b="1" smtClean="0"/>
              <a:t> radi jasnoće koda)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Programske biblioteke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94520"/>
            <a:ext cx="84963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Svi C kompajleri imaju razrađene na desetine programskih biblioteka.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Ovdje ćemo pobrojati neke od njih (najvažnije)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u </a:t>
            </a:r>
            <a:r>
              <a:rPr lang="en-US" sz="2400" dirty="0" err="1" smtClean="0"/>
              <a:t>njima</a:t>
            </a:r>
            <a:r>
              <a:rPr lang="en-US" sz="2400" dirty="0" smtClean="0"/>
              <a:t> </a:t>
            </a:r>
            <a:r>
              <a:rPr lang="en-US" sz="2400" dirty="0" err="1" smtClean="0"/>
              <a:t>samo</a:t>
            </a:r>
            <a:r>
              <a:rPr lang="en-US" sz="2400" dirty="0" smtClean="0"/>
              <a:t> </a:t>
            </a:r>
            <a:r>
              <a:rPr lang="en-US" sz="2400" dirty="0" err="1" smtClean="0"/>
              <a:t>najva</a:t>
            </a:r>
            <a:r>
              <a:rPr lang="sr-Latn-CS" sz="2400" dirty="0" smtClean="0"/>
              <a:t>žnije naredbe.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Ostalo ost</a:t>
            </a:r>
            <a:r>
              <a:rPr lang="en-US" sz="2400" dirty="0" smtClean="0"/>
              <a:t>a</a:t>
            </a:r>
            <a:r>
              <a:rPr lang="sr-Latn-CS" sz="2400" dirty="0" smtClean="0"/>
              <a:t>vljamo na vježbanje studentima</a:t>
            </a:r>
            <a:r>
              <a:rPr lang="en-US" sz="2400" dirty="0" smtClean="0"/>
              <a:t>,</a:t>
            </a:r>
            <a:r>
              <a:rPr lang="sr-Latn-CS" sz="2400" dirty="0" smtClean="0"/>
              <a:t> kao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sr-Latn-CS" sz="2400" dirty="0" smtClean="0"/>
              <a:t>budućim programerima za profesionalno djelovanje.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Podsjetimo se kratko biblioteke </a:t>
            </a:r>
            <a:r>
              <a:rPr lang="sr-Latn-CS" sz="2400" dirty="0" smtClean="0">
                <a:solidFill>
                  <a:srgbClr val="FF0000"/>
                </a:solidFill>
              </a:rPr>
              <a:t>stdio.h</a:t>
            </a:r>
            <a:r>
              <a:rPr lang="sr-Latn-CS" sz="2400" dirty="0" smtClean="0"/>
              <a:t> iz koje smo naučili da koristimo: </a:t>
            </a:r>
            <a:r>
              <a:rPr lang="sr-Latn-CS" sz="2400" dirty="0" smtClean="0">
                <a:solidFill>
                  <a:srgbClr val="3333CC"/>
                </a:solidFill>
              </a:rPr>
              <a:t>putchar(c)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getchar()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gets(s) 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puts(s)</a:t>
            </a:r>
            <a:r>
              <a:rPr lang="sr-Latn-CS" sz="2400" dirty="0" smtClean="0"/>
              <a:t>,</a:t>
            </a:r>
            <a:r>
              <a:rPr lang="sr-Latn-CS" sz="2400" dirty="0" smtClean="0">
                <a:solidFill>
                  <a:srgbClr val="3333CC"/>
                </a:solidFill>
              </a:rPr>
              <a:t> printf, scanf</a:t>
            </a:r>
            <a:r>
              <a:rPr lang="sr-Latn-CS" sz="2400" dirty="0" smtClean="0"/>
              <a:t>. Ujedno smo upoznali i konstantu </a:t>
            </a:r>
            <a:r>
              <a:rPr lang="sr-Latn-CS" sz="2400" dirty="0" smtClean="0">
                <a:solidFill>
                  <a:srgbClr val="3333CC"/>
                </a:solidFill>
              </a:rPr>
              <a:t>NULL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</a:t>
            </a:r>
            <a:endParaRPr lang="en-US" smtClean="0"/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7544" y="2205608"/>
            <a:ext cx="8325172" cy="3815680"/>
          </a:xfrm>
          <a:solidFill>
            <a:srgbClr val="92D050"/>
          </a:solidFill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sr-Latn-CS" sz="2100" smtClean="0"/>
              <a:t>int x=0;	</a:t>
            </a:r>
            <a:r>
              <a:rPr lang="en-US" sz="1900" smtClean="0">
                <a:solidFill>
                  <a:schemeClr val="bg1"/>
                </a:solidFill>
              </a:rPr>
              <a:t>/*Globalna promjenljiva*/</a:t>
            </a:r>
            <a:endParaRPr lang="en-US" sz="190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smtClean="0"/>
              <a:t>void fun(int z)</a:t>
            </a:r>
          </a:p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en-US" sz="2100" smtClean="0"/>
              <a:t>{int y;}	</a:t>
            </a:r>
            <a:r>
              <a:rPr lang="en-US" sz="1900" smtClean="0">
                <a:solidFill>
                  <a:srgbClr val="FFFFFF"/>
                </a:solidFill>
              </a:rPr>
              <a:t>/*vidljiv</a:t>
            </a:r>
            <a:r>
              <a:rPr lang="sr-Latn-CS" sz="1900" smtClean="0">
                <a:solidFill>
                  <a:srgbClr val="FFFFFF"/>
                </a:solidFill>
              </a:rPr>
              <a:t>i lokalna y, argument z (isto lokalna) i </a:t>
            </a:r>
            <a:r>
              <a:rPr lang="en-US" sz="1900" smtClean="0">
                <a:solidFill>
                  <a:srgbClr val="FFFFFF"/>
                </a:solidFill>
              </a:rPr>
              <a:t>globalna x*/</a:t>
            </a:r>
            <a:endParaRPr lang="sr-Latn-CS" sz="190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sz="2100" smtClean="0"/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smtClean="0"/>
              <a:t>main(){</a:t>
            </a:r>
          </a:p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en-US" sz="2100" smtClean="0"/>
              <a:t>int y;</a:t>
            </a:r>
            <a:r>
              <a:rPr lang="sr-Latn-CS" sz="2100" smtClean="0"/>
              <a:t>	</a:t>
            </a:r>
            <a:r>
              <a:rPr lang="en-US" sz="1900" smtClean="0">
                <a:solidFill>
                  <a:srgbClr val="FFFFFF"/>
                </a:solidFill>
              </a:rPr>
              <a:t>/*vidljiva lokalna y i globalna x*/</a:t>
            </a:r>
            <a:endParaRPr lang="en-US" sz="190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smtClean="0"/>
              <a:t>	{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  <a:tabLst>
                <a:tab pos="1255713" algn="l"/>
              </a:tabLst>
            </a:pPr>
            <a:r>
              <a:rPr lang="sr-Latn-CS" sz="2100" smtClean="0"/>
              <a:t>	</a:t>
            </a:r>
            <a:r>
              <a:rPr lang="en-US" sz="2100" smtClean="0"/>
              <a:t>int z;	</a:t>
            </a:r>
            <a:r>
              <a:rPr lang="en-US" sz="1900" smtClean="0">
                <a:solidFill>
                  <a:srgbClr val="FFFFFF"/>
                </a:solidFill>
              </a:rPr>
              <a:t>/*vidljiva lokalna iz bloka z, lokalna iz funkcije y, i globalna x*/</a:t>
            </a: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smtClean="0"/>
              <a:t>	}</a:t>
            </a:r>
          </a:p>
          <a:p>
            <a:pPr algn="just" eaLnBrk="1" hangingPunct="1">
              <a:spcBef>
                <a:spcPct val="0"/>
              </a:spcBef>
              <a:buClrTx/>
              <a:buSzTx/>
              <a:buNone/>
              <a:tabLst>
                <a:tab pos="1255713" algn="l"/>
              </a:tabLst>
            </a:pPr>
            <a:r>
              <a:rPr lang="en-US" sz="2100" smtClean="0"/>
              <a:t>...		</a:t>
            </a:r>
            <a:r>
              <a:rPr lang="en-US" sz="1900" smtClean="0">
                <a:solidFill>
                  <a:srgbClr val="FFFFFF"/>
                </a:solidFill>
              </a:rPr>
              <a:t>/*vidljiva lokalna y i globalna x,  z je dealocirana*/</a:t>
            </a:r>
            <a:endParaRPr lang="en-US" sz="1900">
              <a:solidFill>
                <a:srgbClr val="FFFFFF"/>
              </a:solidFill>
            </a:endParaRPr>
          </a:p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100" smtClean="0"/>
              <a:t>}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419100" y="6076950"/>
            <a:ext cx="82296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>
                <a:latin typeface="Tahoma" pitchFamily="34" charset="0"/>
              </a:rPr>
              <a:t>Problem mo</a:t>
            </a:r>
            <a:r>
              <a:rPr lang="sr-Latn-CS" sz="2000">
                <a:latin typeface="Tahoma" pitchFamily="34" charset="0"/>
              </a:rPr>
              <a:t>že predstavljati situacija kada unutar nekog bloka imamo promjenljivu koja se zove isto kao promjenljiva iz spoljašnjeg bloka.</a:t>
            </a:r>
            <a:endParaRPr lang="en-US" sz="20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Zasjenjivanje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839200" cy="20574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400" smtClean="0"/>
              <a:t>Deklaracija unutar bloka promjenljive sa istim imenom</a:t>
            </a:r>
            <a:r>
              <a:rPr lang="en-US" sz="2400" smtClean="0"/>
              <a:t> </a:t>
            </a:r>
            <a:r>
              <a:rPr lang="sr-Latn-CS" sz="2400" smtClean="0"/>
              <a:t>kao što je neka promjenjiva, koja bi inače bila vidljiva unutar </a:t>
            </a:r>
            <a:r>
              <a:rPr lang="en-US" sz="2400" smtClean="0"/>
              <a:t>tog </a:t>
            </a:r>
            <a:r>
              <a:rPr lang="sr-Latn-CS" sz="2400" smtClean="0"/>
              <a:t>bloka, naziva se </a:t>
            </a:r>
            <a:r>
              <a:rPr lang="sr-Latn-CS" sz="2400" b="1" smtClean="0">
                <a:solidFill>
                  <a:srgbClr val="FF0000"/>
                </a:solidFill>
              </a:rPr>
              <a:t>zasjenjivanje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400" smtClean="0"/>
              <a:t>Zapamtite da nije dozvoljeno deklarisati promjenljivu u istom bloku dva puta,</a:t>
            </a:r>
            <a:r>
              <a:rPr lang="en-US" sz="2400" smtClean="0"/>
              <a:t> ali je dozvoljena deklaracija u </a:t>
            </a:r>
            <a:r>
              <a:rPr lang="sr-Latn-CS" sz="2400" smtClean="0"/>
              <a:t>više blokova.</a:t>
            </a:r>
            <a:endParaRPr lang="en-US" sz="2400" smtClean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304800" y="4267200"/>
            <a:ext cx="6138863" cy="2330450"/>
          </a:xfrm>
          <a:prstGeom prst="rect">
            <a:avLst/>
          </a:prstGeom>
          <a:solidFill>
            <a:srgbClr val="92D050"/>
          </a:solidFill>
          <a:ln w="9525">
            <a:solidFill>
              <a:srgbClr val="92D050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sr-Latn-CS" sz="2000">
                <a:latin typeface="Tahoma" pitchFamily="34" charset="0"/>
              </a:rPr>
              <a:t>int x=0;	</a:t>
            </a:r>
            <a:r>
              <a:rPr lang="en-US" sz="1800">
                <a:solidFill>
                  <a:srgbClr val="FFFFFF"/>
                </a:solidFill>
                <a:latin typeface="+mn-lt"/>
              </a:rPr>
              <a:t>/*Globalna promjenljiva*/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>
                <a:latin typeface="Tahoma" pitchFamily="34" charset="0"/>
              </a:rPr>
              <a:t>main(){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>
                <a:latin typeface="Tahoma" pitchFamily="34" charset="0"/>
              </a:rPr>
              <a:t>int </a:t>
            </a:r>
            <a:r>
              <a:rPr lang="sr-Latn-CS" sz="2000">
                <a:latin typeface="Tahoma" pitchFamily="34" charset="0"/>
              </a:rPr>
              <a:t>x=1</a:t>
            </a:r>
            <a:r>
              <a:rPr lang="en-US" sz="2000">
                <a:latin typeface="Tahoma" pitchFamily="34" charset="0"/>
              </a:rPr>
              <a:t>;</a:t>
            </a:r>
            <a:r>
              <a:rPr lang="sr-Latn-CS" sz="2000">
                <a:latin typeface="Tahoma" pitchFamily="34" charset="0"/>
              </a:rPr>
              <a:t>	</a:t>
            </a:r>
            <a:r>
              <a:rPr lang="en-US" sz="1800">
                <a:solidFill>
                  <a:srgbClr val="FFFFFF"/>
                </a:solidFill>
                <a:latin typeface="+mn-lt"/>
              </a:rPr>
              <a:t>/*vidljiva </a:t>
            </a:r>
            <a:r>
              <a:rPr lang="sr-Latn-CS" sz="1800">
                <a:solidFill>
                  <a:srgbClr val="FFFFFF"/>
                </a:solidFill>
                <a:latin typeface="+mn-lt"/>
              </a:rPr>
              <a:t>lokalna</a:t>
            </a:r>
            <a:r>
              <a:rPr lang="en-US" sz="180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>
                <a:solidFill>
                  <a:srgbClr val="FFFFFF"/>
                </a:solidFill>
                <a:latin typeface="+mn-lt"/>
              </a:rPr>
              <a:t>x=1</a:t>
            </a:r>
            <a:r>
              <a:rPr lang="en-US" sz="1800">
                <a:solidFill>
                  <a:srgbClr val="FFFFFF"/>
                </a:solidFill>
                <a:latin typeface="+mn-lt"/>
              </a:rPr>
              <a:t>*/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>
                <a:latin typeface="Tahoma" pitchFamily="34" charset="0"/>
              </a:rPr>
              <a:t>	{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sr-Latn-CS" sz="2000">
                <a:latin typeface="Tahoma" pitchFamily="34" charset="0"/>
              </a:rPr>
              <a:t>	</a:t>
            </a:r>
            <a:r>
              <a:rPr lang="en-US" sz="2000">
                <a:latin typeface="Tahoma" pitchFamily="34" charset="0"/>
              </a:rPr>
              <a:t>int </a:t>
            </a:r>
            <a:r>
              <a:rPr lang="sr-Latn-CS" sz="2000">
                <a:latin typeface="Tahoma" pitchFamily="34" charset="0"/>
              </a:rPr>
              <a:t>x=2</a:t>
            </a:r>
            <a:r>
              <a:rPr lang="en-US" sz="2000">
                <a:latin typeface="Tahoma" pitchFamily="34" charset="0"/>
              </a:rPr>
              <a:t>; </a:t>
            </a:r>
            <a:r>
              <a:rPr lang="en-US" sz="1800">
                <a:solidFill>
                  <a:srgbClr val="FFFFFF"/>
                </a:solidFill>
                <a:latin typeface="+mn-lt"/>
              </a:rPr>
              <a:t>/*vidljiva </a:t>
            </a:r>
            <a:r>
              <a:rPr lang="sr-Latn-CS" sz="1800">
                <a:solidFill>
                  <a:srgbClr val="FFFFFF"/>
                </a:solidFill>
                <a:latin typeface="+mn-lt"/>
              </a:rPr>
              <a:t>lokalna iz bloka</a:t>
            </a:r>
            <a:r>
              <a:rPr lang="en-US" sz="1800">
                <a:solidFill>
                  <a:srgbClr val="FFFFFF"/>
                </a:solidFill>
                <a:latin typeface="+mn-lt"/>
              </a:rPr>
              <a:t> </a:t>
            </a:r>
            <a:r>
              <a:rPr lang="sr-Latn-CS" sz="1800">
                <a:solidFill>
                  <a:srgbClr val="FFFFFF"/>
                </a:solidFill>
                <a:latin typeface="+mn-lt"/>
              </a:rPr>
              <a:t>x=2</a:t>
            </a:r>
            <a:r>
              <a:rPr lang="en-US" sz="1800">
                <a:solidFill>
                  <a:srgbClr val="FFFFFF"/>
                </a:solidFill>
                <a:latin typeface="+mn-lt"/>
              </a:rPr>
              <a:t>*/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>
                <a:latin typeface="Tahoma" pitchFamily="34" charset="0"/>
              </a:rPr>
              <a:t>	}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>
                <a:latin typeface="Tahoma" pitchFamily="34" charset="0"/>
              </a:rPr>
              <a:t>...		</a:t>
            </a:r>
            <a:r>
              <a:rPr lang="en-US" sz="1800">
                <a:solidFill>
                  <a:srgbClr val="FFFFFF"/>
                </a:solidFill>
                <a:latin typeface="+mn-lt"/>
              </a:rPr>
              <a:t>/*vidljiva lokalna </a:t>
            </a:r>
            <a:r>
              <a:rPr lang="sr-Latn-CS" sz="1800">
                <a:solidFill>
                  <a:srgbClr val="FFFFFF"/>
                </a:solidFill>
                <a:latin typeface="+mn-lt"/>
              </a:rPr>
              <a:t>x=1. x=2 je dealocirana</a:t>
            </a:r>
            <a:r>
              <a:rPr lang="en-US" sz="1800">
                <a:solidFill>
                  <a:srgbClr val="FFFFFF"/>
                </a:solidFill>
                <a:latin typeface="+mn-lt"/>
              </a:rPr>
              <a:t>*/</a:t>
            </a:r>
          </a:p>
          <a:p>
            <a:pPr marL="342900" indent="-342900" algn="just">
              <a:lnSpc>
                <a:spcPct val="90000"/>
              </a:lnSpc>
              <a:tabLst>
                <a:tab pos="1346200" algn="l"/>
              </a:tabLst>
              <a:defRPr/>
            </a:pPr>
            <a:r>
              <a:rPr lang="en-US" sz="2000">
                <a:latin typeface="Tahoma" pitchFamily="34" charset="0"/>
              </a:rPr>
              <a:t>}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6588225" y="4595813"/>
            <a:ext cx="2411314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Iako nose isto ime</a:t>
            </a:r>
            <a:r>
              <a:rPr lang="en-US">
                <a:latin typeface="Tahoma" pitchFamily="34" charset="0"/>
              </a:rPr>
              <a:t>,</a:t>
            </a:r>
            <a:r>
              <a:rPr lang="sr-Latn-CS">
                <a:latin typeface="Tahoma" pitchFamily="34" charset="0"/>
              </a:rPr>
              <a:t> imamo tri različite promjenljive </a:t>
            </a:r>
            <a:r>
              <a:rPr lang="sr-Latn-CS" b="1">
                <a:solidFill>
                  <a:srgbClr val="FF0000"/>
                </a:solidFill>
                <a:latin typeface="Tahoma" pitchFamily="34" charset="0"/>
              </a:rPr>
              <a:t>x</a:t>
            </a:r>
            <a:r>
              <a:rPr lang="sr-Latn-CS">
                <a:latin typeface="Tahoma" pitchFamily="34" charset="0"/>
              </a:rPr>
              <a:t>.</a:t>
            </a: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Statičke promjenljive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950"/>
            <a:ext cx="8569647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smtClean="0"/>
              <a:t>Promjenljive se mogu podijeliti i na: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2000" smtClean="0"/>
              <a:t>d</a:t>
            </a:r>
            <a:r>
              <a:rPr lang="sr-Latn-CS" sz="2000" smtClean="0"/>
              <a:t>inamičke i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smtClean="0"/>
              <a:t>s</a:t>
            </a:r>
            <a:r>
              <a:rPr lang="sr-Latn-CS" sz="2000" smtClean="0"/>
              <a:t>tatičke</a:t>
            </a:r>
            <a:r>
              <a:rPr lang="en-US" sz="2000" smtClean="0"/>
              <a:t>.</a:t>
            </a:r>
            <a:endParaRPr lang="sr-Latn-CS" sz="200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Dinamičke se dealociraju pri napuštanju bloka u kome su definisane. Sve do sada deklarisane lokalne promjenljive su dinamičke.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Statičke promjenljive traju tokom čitavog izvršavanja programa (možda im se u nekom trenutku ne može pristupiti zbog zasjenjivanja ili drugih razloga, ali postoje).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Globalne promjenljive su statičke!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Statičke promjenljive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133600"/>
            <a:ext cx="8785225" cy="1981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Lokalne promjenljive se mogu učiniti statičkim ako se doda ključna riječ </a:t>
            </a:r>
            <a:r>
              <a:rPr lang="sr-Latn-CS" sz="2400" b="1" smtClean="0">
                <a:solidFill>
                  <a:srgbClr val="FF3300"/>
                </a:solidFill>
              </a:rPr>
              <a:t>static</a:t>
            </a:r>
            <a:r>
              <a:rPr lang="sr-Latn-CS" sz="2400" smtClean="0"/>
              <a:t> prilikom njihovog deklarisanja. Ako se ne inicijalizuju, dodjeljuje im se podrazumijevana vrijednost </a:t>
            </a:r>
            <a:r>
              <a:rPr lang="sr-Latn-CS" sz="2400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Često se koriste kod funkcija.</a:t>
            </a:r>
            <a:endParaRPr lang="en-US" sz="2400" smtClean="0"/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876300" y="3654425"/>
            <a:ext cx="7481888" cy="2566988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/>
          <a:lstStyle/>
          <a:p>
            <a:pPr marL="342900" indent="-342900" algn="just">
              <a:lnSpc>
                <a:spcPct val="90000"/>
              </a:lnSpc>
              <a:defRPr/>
            </a:pPr>
            <a:r>
              <a:rPr lang="en-US" sz="2000">
                <a:latin typeface="Tahoma" pitchFamily="34" charset="0"/>
              </a:rPr>
              <a:t>void</a:t>
            </a:r>
            <a:r>
              <a:rPr lang="sr-Latn-CS" sz="2000">
                <a:latin typeface="Tahoma" pitchFamily="34" charset="0"/>
              </a:rPr>
              <a:t> funk()</a:t>
            </a:r>
            <a:r>
              <a:rPr lang="en-US" sz="2000">
                <a:latin typeface="Tahoma" pitchFamily="34" charset="0"/>
              </a:rPr>
              <a:t>{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>
                <a:latin typeface="Tahoma" pitchFamily="34" charset="0"/>
              </a:rPr>
              <a:t>    </a:t>
            </a:r>
            <a:r>
              <a:rPr lang="en-US" sz="2000" b="1">
                <a:solidFill>
                  <a:srgbClr val="FFFF00"/>
                </a:solidFill>
                <a:latin typeface="Tahoma" pitchFamily="34" charset="0"/>
              </a:rPr>
              <a:t>static</a:t>
            </a:r>
            <a:r>
              <a:rPr lang="en-US" sz="2000">
                <a:latin typeface="Tahoma" pitchFamily="34" charset="0"/>
              </a:rPr>
              <a:t> int i=100; </a:t>
            </a:r>
            <a:endParaRPr lang="sr-Latn-RS" sz="2000">
              <a:latin typeface="Tahoma" pitchFamily="34" charset="0"/>
            </a:endParaRP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sr-Latn-RS" sz="2000">
                <a:latin typeface="Tahoma" pitchFamily="34" charset="0"/>
              </a:rPr>
              <a:t>    </a:t>
            </a:r>
            <a:r>
              <a:rPr lang="en-US" sz="2000">
                <a:latin typeface="Tahoma" pitchFamily="34" charset="0"/>
              </a:rPr>
              <a:t>i++; </a:t>
            </a:r>
            <a:endParaRPr lang="sr-Latn-RS" sz="2000">
              <a:latin typeface="Tahoma" pitchFamily="34" charset="0"/>
            </a:endParaRP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sr-Latn-RS" sz="2000">
                <a:latin typeface="Tahoma" pitchFamily="34" charset="0"/>
              </a:rPr>
              <a:t>    </a:t>
            </a:r>
            <a:r>
              <a:rPr lang="en-US" sz="2000">
                <a:latin typeface="Tahoma" pitchFamily="34" charset="0"/>
              </a:rPr>
              <a:t>printf(“%d “, i);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>
                <a:latin typeface="Tahoma" pitchFamily="34" charset="0"/>
              </a:rPr>
              <a:t>}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>
                <a:latin typeface="Tahoma" pitchFamily="34" charset="0"/>
              </a:rPr>
              <a:t>main(){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sr-Latn-RS" sz="2000">
                <a:latin typeface="Tahoma" pitchFamily="34" charset="0"/>
              </a:rPr>
              <a:t>    </a:t>
            </a:r>
            <a:r>
              <a:rPr lang="en-US" sz="2000">
                <a:latin typeface="Tahoma" pitchFamily="34" charset="0"/>
              </a:rPr>
              <a:t>int i</a:t>
            </a:r>
            <a:r>
              <a:rPr lang="sr-Latn-CS" sz="2000">
                <a:latin typeface="Tahoma" pitchFamily="34" charset="0"/>
              </a:rPr>
              <a:t>=1</a:t>
            </a:r>
            <a:r>
              <a:rPr lang="en-US" sz="2000">
                <a:latin typeface="Tahoma" pitchFamily="34" charset="0"/>
              </a:rPr>
              <a:t>;</a:t>
            </a:r>
            <a:r>
              <a:rPr lang="sr-Latn-CS" sz="2000">
                <a:latin typeface="Tahoma" pitchFamily="34" charset="0"/>
              </a:rPr>
              <a:t>	</a:t>
            </a:r>
            <a:r>
              <a:rPr lang="en-US" sz="1800">
                <a:solidFill>
                  <a:srgbClr val="FFFFFF"/>
                </a:solidFill>
                <a:latin typeface="+mn-lt"/>
              </a:rPr>
              <a:t>/*ovo nije ista promjenljiva kao stati</a:t>
            </a:r>
            <a:r>
              <a:rPr lang="sr-Latn-CS" sz="1800">
                <a:solidFill>
                  <a:srgbClr val="FFFFFF"/>
                </a:solidFill>
                <a:latin typeface="+mn-lt"/>
              </a:rPr>
              <a:t>čka iz </a:t>
            </a:r>
            <a:r>
              <a:rPr lang="en-US" sz="1800">
                <a:solidFill>
                  <a:srgbClr val="FFFFFF"/>
                </a:solidFill>
                <a:latin typeface="+mn-lt"/>
              </a:rPr>
              <a:t>funk()*/</a:t>
            </a: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sr-Latn-CS" sz="2000">
                <a:latin typeface="Tahoma" pitchFamily="34" charset="0"/>
              </a:rPr>
              <a:t>    for(i=0;i</a:t>
            </a:r>
            <a:r>
              <a:rPr lang="en-US" sz="2000">
                <a:latin typeface="Tahoma" pitchFamily="34" charset="0"/>
              </a:rPr>
              <a:t>&lt;3;i++) funk();</a:t>
            </a:r>
            <a:endParaRPr lang="sr-Latn-CS" sz="2000">
              <a:latin typeface="Tahoma" pitchFamily="34" charset="0"/>
            </a:endParaRPr>
          </a:p>
          <a:p>
            <a:pPr marL="342900" indent="-342900" algn="just">
              <a:lnSpc>
                <a:spcPct val="90000"/>
              </a:lnSpc>
              <a:defRPr/>
            </a:pPr>
            <a:r>
              <a:rPr lang="en-US" sz="2000">
                <a:latin typeface="Tahoma" pitchFamily="34" charset="0"/>
              </a:rPr>
              <a:t>}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323850" y="6211888"/>
            <a:ext cx="822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Tahoma" pitchFamily="34" charset="0"/>
              </a:rPr>
              <a:t>Iznena</a:t>
            </a:r>
            <a:r>
              <a:rPr lang="sr-Latn-CS">
                <a:latin typeface="Tahoma" pitchFamily="34" charset="0"/>
              </a:rPr>
              <a:t>đujuće, ali će na ekranu biti ispisano: </a:t>
            </a:r>
            <a:r>
              <a:rPr lang="sr-Latn-CS">
                <a:solidFill>
                  <a:srgbClr val="3333CC"/>
                </a:solidFill>
                <a:latin typeface="Tahoma" pitchFamily="34" charset="0"/>
              </a:rPr>
              <a:t>101 102 103</a:t>
            </a:r>
            <a:endParaRPr lang="en-US">
              <a:solidFill>
                <a:srgbClr val="3333CC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Statičke promjenljive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329" y="2278335"/>
            <a:ext cx="8893175" cy="4391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Kod prvog poziva funkcije sve je jasno. Vrijednost </a:t>
            </a:r>
            <a:r>
              <a:rPr lang="sr-Latn-CS" sz="2400" smtClean="0">
                <a:solidFill>
                  <a:srgbClr val="3333CC"/>
                </a:solidFill>
              </a:rPr>
              <a:t>i=101</a:t>
            </a:r>
            <a:r>
              <a:rPr lang="sr-Latn-CS" sz="2400" smtClean="0"/>
              <a:t>, ali se ne dealocira nakon napuštanja funkcije.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U narednom pozivu, preskače se deklaracija statičke promjenljive</a:t>
            </a:r>
            <a:r>
              <a:rPr lang="en-US" sz="2400" smtClean="0"/>
              <a:t>,</a:t>
            </a:r>
            <a:r>
              <a:rPr lang="sr-Latn-CS" sz="2400" smtClean="0"/>
              <a:t> jer se jedna promjenljiva ne može više puta deklarisati, pa se i uvećava na </a:t>
            </a:r>
            <a:r>
              <a:rPr lang="sr-Latn-CS" sz="2400" smtClean="0">
                <a:solidFill>
                  <a:srgbClr val="3333CC"/>
                </a:solidFill>
              </a:rPr>
              <a:t>102</a:t>
            </a:r>
            <a:r>
              <a:rPr lang="sr-Latn-CS" sz="2400" smtClean="0"/>
              <a:t>. Dalje je sve jasno.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Korišćenje globalnih i statičkih promjenljivih može voditi ka izuzetno elegantnim rješenjima, ali i do veoma teško razumljivog koda koji je nepogodan za održavanje (korigovanje i nadogradnju).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b="1" smtClean="0">
                <a:solidFill>
                  <a:srgbClr val="FF0000"/>
                </a:solidFill>
              </a:rPr>
              <a:t>Prije upotrebe statičkih i globalnih promjenljivih barem dva puta razmislite!!!</a:t>
            </a:r>
            <a:endParaRPr lang="en-US" sz="24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register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3333CC"/>
                </a:solidFill>
              </a:rPr>
              <a:t>volatile</a:t>
            </a:r>
            <a:r>
              <a:rPr lang="sr-Latn-CS" smtClean="0"/>
              <a:t> promjenljive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66950"/>
            <a:ext cx="8424936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Sve promjenljive koje su do sada uvedene su se mogle deklarisati sa dodatnim modifikatorom ispred - </a:t>
            </a:r>
            <a:r>
              <a:rPr lang="sr-Latn-CS" sz="2400" smtClean="0">
                <a:solidFill>
                  <a:srgbClr val="3333CC"/>
                </a:solidFill>
              </a:rPr>
              <a:t>auto</a:t>
            </a:r>
            <a:r>
              <a:rPr lang="sr-Latn-CS" sz="2400" smtClean="0"/>
              <a:t>. Pošto je ovaj modifikator podrazumjevan</a:t>
            </a:r>
            <a:r>
              <a:rPr lang="en-US" sz="2400" smtClean="0"/>
              <a:t>,</a:t>
            </a:r>
            <a:r>
              <a:rPr lang="sr-Latn-CS" sz="2400" smtClean="0"/>
              <a:t> mi smo ga izostavljali (automatski smještaj promjenljivih podrazumjeva alokaciju u memoriji).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Postoji mogućnost da promjenljive budu deklarisane sa modifikatorom </a:t>
            </a:r>
            <a:r>
              <a:rPr lang="sr-Latn-CS" sz="2400" smtClean="0">
                <a:solidFill>
                  <a:srgbClr val="3333CC"/>
                </a:solidFill>
              </a:rPr>
              <a:t>register</a:t>
            </a:r>
            <a:r>
              <a:rPr lang="sr-Latn-CS" sz="2400" smtClean="0"/>
              <a:t>. 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Ovaj modifikator fors</a:t>
            </a:r>
            <a:r>
              <a:rPr lang="en-US" sz="2400" smtClean="0"/>
              <a:t>i</a:t>
            </a:r>
            <a:r>
              <a:rPr lang="sr-Latn-CS" sz="2400" smtClean="0"/>
              <a:t>ra smještaj promjenljive u registre procesora.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Pr</a:t>
            </a:r>
            <a:r>
              <a:rPr lang="en-US" sz="2400" smtClean="0"/>
              <a:t>i</a:t>
            </a:r>
            <a:r>
              <a:rPr lang="sr-Latn-CS" sz="2400" smtClean="0"/>
              <a:t>stup registrima procesora je veoma brz, ali je slobodnih registara malo.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register</a:t>
            </a:r>
            <a:r>
              <a:rPr lang="sr-Latn-CS" smtClean="0"/>
              <a:t> i </a:t>
            </a:r>
            <a:r>
              <a:rPr lang="sr-Latn-CS" smtClean="0">
                <a:solidFill>
                  <a:srgbClr val="3333CC"/>
                </a:solidFill>
              </a:rPr>
              <a:t>volatile</a:t>
            </a:r>
            <a:r>
              <a:rPr lang="sr-Latn-CS" smtClean="0"/>
              <a:t> promjenljive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5900" y="2205038"/>
            <a:ext cx="8820150" cy="4572000"/>
          </a:xfrm>
        </p:spPr>
        <p:txBody>
          <a:bodyPr/>
          <a:lstStyle/>
          <a:p>
            <a:pPr eaLnBrk="1" hangingPunct="1"/>
            <a:r>
              <a:rPr lang="sr-Latn-CS" sz="2200" smtClean="0"/>
              <a:t>Ako smještaj u registre nije moguć promjenljiva će biti smještena u memoriju bez obavještenja.</a:t>
            </a:r>
          </a:p>
          <a:p>
            <a:pPr eaLnBrk="1" hangingPunct="1"/>
            <a:r>
              <a:rPr lang="sr-Latn-CS" sz="2200" smtClean="0"/>
              <a:t>Od registarskih promjenljivih se ne može uzeti adresa! Zbog čega?</a:t>
            </a:r>
          </a:p>
          <a:p>
            <a:pPr eaLnBrk="1" hangingPunct="1"/>
            <a:r>
              <a:rPr lang="sr-Latn-CS" sz="2200" smtClean="0"/>
              <a:t>Ako se koriste </a:t>
            </a:r>
            <a:r>
              <a:rPr lang="sr-Latn-CS" sz="2200">
                <a:solidFill>
                  <a:srgbClr val="3333CC"/>
                </a:solidFill>
              </a:rPr>
              <a:t>regist</a:t>
            </a:r>
            <a:r>
              <a:rPr lang="en-US" sz="2200">
                <a:solidFill>
                  <a:srgbClr val="3333CC"/>
                </a:solidFill>
              </a:rPr>
              <a:t>e</a:t>
            </a:r>
            <a:r>
              <a:rPr lang="sr-Latn-CS" sz="2200">
                <a:solidFill>
                  <a:srgbClr val="3333CC"/>
                </a:solidFill>
              </a:rPr>
              <a:t>r</a:t>
            </a:r>
            <a:r>
              <a:rPr lang="sr-Latn-CS" sz="2200" smtClean="0"/>
              <a:t> promjenljive</a:t>
            </a:r>
            <a:r>
              <a:rPr lang="en-US" sz="2200" smtClean="0"/>
              <a:t>,</a:t>
            </a:r>
            <a:r>
              <a:rPr lang="sr-Latn-CS" sz="2200" smtClean="0"/>
              <a:t> po nekom nepisanom pravilu to su brojači ili promjenljive koje se u ciklusima intenzivno koriste.</a:t>
            </a:r>
          </a:p>
          <a:p>
            <a:pPr eaLnBrk="1" hangingPunct="1"/>
            <a:r>
              <a:rPr lang="sr-Latn-CS" sz="2200" smtClean="0"/>
              <a:t>Vrlo zagonetan tip promjenljivih su </a:t>
            </a:r>
            <a:r>
              <a:rPr lang="sr-Latn-CS" sz="2200" b="1" smtClean="0">
                <a:solidFill>
                  <a:srgbClr val="3333CC"/>
                </a:solidFill>
              </a:rPr>
              <a:t>volatile</a:t>
            </a:r>
            <a:r>
              <a:rPr lang="sr-Latn-CS" sz="2200" smtClean="0"/>
              <a:t> promjenljive.</a:t>
            </a:r>
          </a:p>
          <a:p>
            <a:pPr eaLnBrk="1" hangingPunct="1"/>
            <a:r>
              <a:rPr lang="sr-Latn-CS" sz="2200" smtClean="0"/>
              <a:t>Deklarisati promjenljivu kao </a:t>
            </a:r>
            <a:r>
              <a:rPr lang="sr-Latn-CS" sz="2200" b="1" smtClean="0">
                <a:solidFill>
                  <a:srgbClr val="3333CC"/>
                </a:solidFill>
              </a:rPr>
              <a:t>volatile</a:t>
            </a:r>
            <a:r>
              <a:rPr lang="sr-Latn-CS" sz="2200" smtClean="0"/>
              <a:t> znači ukazati kompajleru da ova promjenljiva može biti </a:t>
            </a:r>
            <a:r>
              <a:rPr lang="sr-Latn-CS" sz="2200" u="sng" smtClean="0"/>
              <a:t>bilo kad</a:t>
            </a:r>
            <a:r>
              <a:rPr lang="sr-Latn-CS" sz="2200" smtClean="0"/>
              <a:t> promjenj</a:t>
            </a:r>
            <a:r>
              <a:rPr lang="en-US" sz="2200" smtClean="0"/>
              <a:t>e</a:t>
            </a:r>
            <a:r>
              <a:rPr lang="sr-Latn-CS" sz="2200" smtClean="0"/>
              <a:t>na “spolja” nekim drugim programom, radom operativnog sistema ili čak instrukcijama koje imaju veze sa periferijama računara.</a:t>
            </a:r>
          </a:p>
          <a:p>
            <a:pPr eaLnBrk="1" hangingPunct="1"/>
            <a:r>
              <a:rPr lang="sr-Latn-CS" sz="2200" smtClean="0"/>
              <a:t>Kompajler zatim izbjegava optimizaciju djelova koda sa </a:t>
            </a:r>
            <a:r>
              <a:rPr lang="sr-Latn-CS" sz="2200" smtClean="0">
                <a:solidFill>
                  <a:srgbClr val="3333CC"/>
                </a:solidFill>
              </a:rPr>
              <a:t>volatile</a:t>
            </a:r>
            <a:r>
              <a:rPr lang="sr-Latn-CS" sz="2200" smtClean="0"/>
              <a:t> modifikatorom.</a:t>
            </a:r>
            <a:endParaRPr lang="en-US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Eksterne promjenljive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63880" cy="446405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>
                <a:solidFill>
                  <a:srgbClr val="3333CC"/>
                </a:solidFill>
              </a:rPr>
              <a:t>volatile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register</a:t>
            </a:r>
            <a:r>
              <a:rPr lang="sr-Latn-CS" sz="2400" smtClean="0"/>
              <a:t> promjenljive nećemo koristiti u našim programima.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Programski kod je često izdijeljen u više fajlova.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Ti fajlovi se prevode do mašinskog programa u relativnim adresama (OBJ verzije kod našeg kompajlera), pa se zatim samo zajedno povežu u izvršni EXE fajl (sa apsolutnim adresama).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Postoje situacije kada se globalna promjenljiva koja je definisana u jednom fajlu mora koristiti</a:t>
            </a:r>
            <a:r>
              <a:rPr lang="en-US" sz="2400" smtClean="0"/>
              <a:t> </a:t>
            </a:r>
            <a:r>
              <a:rPr lang="sr-Latn-CS" sz="2400" smtClean="0"/>
              <a:t>i u drugim fajlovima.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Njeno postojanje se tada mora najaviti u drugim fajlovima.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Eksterne promjenljive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205310"/>
            <a:ext cx="8713663" cy="446405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Ako je u fajlu </a:t>
            </a:r>
            <a:r>
              <a:rPr lang="sr-Latn-CS" sz="2400" b="1" smtClean="0">
                <a:solidFill>
                  <a:srgbClr val="3333CC"/>
                </a:solidFill>
              </a:rPr>
              <a:t>F1.</a:t>
            </a:r>
            <a:r>
              <a:rPr lang="en-US" sz="2400" b="1" smtClean="0">
                <a:solidFill>
                  <a:srgbClr val="3333CC"/>
                </a:solidFill>
              </a:rPr>
              <a:t>c</a:t>
            </a:r>
            <a:r>
              <a:rPr lang="sr-Latn-CS" sz="2400" smtClean="0"/>
              <a:t> deklarisana </a:t>
            </a:r>
            <a:r>
              <a:rPr lang="sr-Latn-CS" sz="2400" smtClean="0">
                <a:solidFill>
                  <a:srgbClr val="3333CC"/>
                </a:solidFill>
              </a:rPr>
              <a:t>int x</a:t>
            </a:r>
            <a:r>
              <a:rPr lang="sr-Latn-CS" sz="2400" smtClean="0"/>
              <a:t>, a želimo je koristiti u fajlu </a:t>
            </a:r>
            <a:r>
              <a:rPr lang="sr-Latn-CS" sz="2400" b="1" smtClean="0"/>
              <a:t>F2.</a:t>
            </a:r>
            <a:r>
              <a:rPr lang="en-US" sz="2400" b="1" smtClean="0"/>
              <a:t>c</a:t>
            </a:r>
            <a:r>
              <a:rPr lang="sr-Latn-CS" sz="2400" smtClean="0"/>
              <a:t>, moramo je </a:t>
            </a:r>
            <a:r>
              <a:rPr lang="en-US" sz="2400" smtClean="0"/>
              <a:t>u </a:t>
            </a:r>
            <a:r>
              <a:rPr lang="sr-Latn-CS" sz="2400" b="1" smtClean="0"/>
              <a:t>F2.</a:t>
            </a:r>
            <a:r>
              <a:rPr lang="en-US" sz="2400" b="1" smtClean="0"/>
              <a:t>c</a:t>
            </a:r>
            <a:r>
              <a:rPr lang="en-US" sz="2400" smtClean="0"/>
              <a:t> </a:t>
            </a:r>
            <a:r>
              <a:rPr lang="sr-Latn-CS" sz="2400" smtClean="0"/>
              <a:t>najaviti kao </a:t>
            </a:r>
            <a:r>
              <a:rPr lang="sr-Latn-CS" sz="2400" smtClean="0">
                <a:solidFill>
                  <a:srgbClr val="3333CC"/>
                </a:solidFill>
              </a:rPr>
              <a:t>extern int x</a:t>
            </a:r>
            <a:r>
              <a:rPr lang="sr-Latn-CS" sz="2400" smtClean="0"/>
              <a:t>. Ovo nije deklaracija, već najava </a:t>
            </a:r>
            <a:r>
              <a:rPr lang="en-US" sz="2400" smtClean="0"/>
              <a:t>d</a:t>
            </a:r>
            <a:r>
              <a:rPr lang="sr-Latn-CS" sz="2400" smtClean="0"/>
              <a:t>a koristimo globalnu promjenljivu deklarisanu u nekom drugom fajlu.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Sve opasnosti korišćenja eksternih promjenljivih su iste kao i kod globalnih promjenljivih.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U velikim programskim paketima postoji ponekad stvarna potreba da postoje globalne promjenljive koje će koristiti svi programski moduli (obično se kaže da te promjenljive čine </a:t>
            </a:r>
            <a:r>
              <a:rPr lang="sr-Latn-CS" sz="2400" b="1" smtClean="0">
                <a:solidFill>
                  <a:srgbClr val="FF3300"/>
                </a:solidFill>
              </a:rPr>
              <a:t>environment</a:t>
            </a:r>
            <a:r>
              <a:rPr lang="sr-Latn-CS" sz="2400" smtClean="0"/>
              <a:t>), ali u našim programčićima to je rijetko potrebno.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Dinamička alokacija i dealokacija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32855"/>
            <a:ext cx="8712968" cy="46085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Do sada smo alocirali nizove na sljedeći način:</a:t>
            </a:r>
            <a:br>
              <a:rPr lang="sr-Latn-CS" sz="2400" smtClean="0"/>
            </a:br>
            <a:r>
              <a:rPr lang="sr-Latn-CS" sz="2400" b="1" smtClean="0">
                <a:solidFill>
                  <a:srgbClr val="FF3300"/>
                </a:solidFill>
              </a:rPr>
              <a:t>int a</a:t>
            </a:r>
            <a:r>
              <a:rPr lang="en-US" sz="2400" b="1" smtClean="0">
                <a:solidFill>
                  <a:srgbClr val="FF3300"/>
                </a:solidFill>
              </a:rPr>
              <a:t>[50];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Unutar </a:t>
            </a:r>
            <a:r>
              <a:rPr lang="sr-Latn-CS" sz="2400" smtClean="0"/>
              <a:t>z</a:t>
            </a:r>
            <a:r>
              <a:rPr lang="en-US" sz="2400" smtClean="0"/>
              <a:t>agrada </a:t>
            </a:r>
            <a:r>
              <a:rPr lang="sr-Latn-CS" sz="2400" smtClean="0"/>
              <a:t>smo upisivali najveći mogući broj elemenata niza koji se u datom programu može pojaviti i to je tzv. </a:t>
            </a:r>
            <a:r>
              <a:rPr lang="sr-Latn-CS" sz="2400" b="1" smtClean="0"/>
              <a:t>statička alokacija memorije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Neracionalno je zauzeti </a:t>
            </a:r>
            <a:r>
              <a:rPr lang="sr-Latn-CS" sz="2400" smtClean="0">
                <a:solidFill>
                  <a:srgbClr val="3333CC"/>
                </a:solidFill>
              </a:rPr>
              <a:t>1000</a:t>
            </a:r>
            <a:r>
              <a:rPr lang="sr-Latn-CS" sz="2400" smtClean="0"/>
              <a:t> memorijskih pozicija za najgori slučaj, kada će, na primjer, biti rađeno sa nizovima koji imaju nekoliko desetina članova</a:t>
            </a:r>
            <a:r>
              <a:rPr lang="en-US" sz="2400" smtClean="0"/>
              <a:t>,</a:t>
            </a:r>
            <a:r>
              <a:rPr lang="sr-Latn-CS" sz="2400" smtClean="0"/>
              <a:t> samo zbog toga se što kod nekih izuzetno zahtjevnih radnji može pojaviti </a:t>
            </a:r>
            <a:r>
              <a:rPr lang="sr-Latn-CS" sz="2400" smtClean="0">
                <a:solidFill>
                  <a:srgbClr val="3333CC"/>
                </a:solidFill>
              </a:rPr>
              <a:t>1000</a:t>
            </a:r>
            <a:r>
              <a:rPr lang="sr-Latn-CS" sz="2400" smtClean="0"/>
              <a:t> članova.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S</a:t>
            </a:r>
            <a:r>
              <a:rPr lang="sr-Latn-CS" sz="2400" smtClean="0"/>
              <a:t>tariji programski jezici koji su vršili alokaciju memorije statički (samo jednom u sekciji za deklaraciju) morali su da rade na ovaj način.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Još nešto o </a:t>
            </a:r>
            <a:r>
              <a:rPr lang="en-US" dirty="0" err="1" smtClean="0"/>
              <a:t>scanf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133600"/>
            <a:ext cx="8668072" cy="4535760"/>
          </a:xfrm>
        </p:spPr>
        <p:txBody>
          <a:bodyPr/>
          <a:lstStyle/>
          <a:p>
            <a:pPr marL="342900" lvl="1" indent="-342900">
              <a:spcBef>
                <a:spcPts val="0"/>
              </a:spcBef>
              <a:buClr>
                <a:schemeClr val="hlink"/>
              </a:buClr>
              <a:buSzPct val="75000"/>
            </a:pPr>
            <a:r>
              <a:rPr lang="en-US" altLang="en-US" sz="2400" dirty="0" err="1" smtClean="0"/>
              <a:t>Deklaracija</a:t>
            </a:r>
            <a:r>
              <a:rPr lang="en-US" altLang="en-US" sz="2400" dirty="0" smtClean="0"/>
              <a:t> </a:t>
            </a:r>
            <a:r>
              <a:rPr lang="en-US" altLang="en-US" sz="2400" dirty="0" err="1"/>
              <a:t>scanf</a:t>
            </a:r>
            <a:r>
              <a:rPr lang="en-US" altLang="en-US" sz="2400" dirty="0"/>
              <a:t> </a:t>
            </a:r>
            <a:r>
              <a:rPr lang="en-US" altLang="en-US" sz="2400" dirty="0" err="1"/>
              <a:t>funkcije</a:t>
            </a:r>
            <a:r>
              <a:rPr lang="en-US" altLang="en-US" sz="2400" dirty="0"/>
              <a:t> </a:t>
            </a:r>
            <a:r>
              <a:rPr lang="en-US" altLang="en-US" sz="2400" dirty="0" err="1"/>
              <a:t>izgleda</a:t>
            </a:r>
            <a:r>
              <a:rPr lang="en-US" altLang="en-US" sz="2400" dirty="0"/>
              <a:t> </a:t>
            </a:r>
            <a:r>
              <a:rPr lang="en-US" altLang="en-US" sz="2400" dirty="0" err="1"/>
              <a:t>ovako</a:t>
            </a:r>
            <a:r>
              <a:rPr lang="en-US" altLang="en-US" sz="2400" dirty="0"/>
              <a:t>:</a:t>
            </a:r>
          </a:p>
          <a:p>
            <a:pPr marL="358775" indent="0"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en-US" sz="2400" dirty="0" err="1">
                <a:solidFill>
                  <a:srgbClr val="FF3300"/>
                </a:solidFill>
              </a:rPr>
              <a:t>int</a:t>
            </a:r>
            <a:r>
              <a:rPr lang="en-US" altLang="en-US" sz="2400" dirty="0">
                <a:solidFill>
                  <a:srgbClr val="FF3300"/>
                </a:solidFill>
              </a:rPr>
              <a:t> </a:t>
            </a:r>
            <a:r>
              <a:rPr lang="en-US" altLang="en-US" sz="2400" dirty="0" err="1">
                <a:solidFill>
                  <a:srgbClr val="FF3300"/>
                </a:solidFill>
              </a:rPr>
              <a:t>scanf</a:t>
            </a:r>
            <a:r>
              <a:rPr lang="en-US" altLang="en-US" sz="2400" dirty="0">
                <a:solidFill>
                  <a:srgbClr val="FF3300"/>
                </a:solidFill>
              </a:rPr>
              <a:t>(</a:t>
            </a:r>
            <a:r>
              <a:rPr lang="en-US" altLang="en-US" sz="2400" dirty="0" err="1">
                <a:solidFill>
                  <a:srgbClr val="FF3300"/>
                </a:solidFill>
              </a:rPr>
              <a:t>const</a:t>
            </a:r>
            <a:r>
              <a:rPr lang="en-US" altLang="en-US" sz="2400" dirty="0">
                <a:solidFill>
                  <a:srgbClr val="FF3300"/>
                </a:solidFill>
              </a:rPr>
              <a:t> char *format, </a:t>
            </a:r>
            <a:r>
              <a:rPr lang="en-US" altLang="en-US" sz="2400" dirty="0" smtClean="0">
                <a:solidFill>
                  <a:srgbClr val="FF3300"/>
                </a:solidFill>
              </a:rPr>
              <a:t>…)</a:t>
            </a:r>
          </a:p>
          <a:p>
            <a:pPr marL="358775" indent="0">
              <a:lnSpc>
                <a:spcPct val="90000"/>
              </a:lnSpc>
              <a:buNone/>
            </a:pPr>
            <a:r>
              <a:rPr lang="en-US" altLang="en-US" sz="2400" dirty="0" err="1"/>
              <a:t>p</a:t>
            </a:r>
            <a:r>
              <a:rPr lang="en-US" altLang="en-US" sz="2400" dirty="0" err="1" smtClean="0"/>
              <a:t>ri</a:t>
            </a:r>
            <a:r>
              <a:rPr lang="en-US" altLang="en-US" sz="2400" dirty="0" smtClean="0"/>
              <a:t> </a:t>
            </a:r>
            <a:r>
              <a:rPr lang="sr-Latn-ME" altLang="en-US" sz="2400" dirty="0" smtClean="0"/>
              <a:t>čemu </a:t>
            </a:r>
            <a:r>
              <a:rPr lang="en-US" altLang="en-US" sz="2400" dirty="0" smtClean="0"/>
              <a:t>argument </a:t>
            </a:r>
            <a:r>
              <a:rPr lang="sr-Latn-ME" altLang="en-US" sz="2400" dirty="0" smtClean="0">
                <a:solidFill>
                  <a:srgbClr val="FF3300"/>
                </a:solidFill>
              </a:rPr>
              <a:t>format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predstavlja</a:t>
            </a:r>
            <a:r>
              <a:rPr lang="en-US" altLang="en-US" sz="2400" dirty="0" smtClean="0"/>
              <a:t> string </a:t>
            </a:r>
            <a:r>
              <a:rPr lang="en-US" altLang="en-US" sz="2400" dirty="0" err="1" smtClean="0"/>
              <a:t>koji</a:t>
            </a:r>
            <a:r>
              <a:rPr lang="en-US" altLang="en-US" sz="2400" dirty="0" smtClean="0"/>
              <a:t> mo</a:t>
            </a:r>
            <a:r>
              <a:rPr lang="sr-Latn-ME" altLang="en-US" sz="2400" dirty="0" smtClean="0"/>
              <a:t>že sadržati</a:t>
            </a:r>
            <a:r>
              <a:rPr lang="en-US" altLang="en-US" sz="2400" dirty="0" smtClean="0"/>
              <a:t>:</a:t>
            </a:r>
          </a:p>
          <a:p>
            <a:pPr lvl="1"/>
            <a:r>
              <a:rPr lang="en-US" altLang="en-US" sz="2200" dirty="0" err="1"/>
              <a:t>k</a:t>
            </a:r>
            <a:r>
              <a:rPr lang="en-US" altLang="en-US" sz="2200" dirty="0" err="1" smtClean="0"/>
              <a:t>araktere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sa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bjelinama</a:t>
            </a:r>
            <a:endParaRPr lang="en-US" altLang="en-US" sz="2200" dirty="0" smtClean="0"/>
          </a:p>
          <a:p>
            <a:pPr lvl="1"/>
            <a:r>
              <a:rPr lang="en-US" altLang="en-US" sz="2200" dirty="0" err="1"/>
              <a:t>k</a:t>
            </a:r>
            <a:r>
              <a:rPr lang="en-US" altLang="en-US" sz="2200" dirty="0" err="1" smtClean="0"/>
              <a:t>araktere</a:t>
            </a:r>
            <a:r>
              <a:rPr lang="en-US" altLang="en-US" sz="2200" dirty="0" smtClean="0"/>
              <a:t> bez </a:t>
            </a:r>
            <a:r>
              <a:rPr lang="en-US" altLang="en-US" sz="2200" dirty="0" err="1" smtClean="0"/>
              <a:t>bjelina</a:t>
            </a:r>
            <a:endParaRPr lang="en-US" altLang="en-US" sz="2200" dirty="0" smtClean="0"/>
          </a:p>
          <a:p>
            <a:pPr lvl="1"/>
            <a:r>
              <a:rPr lang="en-US" altLang="en-US" sz="2200" dirty="0" err="1"/>
              <a:t>s</a:t>
            </a:r>
            <a:r>
              <a:rPr lang="en-US" altLang="en-US" sz="2200" dirty="0" err="1" smtClean="0"/>
              <a:t>pecifikatore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formata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ulaznih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podataka</a:t>
            </a:r>
            <a:r>
              <a:rPr lang="en-US" altLang="en-US" sz="2200" dirty="0" smtClean="0"/>
              <a:t> (%...)</a:t>
            </a:r>
          </a:p>
          <a:p>
            <a:pPr marL="358775" indent="0">
              <a:lnSpc>
                <a:spcPct val="90000"/>
              </a:lnSpc>
              <a:buNone/>
            </a:pPr>
            <a:endParaRPr lang="en-US" altLang="en-US" sz="2400" dirty="0">
              <a:solidFill>
                <a:srgbClr val="FF3300"/>
              </a:solidFill>
            </a:endParaRPr>
          </a:p>
          <a:p>
            <a:pPr marL="342900" lvl="1" indent="-342900">
              <a:buClr>
                <a:schemeClr val="hlink"/>
              </a:buClr>
              <a:buSzPct val="75000"/>
            </a:pPr>
            <a:r>
              <a:rPr lang="en-US" altLang="en-US" sz="2400" dirty="0" err="1" smtClean="0"/>
              <a:t>Rezultat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>
                <a:solidFill>
                  <a:srgbClr val="FF0000"/>
                </a:solidFill>
              </a:rPr>
              <a:t>scanf</a:t>
            </a:r>
            <a:r>
              <a:rPr lang="en-US" altLang="en-US" sz="2400" dirty="0" smtClean="0">
                <a:solidFill>
                  <a:srgbClr val="FF0000"/>
                </a:solidFill>
              </a:rPr>
              <a:t> </a:t>
            </a:r>
            <a:r>
              <a:rPr lang="en-US" altLang="en-US" sz="2400" dirty="0" smtClean="0"/>
              <a:t>je </a:t>
            </a:r>
            <a:r>
              <a:rPr lang="en-US" altLang="en-US" sz="2400" dirty="0" err="1" smtClean="0"/>
              <a:t>cijeli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broj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koji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predstavlja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broj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uspje</a:t>
            </a:r>
            <a:r>
              <a:rPr lang="sr-Latn-ME" altLang="en-US" sz="2400" dirty="0" smtClean="0"/>
              <a:t>šno </a:t>
            </a:r>
            <a:r>
              <a:rPr lang="en-US" altLang="en-US" sz="2400" dirty="0" smtClean="0"/>
              <a:t>u</a:t>
            </a:r>
            <a:r>
              <a:rPr lang="sr-Latn-ME" altLang="en-US" sz="2400" dirty="0" smtClean="0"/>
              <a:t>čitanih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podataka</a:t>
            </a:r>
            <a:r>
              <a:rPr lang="en-US" altLang="en-US" sz="2400" dirty="0" smtClean="0"/>
              <a:t>. U </a:t>
            </a:r>
            <a:r>
              <a:rPr lang="en-US" altLang="en-US" sz="2400" dirty="0" err="1" smtClean="0"/>
              <a:t>suprotnom</a:t>
            </a:r>
            <a:r>
              <a:rPr lang="en-US" altLang="en-US" sz="2400" dirty="0" smtClean="0"/>
              <a:t>, </a:t>
            </a:r>
            <a:r>
              <a:rPr lang="en-US" altLang="en-US" sz="2400" dirty="0" err="1" smtClean="0"/>
              <a:t>funkcija</a:t>
            </a:r>
            <a:r>
              <a:rPr lang="en-US" altLang="en-US" sz="2400" dirty="0" smtClean="0"/>
              <a:t> </a:t>
            </a:r>
            <a:r>
              <a:rPr lang="en-US" altLang="en-US" sz="2400" dirty="0" err="1" smtClean="0"/>
              <a:t>vra</a:t>
            </a:r>
            <a:r>
              <a:rPr lang="sr-Latn-ME" altLang="en-US" sz="2400" dirty="0" smtClean="0"/>
              <a:t>ća negativnu vrijednost ili EOF, u zavisnosti od greške koja se desila.</a:t>
            </a:r>
            <a:endParaRPr lang="en-US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12885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609600"/>
            <a:ext cx="8305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Dinamička alokacija i dealokacija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77616"/>
            <a:ext cx="8352928" cy="395969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Savremeni programski jezici mogu da izvrše alokaciju memorije dinamički tokom rada programa.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Da bi kompajler programskog jezika C mogao da vrši dinamičku alokaciju mora biti uključeno zaglavlje </a:t>
            </a:r>
            <a:r>
              <a:rPr lang="sr-Latn-CS" sz="2400" b="1" smtClean="0">
                <a:solidFill>
                  <a:srgbClr val="FF3300"/>
                </a:solidFill>
              </a:rPr>
              <a:t>alloc.h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Ako želimo da alociramo niz cijelih brojeva </a:t>
            </a:r>
            <a:r>
              <a:rPr lang="sr-Latn-CS" sz="2400" b="1" smtClean="0">
                <a:solidFill>
                  <a:srgbClr val="FF0000"/>
                </a:solidFill>
              </a:rPr>
              <a:t>a</a:t>
            </a:r>
            <a:r>
              <a:rPr lang="sr-Latn-CS" sz="2400" smtClean="0"/>
              <a:t> dinamički</a:t>
            </a:r>
            <a:r>
              <a:rPr lang="en-US" sz="2400" smtClean="0"/>
              <a:t>,</a:t>
            </a:r>
            <a:r>
              <a:rPr lang="sr-Latn-CS" sz="2400" smtClean="0"/>
              <a:t> na početku programa ćemo deklarisati samo pokazivač </a:t>
            </a:r>
            <a:r>
              <a:rPr lang="sr-Latn-CS" sz="2400" b="1" smtClean="0">
                <a:solidFill>
                  <a:srgbClr val="FF3300"/>
                </a:solidFill>
              </a:rPr>
              <a:t>a</a:t>
            </a:r>
            <a:r>
              <a:rPr lang="sr-Latn-CS" sz="2400" smtClean="0"/>
              <a:t>:</a:t>
            </a:r>
            <a:br>
              <a:rPr lang="sr-Latn-CS" sz="2400" smtClean="0"/>
            </a:br>
            <a:r>
              <a:rPr lang="sr-Latn-CS" sz="2400" b="1" smtClean="0">
                <a:solidFill>
                  <a:srgbClr val="FF3300"/>
                </a:solidFill>
              </a:rPr>
              <a:t>int *a;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Kada saznamo sa koliko podataka korisnik želi da radi</a:t>
            </a:r>
            <a:r>
              <a:rPr lang="en-US" sz="2400" smtClean="0"/>
              <a:t>,</a:t>
            </a:r>
            <a:r>
              <a:rPr lang="sr-Latn-CS" sz="2400" smtClean="0"/>
              <a:t> možemo izvršiti dinamičku alokaciju pomoću jedne od naredbi za to, a to je najčešće naredba </a:t>
            </a:r>
            <a:r>
              <a:rPr lang="sr-Latn-CS" sz="2400" b="1" smtClean="0">
                <a:solidFill>
                  <a:srgbClr val="FF0000"/>
                </a:solidFill>
              </a:rPr>
              <a:t>malloc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Upotreba </a:t>
            </a:r>
            <a:r>
              <a:rPr lang="en-US" smtClean="0"/>
              <a:t>funkcije </a:t>
            </a:r>
            <a:r>
              <a:rPr lang="sr-Latn-CS" smtClean="0"/>
              <a:t>malloc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61158"/>
            <a:ext cx="8807896" cy="458021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sr-Latn-CS" sz="2400" smtClean="0"/>
              <a:t>	a=</a:t>
            </a:r>
            <a:r>
              <a:rPr lang="sr-Latn-CS" sz="2400" smtClean="0">
                <a:solidFill>
                  <a:schemeClr val="accent1"/>
                </a:solidFill>
              </a:rPr>
              <a:t>(int *)</a:t>
            </a:r>
            <a:r>
              <a:rPr lang="sr-Latn-CS" sz="2400" smtClean="0">
                <a:solidFill>
                  <a:srgbClr val="FF0000"/>
                </a:solidFill>
              </a:rPr>
              <a:t>malloc</a:t>
            </a:r>
            <a:r>
              <a:rPr lang="sr-Latn-CS" sz="2400" smtClean="0"/>
              <a:t>(</a:t>
            </a:r>
            <a:r>
              <a:rPr lang="sr-Latn-CS" sz="2400" smtClean="0">
                <a:solidFill>
                  <a:srgbClr val="3333CC"/>
                </a:solidFill>
              </a:rPr>
              <a:t>N*sizeof(int)</a:t>
            </a:r>
            <a:r>
              <a:rPr lang="sr-Latn-CS" sz="2400" smtClean="0"/>
              <a:t>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Funkcija </a:t>
            </a:r>
            <a:r>
              <a:rPr lang="sr-Latn-CS" sz="2400" smtClean="0">
                <a:solidFill>
                  <a:srgbClr val="FF0000"/>
                </a:solidFill>
              </a:rPr>
              <a:t>malloc</a:t>
            </a:r>
            <a:r>
              <a:rPr lang="sr-Latn-CS" sz="2400" smtClean="0"/>
              <a:t> zauzima memoriju za određen broj bajtova (argument funkcije </a:t>
            </a:r>
            <a:r>
              <a:rPr lang="sr-Latn-CS" sz="2400" smtClean="0">
                <a:solidFill>
                  <a:srgbClr val="FF0000"/>
                </a:solidFill>
              </a:rPr>
              <a:t>malloc</a:t>
            </a:r>
            <a:r>
              <a:rPr lang="sr-Latn-CS" sz="2400" smtClean="0"/>
              <a:t> je veličina memorije u bajtovima). Ako se želi zauzeti memorija za </a:t>
            </a:r>
            <a:r>
              <a:rPr lang="sr-Latn-CS" sz="2400" smtClean="0">
                <a:solidFill>
                  <a:srgbClr val="3333CC"/>
                </a:solidFill>
              </a:rPr>
              <a:t>N</a:t>
            </a:r>
            <a:r>
              <a:rPr lang="sr-Latn-CS" sz="2400" smtClean="0"/>
              <a:t> cijelih brojeva i ako se žele izbjeći mašinski zavisni elementi</a:t>
            </a:r>
            <a:r>
              <a:rPr lang="en-US" sz="2400" smtClean="0"/>
              <a:t>, kao</a:t>
            </a:r>
            <a:r>
              <a:rPr lang="sr-Latn-CS" sz="2400" smtClean="0"/>
              <a:t> argument </a:t>
            </a:r>
            <a:r>
              <a:rPr lang="en-US" sz="2400" smtClean="0"/>
              <a:t>se koristi </a:t>
            </a:r>
            <a:r>
              <a:rPr lang="sr-Latn-CS" sz="2400" smtClean="0">
                <a:solidFill>
                  <a:srgbClr val="3333CC"/>
                </a:solidFill>
              </a:rPr>
              <a:t>N*sizeof(int)</a:t>
            </a:r>
            <a:r>
              <a:rPr lang="sr-Latn-CS" sz="2400" smtClean="0"/>
              <a:t>, jer je </a:t>
            </a:r>
            <a:r>
              <a:rPr lang="sr-Latn-CS" sz="2400" smtClean="0">
                <a:solidFill>
                  <a:srgbClr val="3333CC"/>
                </a:solidFill>
              </a:rPr>
              <a:t>sizeof(int)</a:t>
            </a:r>
            <a:r>
              <a:rPr lang="sr-Latn-CS" sz="2400" smtClean="0"/>
              <a:t> memorija koju zauzima jedan </a:t>
            </a:r>
            <a:r>
              <a:rPr lang="en-US" sz="2400">
                <a:solidFill>
                  <a:srgbClr val="3333CC"/>
                </a:solidFill>
              </a:rPr>
              <a:t>int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Funkcija </a:t>
            </a:r>
            <a:r>
              <a:rPr lang="sr-Latn-CS" sz="2400" smtClean="0">
                <a:solidFill>
                  <a:srgbClr val="FF0000"/>
                </a:solidFill>
              </a:rPr>
              <a:t>malloc</a:t>
            </a:r>
            <a:r>
              <a:rPr lang="sr-Latn-CS" sz="2400" smtClean="0"/>
              <a:t> vraća pokazivač na void </a:t>
            </a:r>
            <a:r>
              <a:rPr lang="sr-Latn-CS" sz="2400" smtClean="0">
                <a:solidFill>
                  <a:schemeClr val="accent1"/>
                </a:solidFill>
              </a:rPr>
              <a:t>(void *)</a:t>
            </a:r>
            <a:r>
              <a:rPr lang="sr-Latn-CS" sz="2400" smtClean="0"/>
              <a:t>, koji pokazuje na početak bloka zauzete memorije.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Da bi taj pokazivač pokaz</a:t>
            </a:r>
            <a:r>
              <a:rPr lang="en-US" sz="2400" smtClean="0"/>
              <a:t>ivao</a:t>
            </a:r>
            <a:r>
              <a:rPr lang="sr-Latn-CS" sz="2400" smtClean="0"/>
              <a:t> na odgovarajući tip moramo ga primjenom </a:t>
            </a:r>
            <a:r>
              <a:rPr lang="sr-Latn-CS" sz="2400" smtClean="0">
                <a:solidFill>
                  <a:schemeClr val="accent1"/>
                </a:solidFill>
              </a:rPr>
              <a:t>cast </a:t>
            </a:r>
            <a:r>
              <a:rPr lang="sr-Latn-CS" sz="2400" smtClean="0"/>
              <a:t>operatora pretvoriti u pokazivač na željeni tip (to je ovdje urađeno sa </a:t>
            </a:r>
            <a:r>
              <a:rPr lang="sr-Latn-CS" sz="2400" smtClean="0">
                <a:solidFill>
                  <a:schemeClr val="accent1"/>
                </a:solidFill>
              </a:rPr>
              <a:t>(int *)</a:t>
            </a:r>
            <a:r>
              <a:rPr lang="en-US" sz="2400" smtClean="0"/>
              <a:t>)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Upotreba </a:t>
            </a:r>
            <a:r>
              <a:rPr lang="en-US"/>
              <a:t>funkcije </a:t>
            </a:r>
            <a:r>
              <a:rPr lang="sr-Latn-CS" smtClean="0"/>
              <a:t>malloc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66528"/>
            <a:ext cx="8352928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Ako se zauzima memorija za neki drugi tip podatka mijenja se samo </a:t>
            </a:r>
            <a:r>
              <a:rPr lang="sr-Latn-CS" sz="2400" smtClean="0">
                <a:solidFill>
                  <a:schemeClr val="accent1"/>
                </a:solidFill>
              </a:rPr>
              <a:t>cast</a:t>
            </a:r>
            <a:r>
              <a:rPr lang="sr-Latn-CS" sz="2400" smtClean="0"/>
              <a:t> operator ispred </a:t>
            </a:r>
            <a:r>
              <a:rPr lang="en-US" sz="2400" smtClean="0"/>
              <a:t>funkcije </a:t>
            </a:r>
            <a:r>
              <a:rPr lang="sr-Latn-CS" sz="2400" smtClean="0">
                <a:solidFill>
                  <a:srgbClr val="FF0000"/>
                </a:solidFill>
              </a:rPr>
              <a:t>malloc</a:t>
            </a:r>
            <a:r>
              <a:rPr lang="sr-Latn-CS" sz="2400" smtClean="0"/>
              <a:t> i “argument” operatora </a:t>
            </a:r>
            <a:r>
              <a:rPr lang="sr-Latn-CS" sz="2400" smtClean="0">
                <a:solidFill>
                  <a:srgbClr val="3333CC"/>
                </a:solidFill>
              </a:rPr>
              <a:t>sizeof</a:t>
            </a:r>
            <a:r>
              <a:rPr lang="sr-Latn-CS" sz="2400" smtClean="0"/>
              <a:t> u argumentu </a:t>
            </a:r>
            <a:r>
              <a:rPr lang="en-US" sz="2400" smtClean="0"/>
              <a:t>funkcije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Postoji mogućnost da zbog skučenih resursa računara nije moguće izvršiti dinamičku alokaciju. 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Tada </a:t>
            </a:r>
            <a:r>
              <a:rPr lang="sr-Latn-CS" sz="2400" smtClean="0">
                <a:solidFill>
                  <a:srgbClr val="FF0000"/>
                </a:solidFill>
              </a:rPr>
              <a:t>malloc </a:t>
            </a:r>
            <a:r>
              <a:rPr lang="sr-Latn-CS" sz="2400" smtClean="0"/>
              <a:t>vraća </a:t>
            </a:r>
            <a:r>
              <a:rPr lang="sr-Latn-CS" sz="2400" smtClean="0">
                <a:solidFill>
                  <a:srgbClr val="FF0000"/>
                </a:solidFill>
              </a:rPr>
              <a:t>NULL</a:t>
            </a:r>
            <a:r>
              <a:rPr lang="sr-Latn-CS" sz="2400" smtClean="0"/>
              <a:t> pokazivač.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b="1" smtClean="0">
                <a:solidFill>
                  <a:srgbClr val="FF3300"/>
                </a:solidFill>
              </a:rPr>
              <a:t>Svaka dinamička alokacija mora obavezno biti praćena provjerom da li je operacija uspjela</a:t>
            </a:r>
            <a:r>
              <a:rPr lang="sr-Latn-CS" sz="2400" smtClean="0"/>
              <a:t> i ako nije treba preduzeti korektivne akcije ili prosto izaći iz programa.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Upotreba </a:t>
            </a:r>
            <a:r>
              <a:rPr lang="en-US"/>
              <a:t>funkcije </a:t>
            </a:r>
            <a:r>
              <a:rPr lang="sr-Latn-CS" smtClean="0"/>
              <a:t>malloc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33600"/>
            <a:ext cx="8496944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smtClean="0"/>
              <a:t>Primjer kako treba koristiti </a:t>
            </a:r>
            <a:r>
              <a:rPr lang="en-US" sz="2400" smtClean="0"/>
              <a:t>funkciju </a:t>
            </a:r>
            <a:r>
              <a:rPr lang="sr-Latn-CS" sz="2400" smtClean="0">
                <a:solidFill>
                  <a:srgbClr val="FF0000"/>
                </a:solidFill>
              </a:rPr>
              <a:t>malloc</a:t>
            </a:r>
            <a:r>
              <a:rPr lang="sr-Latn-CS" sz="2400" smtClean="0"/>
              <a:t>:</a:t>
            </a:r>
            <a:endParaRPr lang="en-US" sz="2400" smtClean="0"/>
          </a:p>
          <a:p>
            <a:pPr marL="0" indent="0" eaLnBrk="1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61950" algn="l"/>
              </a:tabLst>
            </a:pPr>
            <a:r>
              <a:rPr lang="en-US" sz="2400" smtClean="0"/>
              <a:t>	</a:t>
            </a:r>
            <a:r>
              <a:rPr lang="sr-Latn-CS" sz="2400" smtClean="0"/>
              <a:t>a=(int *)malloc(N*sizeof(int));</a:t>
            </a:r>
            <a:endParaRPr lang="en-US" sz="2400" smtClean="0"/>
          </a:p>
          <a:p>
            <a:pPr marL="0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  <a:tabLst>
                <a:tab pos="361950" algn="l"/>
              </a:tabLst>
            </a:pPr>
            <a:r>
              <a:rPr lang="sr-Latn-CS" sz="2400" smtClean="0">
                <a:solidFill>
                  <a:srgbClr val="FF3300"/>
                </a:solidFill>
              </a:rPr>
              <a:t>	</a:t>
            </a:r>
            <a:r>
              <a:rPr lang="en-US" sz="2400" smtClean="0">
                <a:solidFill>
                  <a:srgbClr val="FF3300"/>
                </a:solidFill>
              </a:rPr>
              <a:t>	</a:t>
            </a:r>
            <a:r>
              <a:rPr lang="sr-Latn-CS" sz="2400" smtClean="0">
                <a:solidFill>
                  <a:srgbClr val="FF3300"/>
                </a:solidFill>
              </a:rPr>
              <a:t>if(a==NULL)	exit(1);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Ako alokacija nije uspjela izašli smo iz programa što je jedna od mogućnosti.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Ako je alokacija niza uspjela mi koristimo elemente niza a</a:t>
            </a:r>
            <a:r>
              <a:rPr lang="en-US" sz="2400" smtClean="0"/>
              <a:t>[0], a[1], ..., a[N-1] na isti na</a:t>
            </a:r>
            <a:r>
              <a:rPr lang="sr-Latn-CS" sz="2400" smtClean="0"/>
              <a:t>čin kao da su statički alocirani.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b="1" smtClean="0">
                <a:solidFill>
                  <a:srgbClr val="FF0000"/>
                </a:solidFill>
              </a:rPr>
              <a:t>Nakon posljednje upotrebe elemenata niza, a prije napuštanja programa, potrebno je izbrisati (dealocirati) memoriju</a:t>
            </a:r>
            <a:r>
              <a:rPr lang="sr-Latn-CS" sz="2400" smtClean="0"/>
              <a:t> koja je dinamički zauzeta.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3900" smtClean="0"/>
              <a:t>Dealokacija i druge </a:t>
            </a:r>
            <a:r>
              <a:rPr lang="en-US" sz="4000"/>
              <a:t>funkcije </a:t>
            </a:r>
            <a:r>
              <a:rPr lang="sr-Latn-CS" sz="3900" smtClean="0"/>
              <a:t>za alokaciju</a:t>
            </a:r>
            <a:endParaRPr lang="en-US" sz="3900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277764"/>
            <a:ext cx="8784976" cy="43195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Dealokacija se obavlja </a:t>
            </a:r>
            <a:r>
              <a:rPr lang="en-US" sz="2400" smtClean="0"/>
              <a:t>funkcijom </a:t>
            </a:r>
            <a:r>
              <a:rPr lang="sr-Latn-CS" sz="2400" b="1" smtClean="0">
                <a:solidFill>
                  <a:srgbClr val="FF0000"/>
                </a:solidFill>
              </a:rPr>
              <a:t>free(a)</a:t>
            </a:r>
            <a:r>
              <a:rPr lang="en-US" sz="2400" smtClean="0"/>
              <a:t>, </a:t>
            </a:r>
            <a:r>
              <a:rPr lang="sr-Latn-CS" sz="2400" smtClean="0"/>
              <a:t>a argument ove naredbe je pokazivač na memorijski blok koji je zauzet naredbom malloc.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Funkcija </a:t>
            </a:r>
            <a:r>
              <a:rPr lang="sr-Latn-CS" sz="2400" b="1" smtClean="0"/>
              <a:t>free</a:t>
            </a:r>
            <a:r>
              <a:rPr lang="sr-Latn-CS" sz="2400" smtClean="0"/>
              <a:t> nije praćena provjerom uspješnosti dealokacije.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Pored </a:t>
            </a:r>
            <a:r>
              <a:rPr lang="en-US" sz="2400" smtClean="0"/>
              <a:t>funkcije </a:t>
            </a:r>
            <a:r>
              <a:rPr lang="sr-Latn-CS" sz="2400" smtClean="0">
                <a:solidFill>
                  <a:srgbClr val="FF0000"/>
                </a:solidFill>
              </a:rPr>
              <a:t>malloc </a:t>
            </a:r>
            <a:r>
              <a:rPr lang="sr-Latn-CS" sz="2400" smtClean="0"/>
              <a:t>u zaglavlju </a:t>
            </a:r>
            <a:r>
              <a:rPr lang="sr-Latn-CS" sz="2400" smtClean="0">
                <a:solidFill>
                  <a:srgbClr val="3333CC"/>
                </a:solidFill>
              </a:rPr>
              <a:t>alloc.h</a:t>
            </a:r>
            <a:r>
              <a:rPr lang="sr-Latn-CS" sz="2400" smtClean="0"/>
              <a:t> su definisane još neke </a:t>
            </a:r>
            <a:r>
              <a:rPr lang="en-US" sz="2400" smtClean="0"/>
              <a:t>funkcije </a:t>
            </a:r>
            <a:r>
              <a:rPr lang="sr-Latn-CS" sz="2400" smtClean="0"/>
              <a:t>za dinamičku alokaciju.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Prva od njih je </a:t>
            </a:r>
            <a:r>
              <a:rPr lang="sr-Latn-CS" sz="2400" b="1" smtClean="0">
                <a:solidFill>
                  <a:srgbClr val="FF0000"/>
                </a:solidFill>
              </a:rPr>
              <a:t>a=calloc(N,sizeof(int));</a:t>
            </a:r>
            <a:r>
              <a:rPr lang="sr-Latn-CS" sz="2400" smtClean="0">
                <a:solidFill>
                  <a:srgbClr val="FF0000"/>
                </a:solidFill>
              </a:rPr>
              <a:t> </a:t>
            </a:r>
            <a:r>
              <a:rPr lang="sr-Latn-CS" sz="2400" smtClean="0"/>
              <a:t>koja ima isti smisao kao </a:t>
            </a:r>
            <a:r>
              <a:rPr lang="sr-Latn-CS" sz="2400" b="1" smtClean="0"/>
              <a:t>malloc(N*sizeof(int))</a:t>
            </a:r>
            <a:r>
              <a:rPr lang="sr-Latn-CS" sz="2400" smtClean="0"/>
              <a:t> (zauzima</a:t>
            </a:r>
            <a:r>
              <a:rPr lang="en-US" sz="2400" smtClean="0"/>
              <a:t> memoriju za </a:t>
            </a:r>
            <a:r>
              <a:rPr lang="en-US" sz="2400" b="1" smtClean="0">
                <a:solidFill>
                  <a:srgbClr val="FF0000"/>
                </a:solidFill>
              </a:rPr>
              <a:t>N</a:t>
            </a:r>
            <a:r>
              <a:rPr lang="en-US" sz="2400" smtClean="0"/>
              <a:t> podataka koji imaju veli</a:t>
            </a:r>
            <a:r>
              <a:rPr lang="sr-Latn-CS" sz="2400" smtClean="0"/>
              <a:t>činu </a:t>
            </a:r>
            <a:r>
              <a:rPr lang="sr-Latn-CS" sz="2400" b="1" smtClean="0">
                <a:solidFill>
                  <a:srgbClr val="FF0000"/>
                </a:solidFill>
              </a:rPr>
              <a:t>sizeof(int)</a:t>
            </a:r>
            <a:r>
              <a:rPr lang="sr-Latn-CS" sz="2400" smtClean="0"/>
              <a:t> bajtova). Jedina je razlika što </a:t>
            </a:r>
            <a:r>
              <a:rPr lang="sr-Latn-CS" sz="2400" b="1" smtClean="0">
                <a:solidFill>
                  <a:srgbClr val="FF0000"/>
                </a:solidFill>
              </a:rPr>
              <a:t>calloc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3333CC"/>
                </a:solidFill>
              </a:rPr>
              <a:t>inicijalizuje</a:t>
            </a:r>
            <a:r>
              <a:rPr lang="sr-Latn-CS" sz="2400" smtClean="0"/>
              <a:t> zauzetu memoriju na </a:t>
            </a:r>
            <a:r>
              <a:rPr lang="sr-Latn-CS" sz="2400" b="1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.</a:t>
            </a:r>
            <a:endParaRPr lang="en-US" sz="24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realloc</a:t>
            </a:r>
            <a:endParaRPr lang="en-US" smtClean="0">
              <a:solidFill>
                <a:srgbClr val="3333CC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056" y="2194520"/>
            <a:ext cx="8641432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Funkcija </a:t>
            </a:r>
            <a:r>
              <a:rPr lang="sr-Latn-CS" sz="2400" b="1" smtClean="0"/>
              <a:t>realloc</a:t>
            </a:r>
            <a:r>
              <a:rPr lang="sr-Latn-CS" sz="2400" smtClean="0"/>
              <a:t> vrši promjen</a:t>
            </a:r>
            <a:r>
              <a:rPr lang="en-US" sz="2400" smtClean="0"/>
              <a:t>u</a:t>
            </a:r>
            <a:r>
              <a:rPr lang="sr-Latn-CS" sz="2400" smtClean="0"/>
              <a:t> veličine bloka memorije koj</a:t>
            </a:r>
            <a:r>
              <a:rPr lang="en-US" sz="2400" smtClean="0"/>
              <a:t>i</a:t>
            </a:r>
            <a:r>
              <a:rPr lang="sr-Latn-CS" sz="2400" smtClean="0"/>
              <a:t> je pridružen pokazivaču </a:t>
            </a:r>
            <a:r>
              <a:rPr lang="sr-Latn-CS" sz="1600" b="1" smtClean="0"/>
              <a:t>(obično se blok povećava, mada ima situacija kada treba raditi suprotno)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Format </a:t>
            </a:r>
            <a:r>
              <a:rPr lang="en-US" sz="2400" smtClean="0"/>
              <a:t>funkcije </a:t>
            </a:r>
            <a:r>
              <a:rPr lang="sr-Latn-CS" sz="2400" b="1" smtClean="0"/>
              <a:t>realloc</a:t>
            </a:r>
            <a:r>
              <a:rPr lang="sr-Latn-CS" sz="2400" smtClean="0"/>
              <a:t> je:</a:t>
            </a:r>
            <a:r>
              <a:rPr lang="en-US" sz="2400" smtClean="0"/>
              <a:t/>
            </a:r>
            <a:br>
              <a:rPr lang="en-US" sz="2400" smtClean="0"/>
            </a:br>
            <a:r>
              <a:rPr lang="en-US" sz="2400" smtClean="0">
                <a:solidFill>
                  <a:srgbClr val="FF0000"/>
                </a:solidFill>
              </a:rPr>
              <a:t>realloc(a,n);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 typeface="Wingdings" pitchFamily="2" charset="2"/>
              <a:buNone/>
            </a:pPr>
            <a:r>
              <a:rPr lang="en-US" sz="2400" smtClean="0"/>
              <a:t>	gdje je </a:t>
            </a:r>
            <a:r>
              <a:rPr lang="en-US" sz="2400" b="1" smtClean="0">
                <a:solidFill>
                  <a:srgbClr val="FF0000"/>
                </a:solidFill>
              </a:rPr>
              <a:t>a</a:t>
            </a:r>
            <a:r>
              <a:rPr lang="en-US" sz="2400" smtClean="0"/>
              <a:t> pokaziva</a:t>
            </a:r>
            <a:r>
              <a:rPr lang="sr-Latn-CS" sz="2400" smtClean="0"/>
              <a:t>č na već alociranu memoriju, dok je </a:t>
            </a:r>
            <a:r>
              <a:rPr lang="sr-Latn-CS" sz="2400" b="1" smtClean="0">
                <a:solidFill>
                  <a:srgbClr val="FF0000"/>
                </a:solidFill>
              </a:rPr>
              <a:t>n</a:t>
            </a:r>
            <a:r>
              <a:rPr lang="sr-Latn-CS" sz="2400" smtClean="0"/>
              <a:t> veličina memorije (može i </a:t>
            </a:r>
            <a:r>
              <a:rPr lang="sr-Latn-CS" sz="2400" smtClean="0">
                <a:solidFill>
                  <a:srgbClr val="3333CC"/>
                </a:solidFill>
              </a:rPr>
              <a:t>n*sizeof(int)</a:t>
            </a:r>
            <a:r>
              <a:rPr lang="sr-Latn-CS" sz="2400" smtClean="0"/>
              <a:t>) na koju treba nakon naredbe da pokaže </a:t>
            </a:r>
            <a:r>
              <a:rPr lang="sr-Latn-CS" sz="2400" b="1" smtClean="0">
                <a:solidFill>
                  <a:srgbClr val="FF0000"/>
                </a:solidFill>
              </a:rPr>
              <a:t>a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I </a:t>
            </a:r>
            <a:r>
              <a:rPr lang="en-US" sz="2400" smtClean="0"/>
              <a:t>funkcije </a:t>
            </a:r>
            <a:r>
              <a:rPr lang="sr-Latn-CS" sz="2400" b="1" smtClean="0"/>
              <a:t>calloc</a:t>
            </a:r>
            <a:r>
              <a:rPr lang="sr-Latn-CS" sz="2400" smtClean="0"/>
              <a:t> i </a:t>
            </a:r>
            <a:r>
              <a:rPr lang="sr-Latn-CS" sz="2400" b="1" smtClean="0"/>
              <a:t>realloc</a:t>
            </a:r>
            <a:r>
              <a:rPr lang="sr-Latn-CS" sz="2400" smtClean="0"/>
              <a:t> zahtjevaju provjeru poređenjem sa </a:t>
            </a:r>
            <a:r>
              <a:rPr lang="sr-Latn-CS" sz="2400" b="1" smtClean="0"/>
              <a:t>NULL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Ostatak gradiva</a:t>
            </a:r>
            <a:endParaRPr lang="en-US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77616"/>
            <a:ext cx="8352928" cy="3167608"/>
          </a:xfrm>
        </p:spPr>
        <p:txBody>
          <a:bodyPr/>
          <a:lstStyle/>
          <a:p>
            <a:pPr eaLnBrk="1" hangingPunct="1"/>
            <a:r>
              <a:rPr lang="sr-Latn-CS" sz="2400" smtClean="0"/>
              <a:t>Završili smo sa svim osnovnim elementima programskog jezika C.</a:t>
            </a:r>
          </a:p>
          <a:p>
            <a:pPr eaLnBrk="1" hangingPunct="1"/>
            <a:r>
              <a:rPr lang="sr-Latn-CS" sz="2400" smtClean="0"/>
              <a:t>Ostatak našeg kursa vezan je za složene tipove podataka koji postoje u programskom jeziku C: </a:t>
            </a:r>
            <a:br>
              <a:rPr lang="sr-Latn-CS" sz="2400" smtClean="0"/>
            </a:br>
            <a:r>
              <a:rPr lang="sr-Latn-CS" sz="2400" smtClean="0">
                <a:solidFill>
                  <a:srgbClr val="3333CC"/>
                </a:solidFill>
              </a:rPr>
              <a:t>fajl, nabrajanje, struktura (sa poljem bitova) i unija</a:t>
            </a:r>
            <a:r>
              <a:rPr lang="sr-Latn-CS" sz="2400" smtClean="0"/>
              <a:t>, kao i sa tipovima podataka koji se mogu kreirati pomoću već definisanih tipova u programskom jeziku C: </a:t>
            </a:r>
            <a:r>
              <a:rPr lang="sr-Latn-CS" sz="2400" smtClean="0">
                <a:solidFill>
                  <a:srgbClr val="3333CC"/>
                </a:solidFill>
              </a:rPr>
              <a:t>liste, grafovi, </a:t>
            </a:r>
            <a:r>
              <a:rPr lang="en-US" sz="2400" smtClean="0">
                <a:solidFill>
                  <a:srgbClr val="3333CC"/>
                </a:solidFill>
              </a:rPr>
              <a:t>stabla (drveta)</a:t>
            </a:r>
            <a:r>
              <a:rPr lang="sr-Latn-CS" sz="2400" smtClean="0">
                <a:solidFill>
                  <a:srgbClr val="3333CC"/>
                </a:solidFill>
              </a:rPr>
              <a:t>.</a:t>
            </a:r>
            <a:endParaRPr lang="en-US" sz="240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 err="1"/>
              <a:t>Specifikatori</a:t>
            </a:r>
            <a:r>
              <a:rPr lang="en-US" dirty="0"/>
              <a:t> </a:t>
            </a:r>
            <a:r>
              <a:rPr lang="en-US" dirty="0" err="1" smtClean="0"/>
              <a:t>formata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9872" y="2060848"/>
            <a:ext cx="8826624" cy="4495800"/>
          </a:xfrm>
        </p:spPr>
        <p:txBody>
          <a:bodyPr lIns="36000" rIns="36000"/>
          <a:lstStyle/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>
                <a:solidFill>
                  <a:srgbClr val="FF3300"/>
                </a:solidFill>
              </a:rPr>
              <a:t>% [</a:t>
            </a:r>
            <a:r>
              <a:rPr lang="en-US" dirty="0">
                <a:solidFill>
                  <a:srgbClr val="FF3300"/>
                </a:solidFill>
              </a:rPr>
              <a:t>*</a:t>
            </a:r>
            <a:r>
              <a:rPr lang="en-US" dirty="0" smtClean="0">
                <a:solidFill>
                  <a:srgbClr val="FF3300"/>
                </a:solidFill>
              </a:rPr>
              <a:t>] [</a:t>
            </a:r>
            <a:r>
              <a:rPr lang="sr-Latn-ME" dirty="0" smtClean="0">
                <a:solidFill>
                  <a:srgbClr val="FF3300"/>
                </a:solidFill>
              </a:rPr>
              <a:t>širina</a:t>
            </a:r>
            <a:r>
              <a:rPr lang="en-US" dirty="0" smtClean="0">
                <a:solidFill>
                  <a:srgbClr val="FF3300"/>
                </a:solidFill>
              </a:rPr>
              <a:t>]</a:t>
            </a:r>
            <a:r>
              <a:rPr lang="sr-Latn-ME" dirty="0" smtClean="0">
                <a:solidFill>
                  <a:srgbClr val="FF3300"/>
                </a:solidFill>
              </a:rPr>
              <a:t> </a:t>
            </a:r>
            <a:r>
              <a:rPr lang="en-US" dirty="0" smtClean="0">
                <a:solidFill>
                  <a:srgbClr val="FF3300"/>
                </a:solidFill>
              </a:rPr>
              <a:t>[du</a:t>
            </a:r>
            <a:r>
              <a:rPr lang="sr-Latn-ME" dirty="0" smtClean="0">
                <a:solidFill>
                  <a:srgbClr val="FF3300"/>
                </a:solidFill>
              </a:rPr>
              <a:t>ž</a:t>
            </a:r>
            <a:r>
              <a:rPr lang="en-US" dirty="0" err="1" smtClean="0">
                <a:solidFill>
                  <a:srgbClr val="FF3300"/>
                </a:solidFill>
              </a:rPr>
              <a:t>ina</a:t>
            </a:r>
            <a:r>
              <a:rPr lang="en-US" dirty="0" smtClean="0">
                <a:solidFill>
                  <a:srgbClr val="FF3300"/>
                </a:solidFill>
              </a:rPr>
              <a:t>] tip</a:t>
            </a:r>
            <a:endParaRPr lang="en-US" altLang="en-US" sz="2400" dirty="0" smtClean="0"/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</a:pPr>
            <a:r>
              <a:rPr lang="sr-Latn-ME" altLang="en-US" sz="2200" dirty="0"/>
              <a:t>Zagrade 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[] </a:t>
            </a:r>
            <a:r>
              <a:rPr lang="sr-Latn-ME" altLang="en-US" sz="2200" dirty="0" smtClean="0"/>
              <a:t>označavaju da je polje opciono, tj. ne mora se navesti.</a:t>
            </a:r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</a:pPr>
            <a:r>
              <a:rPr lang="en-US" altLang="en-US" sz="2200" dirty="0" smtClean="0">
                <a:solidFill>
                  <a:srgbClr val="FF3300"/>
                </a:solidFill>
              </a:rPr>
              <a:t>*</a:t>
            </a:r>
            <a:r>
              <a:rPr lang="en-US" altLang="en-US" sz="2200" dirty="0" smtClean="0"/>
              <a:t> - </a:t>
            </a:r>
            <a:r>
              <a:rPr lang="en-US" altLang="en-US" sz="2200" dirty="0" err="1" smtClean="0"/>
              <a:t>ulazni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podatak</a:t>
            </a:r>
            <a:r>
              <a:rPr lang="en-US" altLang="en-US" sz="2200" dirty="0" smtClean="0"/>
              <a:t> </a:t>
            </a:r>
            <a:r>
              <a:rPr lang="sr-Latn-ME" altLang="en-US" sz="2200" dirty="0" smtClean="0"/>
              <a:t>se učitava</a:t>
            </a:r>
            <a:r>
              <a:rPr lang="en-US" altLang="en-US" sz="2200" dirty="0" smtClean="0"/>
              <a:t>, </a:t>
            </a:r>
            <a:r>
              <a:rPr lang="en-US" altLang="en-US" sz="2200" dirty="0" err="1" smtClean="0"/>
              <a:t>ali</a:t>
            </a:r>
            <a:r>
              <a:rPr lang="en-US" altLang="en-US" sz="2200" dirty="0" smtClean="0"/>
              <a:t> je </a:t>
            </a:r>
            <a:r>
              <a:rPr lang="en-US" altLang="en-US" sz="2200" b="1" dirty="0" err="1" smtClean="0">
                <a:solidFill>
                  <a:srgbClr val="FF0000"/>
                </a:solidFill>
              </a:rPr>
              <a:t>ignorisan</a:t>
            </a:r>
            <a:r>
              <a:rPr lang="en-US" altLang="en-US" sz="2200" dirty="0" smtClean="0"/>
              <a:t> (ne </a:t>
            </a:r>
            <a:r>
              <a:rPr lang="sr-Latn-ME" altLang="en-US" sz="2200" dirty="0" smtClean="0"/>
              <a:t>dodjeljuj</a:t>
            </a:r>
            <a:r>
              <a:rPr lang="en-US" altLang="en-US" sz="2200" dirty="0" smtClean="0"/>
              <a:t>e</a:t>
            </a:r>
            <a:r>
              <a:rPr lang="sr-Latn-ME" altLang="en-US" sz="2200" dirty="0" smtClean="0"/>
              <a:t> se </a:t>
            </a:r>
            <a:r>
              <a:rPr lang="en-US" altLang="en-US" sz="2200" dirty="0" err="1" smtClean="0"/>
              <a:t>odgovaraju</a:t>
            </a:r>
            <a:r>
              <a:rPr lang="sr-Latn-ME" altLang="en-US" sz="2200" dirty="0" smtClean="0"/>
              <a:t>ćoj promjenljivoj</a:t>
            </a:r>
            <a:r>
              <a:rPr lang="en-US" altLang="en-US" sz="2200" dirty="0" smtClean="0"/>
              <a:t>)</a:t>
            </a:r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</a:pPr>
            <a:r>
              <a:rPr lang="sr-Latn-ME" altLang="en-US" sz="2200" dirty="0">
                <a:solidFill>
                  <a:srgbClr val="FF3300"/>
                </a:solidFill>
              </a:rPr>
              <a:t>š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irina</a:t>
            </a:r>
            <a:r>
              <a:rPr lang="en-US" altLang="en-US" sz="2200" dirty="0" smtClean="0">
                <a:solidFill>
                  <a:srgbClr val="FF3300"/>
                </a:solidFill>
              </a:rPr>
              <a:t> </a:t>
            </a:r>
            <a:r>
              <a:rPr lang="en-US" altLang="en-US" sz="2200" dirty="0"/>
              <a:t>-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maksimalan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broj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karaktera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</a:t>
            </a:r>
            <a:r>
              <a:rPr lang="sr-Latn-ME" altLang="en-US" sz="2200" dirty="0" smtClean="0"/>
              <a:t>se učita</a:t>
            </a:r>
            <a:r>
              <a:rPr lang="en-US" altLang="en-US" sz="2200" dirty="0" err="1" smtClean="0"/>
              <a:t>va</a:t>
            </a:r>
            <a:endParaRPr lang="en-US" altLang="en-US" sz="2200" dirty="0" smtClean="0"/>
          </a:p>
          <a:p>
            <a:pPr lvl="1">
              <a:spcBef>
                <a:spcPts val="0"/>
              </a:spcBef>
            </a:pPr>
            <a:r>
              <a:rPr lang="en-US" sz="1800" dirty="0" smtClean="0">
                <a:solidFill>
                  <a:srgbClr val="6699FF"/>
                </a:solidFill>
              </a:rPr>
              <a:t>%2d </a:t>
            </a:r>
            <a:r>
              <a:rPr lang="en-US" sz="1800" dirty="0" err="1" smtClean="0"/>
              <a:t>ozna</a:t>
            </a:r>
            <a:r>
              <a:rPr lang="sr-Latn-ME" sz="1800" dirty="0" smtClean="0"/>
              <a:t>čava</a:t>
            </a:r>
            <a:r>
              <a:rPr lang="en-US" sz="1800" dirty="0" smtClean="0"/>
              <a:t> </a:t>
            </a:r>
            <a:r>
              <a:rPr lang="en-US" sz="1800" dirty="0" err="1" smtClean="0"/>
              <a:t>promjenljivu</a:t>
            </a:r>
            <a:r>
              <a:rPr lang="en-US" sz="1800" dirty="0" smtClean="0"/>
              <a:t> </a:t>
            </a:r>
            <a:r>
              <a:rPr lang="en-US" sz="1800" dirty="0" err="1" smtClean="0"/>
              <a:t>tipa</a:t>
            </a:r>
            <a:r>
              <a:rPr lang="en-US" sz="1800" dirty="0" smtClean="0"/>
              <a:t> </a:t>
            </a:r>
            <a:r>
              <a:rPr lang="en-US" sz="1800" dirty="0" err="1" smtClean="0"/>
              <a:t>int</a:t>
            </a:r>
            <a:r>
              <a:rPr lang="en-US" sz="1800" dirty="0" smtClean="0"/>
              <a:t> </a:t>
            </a:r>
            <a:r>
              <a:rPr lang="en-US" sz="1800" dirty="0" err="1" smtClean="0"/>
              <a:t>sa</a:t>
            </a:r>
            <a:r>
              <a:rPr lang="en-US" sz="1800" dirty="0" smtClean="0"/>
              <a:t> </a:t>
            </a:r>
            <a:r>
              <a:rPr lang="en-US" sz="1800" dirty="0" err="1" smtClean="0"/>
              <a:t>dvije</a:t>
            </a:r>
            <a:r>
              <a:rPr lang="en-US" sz="1800" dirty="0" smtClean="0"/>
              <a:t> </a:t>
            </a:r>
            <a:r>
              <a:rPr lang="en-US" sz="1800" dirty="0" err="1" smtClean="0"/>
              <a:t>cifre</a:t>
            </a:r>
            <a:endParaRPr lang="en-US" sz="1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6699FF"/>
                </a:solidFill>
              </a:rPr>
              <a:t>%4f </a:t>
            </a:r>
            <a:r>
              <a:rPr lang="en-US" sz="1800" dirty="0" err="1" smtClean="0"/>
              <a:t>ozna</a:t>
            </a:r>
            <a:r>
              <a:rPr lang="sr-Latn-ME" sz="1800" dirty="0" smtClean="0"/>
              <a:t>čava </a:t>
            </a:r>
            <a:r>
              <a:rPr lang="en-US" sz="1800" dirty="0"/>
              <a:t>float </a:t>
            </a:r>
            <a:r>
              <a:rPr lang="sr-Latn-ME" sz="1800" dirty="0" smtClean="0"/>
              <a:t>promjenljivu </a:t>
            </a:r>
            <a:r>
              <a:rPr lang="en-US" sz="1800" dirty="0" err="1" smtClean="0"/>
              <a:t>sa</a:t>
            </a:r>
            <a:r>
              <a:rPr lang="en-US" sz="1800" dirty="0" smtClean="0"/>
              <a:t> </a:t>
            </a:r>
            <a:r>
              <a:rPr lang="sr-Latn-ME" sz="1800" dirty="0" smtClean="0"/>
              <a:t>ukupno četiri karaktera (3 cifre i tačka)</a:t>
            </a:r>
            <a:endParaRPr lang="en-US" sz="1800" dirty="0" smtClean="0"/>
          </a:p>
          <a:p>
            <a:pPr marL="342900" lvl="1" indent="-342900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</a:pPr>
            <a:r>
              <a:rPr lang="en-US" altLang="en-US" sz="2200" dirty="0" smtClean="0">
                <a:solidFill>
                  <a:srgbClr val="FF3300"/>
                </a:solidFill>
              </a:rPr>
              <a:t>du</a:t>
            </a:r>
            <a:r>
              <a:rPr lang="sr-Latn-ME" altLang="en-US" sz="2200" dirty="0" smtClean="0">
                <a:solidFill>
                  <a:srgbClr val="FF3300"/>
                </a:solidFill>
              </a:rPr>
              <a:t>žina</a:t>
            </a:r>
            <a:r>
              <a:rPr lang="en-US" altLang="en-US" sz="2200" dirty="0" smtClean="0">
                <a:solidFill>
                  <a:srgbClr val="FF3300"/>
                </a:solidFill>
              </a:rPr>
              <a:t> </a:t>
            </a:r>
            <a:r>
              <a:rPr lang="en-US" altLang="en-US" sz="2200" dirty="0" smtClean="0"/>
              <a:t>- </a:t>
            </a:r>
            <a:r>
              <a:rPr lang="sr-Latn-ME" altLang="en-US" sz="2200" dirty="0" smtClean="0"/>
              <a:t>određuje</a:t>
            </a:r>
            <a:r>
              <a:rPr lang="en-US" altLang="en-US" sz="2200" dirty="0" smtClean="0"/>
              <a:t> tip </a:t>
            </a:r>
            <a:r>
              <a:rPr lang="en-US" altLang="en-US" sz="2200" dirty="0" err="1" smtClean="0"/>
              <a:t>promjenljive</a:t>
            </a:r>
            <a:endParaRPr lang="en-US" altLang="en-US" sz="2200" dirty="0"/>
          </a:p>
          <a:p>
            <a:pPr lvl="1">
              <a:spcBef>
                <a:spcPts val="0"/>
              </a:spcBef>
            </a:pPr>
            <a:r>
              <a:rPr lang="en-US" sz="1800" dirty="0">
                <a:solidFill>
                  <a:srgbClr val="6699FF"/>
                </a:solidFill>
              </a:rPr>
              <a:t>%</a:t>
            </a:r>
            <a:r>
              <a:rPr lang="en-US" sz="1800" dirty="0" err="1">
                <a:solidFill>
                  <a:srgbClr val="6699FF"/>
                </a:solidFill>
              </a:rPr>
              <a:t>hd</a:t>
            </a:r>
            <a:r>
              <a:rPr lang="en-US" sz="1800" dirty="0">
                <a:solidFill>
                  <a:srgbClr val="6699FF"/>
                </a:solidFill>
              </a:rPr>
              <a:t> </a:t>
            </a:r>
            <a:r>
              <a:rPr lang="en-US" sz="1800" dirty="0" err="1"/>
              <a:t>ozna</a:t>
            </a:r>
            <a:r>
              <a:rPr lang="sr-Latn-ME" sz="1800" dirty="0"/>
              <a:t>čava</a:t>
            </a:r>
            <a:r>
              <a:rPr lang="en-US" sz="1800" dirty="0"/>
              <a:t> </a:t>
            </a:r>
            <a:r>
              <a:rPr lang="en-US" sz="1800" dirty="0" err="1"/>
              <a:t>promjenljivu</a:t>
            </a:r>
            <a:r>
              <a:rPr lang="en-US" sz="1800" dirty="0"/>
              <a:t> </a:t>
            </a:r>
            <a:r>
              <a:rPr lang="en-US" sz="1800" dirty="0" err="1"/>
              <a:t>tipa</a:t>
            </a:r>
            <a:r>
              <a:rPr lang="en-US" sz="1800" dirty="0"/>
              <a:t> short </a:t>
            </a:r>
            <a:r>
              <a:rPr lang="en-US" sz="1800" dirty="0" err="1"/>
              <a:t>int</a:t>
            </a:r>
            <a:endParaRPr lang="en-US" sz="1800" dirty="0"/>
          </a:p>
          <a:p>
            <a:pPr lvl="1">
              <a:spcBef>
                <a:spcPts val="0"/>
              </a:spcBef>
              <a:spcAft>
                <a:spcPts val="1200"/>
              </a:spcAft>
            </a:pPr>
            <a:r>
              <a:rPr lang="en-US" sz="1800" dirty="0">
                <a:solidFill>
                  <a:srgbClr val="6699FF"/>
                </a:solidFill>
              </a:rPr>
              <a:t>%</a:t>
            </a:r>
            <a:r>
              <a:rPr lang="en-US" sz="1800" dirty="0" err="1">
                <a:solidFill>
                  <a:srgbClr val="6699FF"/>
                </a:solidFill>
              </a:rPr>
              <a:t>ld</a:t>
            </a:r>
            <a:r>
              <a:rPr lang="en-US" sz="1800" dirty="0">
                <a:solidFill>
                  <a:srgbClr val="6699FF"/>
                </a:solidFill>
              </a:rPr>
              <a:t> </a:t>
            </a:r>
            <a:r>
              <a:rPr lang="en-US" sz="1800" dirty="0" err="1"/>
              <a:t>ozna</a:t>
            </a:r>
            <a:r>
              <a:rPr lang="sr-Latn-ME" sz="1800" dirty="0"/>
              <a:t>čava promjenljivu tipa</a:t>
            </a:r>
            <a:r>
              <a:rPr lang="en-US" sz="1800" dirty="0"/>
              <a:t> long </a:t>
            </a:r>
            <a:r>
              <a:rPr lang="en-US" sz="1800" dirty="0" err="1" smtClean="0"/>
              <a:t>int</a:t>
            </a:r>
            <a:endParaRPr lang="en-US" altLang="en-US" sz="1800" dirty="0"/>
          </a:p>
          <a:p>
            <a:pPr marL="342900" lvl="1" indent="-342900">
              <a:spcBef>
                <a:spcPts val="0"/>
              </a:spcBef>
              <a:buClr>
                <a:schemeClr val="hlink"/>
              </a:buClr>
              <a:buSzPct val="75000"/>
            </a:pPr>
            <a:r>
              <a:rPr lang="en-US" altLang="en-US" sz="2200" dirty="0">
                <a:solidFill>
                  <a:srgbClr val="FF3300"/>
                </a:solidFill>
              </a:rPr>
              <a:t>t</a:t>
            </a:r>
            <a:r>
              <a:rPr lang="en-US" altLang="en-US" sz="2200" dirty="0" smtClean="0">
                <a:solidFill>
                  <a:srgbClr val="FF3300"/>
                </a:solidFill>
              </a:rPr>
              <a:t>ip</a:t>
            </a:r>
            <a:r>
              <a:rPr lang="en-US" altLang="en-US" sz="2200" dirty="0" smtClean="0"/>
              <a:t> </a:t>
            </a:r>
            <a:r>
              <a:rPr lang="en-US" altLang="en-US" sz="2200" dirty="0"/>
              <a:t>-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karakter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predstavlja</a:t>
            </a:r>
            <a:r>
              <a:rPr lang="en-US" altLang="en-US" sz="2200" dirty="0" smtClean="0"/>
              <a:t> tip </a:t>
            </a:r>
            <a:r>
              <a:rPr lang="en-US" altLang="en-US" sz="2200" dirty="0" err="1" smtClean="0"/>
              <a:t>podatka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se u</a:t>
            </a:r>
            <a:r>
              <a:rPr lang="sr-Latn-ME" altLang="en-US" sz="2200" dirty="0" smtClean="0"/>
              <a:t>čitava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ili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koji</a:t>
            </a:r>
            <a:r>
              <a:rPr lang="en-US" altLang="en-US" sz="2200" dirty="0" smtClean="0"/>
              <a:t> se </a:t>
            </a:r>
            <a:r>
              <a:rPr lang="sr-Latn-ME" altLang="en-US" sz="2200" dirty="0" smtClean="0"/>
              <a:t>očekuje na</a:t>
            </a:r>
            <a:r>
              <a:rPr lang="en-US" altLang="en-US" sz="2200" dirty="0" smtClean="0"/>
              <a:t> </a:t>
            </a:r>
            <a:r>
              <a:rPr lang="en-US" altLang="en-US" sz="2200" dirty="0" err="1" smtClean="0"/>
              <a:t>ulazu</a:t>
            </a:r>
            <a:r>
              <a:rPr lang="en-US" altLang="en-US" sz="2200" dirty="0" smtClean="0"/>
              <a:t> (</a:t>
            </a:r>
            <a:r>
              <a:rPr lang="en-US" altLang="en-US" sz="2200" dirty="0" err="1" smtClean="0"/>
              <a:t>npr</a:t>
            </a:r>
            <a:r>
              <a:rPr lang="en-US" altLang="en-US" sz="2200" dirty="0" smtClean="0"/>
              <a:t>. </a:t>
            </a:r>
            <a:r>
              <a:rPr lang="en-US" altLang="en-US" sz="2200" dirty="0" smtClean="0">
                <a:solidFill>
                  <a:srgbClr val="6699FF"/>
                </a:solidFill>
              </a:rPr>
              <a:t>%d</a:t>
            </a:r>
            <a:r>
              <a:rPr lang="en-US" altLang="en-US" sz="2200" dirty="0" smtClean="0"/>
              <a:t>)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393486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Specifikator opsega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060848"/>
            <a:ext cx="8640960" cy="4328120"/>
          </a:xfrm>
        </p:spPr>
        <p:txBody>
          <a:bodyPr/>
          <a:lstStyle/>
          <a:p>
            <a:r>
              <a:rPr lang="sr-Latn-ME" sz="2200" dirty="0" smtClean="0"/>
              <a:t>S</a:t>
            </a:r>
            <a:r>
              <a:rPr lang="en-US" sz="2200" dirty="0" err="1" smtClean="0"/>
              <a:t>pecifikator</a:t>
            </a:r>
            <a:r>
              <a:rPr lang="sr-Latn-ME" sz="2200" dirty="0" smtClean="0"/>
              <a:t> </a:t>
            </a:r>
            <a:r>
              <a:rPr lang="en-US" sz="2200" dirty="0" err="1" smtClean="0"/>
              <a:t>za</a:t>
            </a:r>
            <a:r>
              <a:rPr lang="en-US" sz="2200" dirty="0" smtClean="0"/>
              <a:t> u</a:t>
            </a:r>
            <a:r>
              <a:rPr lang="sr-Latn-ME" sz="2200" dirty="0" smtClean="0"/>
              <a:t>čitavanje određenog opsega karaktera sve dok se ne učita karakter koji ne pripada</a:t>
            </a:r>
            <a:r>
              <a:rPr lang="en-US" sz="2200" dirty="0" smtClean="0"/>
              <a:t> </a:t>
            </a:r>
            <a:r>
              <a:rPr lang="en-US" sz="2200" dirty="0" err="1" smtClean="0"/>
              <a:t>zadatom</a:t>
            </a:r>
            <a:r>
              <a:rPr lang="en-US" sz="2200" dirty="0" smtClean="0"/>
              <a:t> </a:t>
            </a:r>
            <a:r>
              <a:rPr lang="en-US" sz="2200" dirty="0" err="1" smtClean="0"/>
              <a:t>opsegu</a:t>
            </a:r>
            <a:r>
              <a:rPr lang="en-US" sz="2200" dirty="0" smtClean="0"/>
              <a:t> je:</a:t>
            </a:r>
            <a:endParaRPr lang="en-US" sz="2200" dirty="0"/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%[</a:t>
            </a:r>
            <a:r>
              <a:rPr lang="en-US" sz="2200" dirty="0" err="1">
                <a:solidFill>
                  <a:srgbClr val="FF0000"/>
                </a:solidFill>
              </a:rPr>
              <a:t>opseg</a:t>
            </a:r>
            <a:r>
              <a:rPr lang="en-US" sz="2200" dirty="0">
                <a:solidFill>
                  <a:srgbClr val="FF0000"/>
                </a:solidFill>
              </a:rPr>
              <a:t>]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%[0-9] </a:t>
            </a:r>
            <a:r>
              <a:rPr lang="sr-Latn-ME" sz="1800" dirty="0" smtClean="0"/>
              <a:t>znači</a:t>
            </a:r>
            <a:r>
              <a:rPr lang="en-US" sz="1800" dirty="0" smtClean="0"/>
              <a:t> </a:t>
            </a:r>
            <a:r>
              <a:rPr lang="sr-Latn-ME" sz="1800" dirty="0" smtClean="0"/>
              <a:t>- učita</a:t>
            </a:r>
            <a:r>
              <a:rPr lang="en-US" sz="1800" dirty="0" err="1" smtClean="0"/>
              <a:t>va</a:t>
            </a:r>
            <a:r>
              <a:rPr lang="sr-Latn-ME" sz="1800" dirty="0" smtClean="0"/>
              <a:t>j</a:t>
            </a:r>
            <a:r>
              <a:rPr lang="en-US" sz="1800" dirty="0" smtClean="0"/>
              <a:t> </a:t>
            </a:r>
            <a:r>
              <a:rPr lang="en-US" sz="1800" dirty="0" err="1" smtClean="0"/>
              <a:t>sve</a:t>
            </a:r>
            <a:r>
              <a:rPr lang="en-US" sz="1800" dirty="0" smtClean="0"/>
              <a:t> </a:t>
            </a:r>
            <a:r>
              <a:rPr lang="en-US" sz="1800" dirty="0" err="1" smtClean="0"/>
              <a:t>dok</a:t>
            </a:r>
            <a:r>
              <a:rPr lang="en-US" sz="1800" dirty="0" smtClean="0"/>
              <a:t> </a:t>
            </a:r>
            <a:r>
              <a:rPr lang="en-US" sz="1800" dirty="0" err="1" smtClean="0"/>
              <a:t>su</a:t>
            </a:r>
            <a:r>
              <a:rPr lang="sr-Latn-ME" sz="1800" dirty="0" smtClean="0"/>
              <a:t> ulazni karakteri</a:t>
            </a:r>
            <a:r>
              <a:rPr lang="en-US" sz="1800" dirty="0" smtClean="0"/>
              <a:t> </a:t>
            </a:r>
            <a:r>
              <a:rPr lang="sr-Latn-ME" sz="1800" dirty="0" smtClean="0"/>
              <a:t>cifre</a:t>
            </a:r>
            <a:r>
              <a:rPr lang="en-US" sz="1800" dirty="0" smtClean="0"/>
              <a:t> od </a:t>
            </a:r>
            <a:r>
              <a:rPr lang="en-US" sz="1800" dirty="0">
                <a:solidFill>
                  <a:srgbClr val="FF0000"/>
                </a:solidFill>
              </a:rPr>
              <a:t>0</a:t>
            </a:r>
            <a:r>
              <a:rPr lang="en-US" sz="1800" dirty="0" smtClean="0"/>
              <a:t> do </a:t>
            </a:r>
            <a:r>
              <a:rPr lang="en-US" sz="1800" dirty="0">
                <a:solidFill>
                  <a:srgbClr val="FF0000"/>
                </a:solidFill>
              </a:rPr>
              <a:t>9</a:t>
            </a:r>
            <a:r>
              <a:rPr lang="sr-Latn-ME" sz="1800" dirty="0" smtClean="0"/>
              <a:t>.</a:t>
            </a:r>
            <a:endParaRPr lang="en-US" sz="1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%[A</a:t>
            </a:r>
            <a:r>
              <a:rPr lang="sr-Latn-ME" sz="1800" dirty="0" smtClean="0">
                <a:solidFill>
                  <a:srgbClr val="FF0000"/>
                </a:solidFill>
              </a:rPr>
              <a:t>G</a:t>
            </a:r>
            <a:r>
              <a:rPr lang="en-US" sz="1800" dirty="0" smtClean="0">
                <a:solidFill>
                  <a:srgbClr val="FF0000"/>
                </a:solidFill>
              </a:rPr>
              <a:t>-</a:t>
            </a:r>
            <a:r>
              <a:rPr lang="sr-Latn-ME" sz="1800" dirty="0" smtClean="0">
                <a:solidFill>
                  <a:srgbClr val="FF0000"/>
                </a:solidFill>
              </a:rPr>
              <a:t>M</a:t>
            </a:r>
            <a:r>
              <a:rPr lang="en-US" sz="1800" dirty="0" smtClean="0">
                <a:solidFill>
                  <a:srgbClr val="FF0000"/>
                </a:solidFill>
              </a:rPr>
              <a:t>37] </a:t>
            </a:r>
            <a:r>
              <a:rPr lang="en-US" sz="1800" dirty="0" err="1" smtClean="0"/>
              <a:t>zna</a:t>
            </a:r>
            <a:r>
              <a:rPr lang="sr-Latn-ME" sz="1800" dirty="0" smtClean="0"/>
              <a:t>č</a:t>
            </a:r>
            <a:r>
              <a:rPr lang="en-US" sz="1800" dirty="0" err="1" smtClean="0"/>
              <a:t>i</a:t>
            </a:r>
            <a:r>
              <a:rPr lang="sr-Latn-ME" sz="1800" dirty="0" smtClean="0"/>
              <a:t> - učita</a:t>
            </a:r>
            <a:r>
              <a:rPr lang="en-US" sz="1800" dirty="0" err="1" smtClean="0"/>
              <a:t>va</a:t>
            </a:r>
            <a:r>
              <a:rPr lang="sr-Latn-ME" sz="1800" dirty="0" smtClean="0"/>
              <a:t>j</a:t>
            </a:r>
            <a:r>
              <a:rPr lang="en-US" sz="1800" dirty="0" smtClean="0"/>
              <a:t> </a:t>
            </a:r>
            <a:r>
              <a:rPr lang="en-US" sz="1800" dirty="0" err="1"/>
              <a:t>sve</a:t>
            </a:r>
            <a:r>
              <a:rPr lang="en-US" sz="1800" dirty="0"/>
              <a:t> </a:t>
            </a:r>
            <a:r>
              <a:rPr lang="en-US" sz="1800" dirty="0" err="1"/>
              <a:t>dok</a:t>
            </a:r>
            <a:r>
              <a:rPr lang="en-US" sz="1800" dirty="0"/>
              <a:t> </a:t>
            </a:r>
            <a:r>
              <a:rPr lang="en-US" sz="1800" dirty="0" smtClean="0"/>
              <a:t>se </a:t>
            </a:r>
            <a:r>
              <a:rPr lang="en-US" sz="1800" dirty="0" err="1"/>
              <a:t>ulazni</a:t>
            </a:r>
            <a:r>
              <a:rPr lang="sr-Latn-ME" sz="1800" dirty="0"/>
              <a:t> podaci </a:t>
            </a:r>
            <a:r>
              <a:rPr lang="en-US" sz="1800" dirty="0" err="1" smtClean="0"/>
              <a:t>slov</a:t>
            </a:r>
            <a:r>
              <a:rPr lang="sr-Latn-ME" sz="1800" dirty="0" smtClean="0"/>
              <a:t>o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A</a:t>
            </a:r>
            <a:r>
              <a:rPr lang="en-US" sz="1800" dirty="0" smtClean="0"/>
              <a:t>,</a:t>
            </a:r>
            <a:r>
              <a:rPr lang="sr-Latn-ME" sz="1800" dirty="0" smtClean="0"/>
              <a:t> neko od slova iz</a:t>
            </a:r>
            <a:r>
              <a:rPr lang="en-US" sz="1800" dirty="0" smtClean="0"/>
              <a:t> </a:t>
            </a:r>
            <a:r>
              <a:rPr lang="en-US" sz="1800" dirty="0" err="1" smtClean="0"/>
              <a:t>opsega</a:t>
            </a:r>
            <a:r>
              <a:rPr lang="en-US" sz="1800" dirty="0" smtClean="0"/>
              <a:t> od </a:t>
            </a:r>
            <a:r>
              <a:rPr lang="sr-Latn-ME" sz="1800" dirty="0">
                <a:solidFill>
                  <a:srgbClr val="FF0000"/>
                </a:solidFill>
              </a:rPr>
              <a:t>G</a:t>
            </a:r>
            <a:r>
              <a:rPr lang="en-US" sz="1800" dirty="0" smtClean="0"/>
              <a:t> do </a:t>
            </a:r>
            <a:r>
              <a:rPr lang="sr-Latn-ME" sz="1800" dirty="0">
                <a:solidFill>
                  <a:srgbClr val="FF0000"/>
                </a:solidFill>
              </a:rPr>
              <a:t>M</a:t>
            </a:r>
            <a:r>
              <a:rPr lang="sr-Latn-ME" sz="1800" dirty="0" smtClean="0"/>
              <a:t>,</a:t>
            </a:r>
            <a:r>
              <a:rPr lang="en-US" sz="1800" dirty="0" smtClean="0"/>
              <a:t> </a:t>
            </a:r>
            <a:r>
              <a:rPr lang="en-US" sz="1800" dirty="0" err="1" smtClean="0"/>
              <a:t>ili</a:t>
            </a:r>
            <a:r>
              <a:rPr lang="en-US" sz="1800" dirty="0" smtClean="0"/>
              <a:t> </a:t>
            </a:r>
            <a:r>
              <a:rPr lang="sr-Latn-ME" sz="1800" dirty="0" smtClean="0"/>
              <a:t>cifre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3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r>
              <a:rPr lang="sr-Latn-ME" sz="1800" dirty="0" smtClean="0"/>
              <a:t>li</a:t>
            </a:r>
            <a:r>
              <a:rPr lang="en-US" sz="1800" dirty="0" smtClean="0"/>
              <a:t> </a:t>
            </a:r>
            <a:r>
              <a:rPr lang="en-US" sz="1800" dirty="0">
                <a:solidFill>
                  <a:srgbClr val="FF0000"/>
                </a:solidFill>
              </a:rPr>
              <a:t>7</a:t>
            </a:r>
            <a:r>
              <a:rPr lang="sr-Latn-ME" sz="1800" dirty="0" smtClean="0"/>
              <a:t>.</a:t>
            </a:r>
            <a:endParaRPr lang="en-US" sz="1800" dirty="0" smtClean="0"/>
          </a:p>
          <a:p>
            <a:r>
              <a:rPr lang="en-US" sz="2200" dirty="0" smtClean="0"/>
              <a:t>M</a:t>
            </a:r>
            <a:r>
              <a:rPr lang="sr-Latn-ME" sz="2200" dirty="0"/>
              <a:t>oguće je </a:t>
            </a:r>
            <a:r>
              <a:rPr lang="en-US" sz="2200" dirty="0" err="1"/>
              <a:t>specificirati</a:t>
            </a:r>
            <a:r>
              <a:rPr lang="en-US" sz="2200" dirty="0"/>
              <a:t> </a:t>
            </a:r>
            <a:r>
              <a:rPr lang="en-US" sz="2200" dirty="0" err="1"/>
              <a:t>opseg</a:t>
            </a:r>
            <a:r>
              <a:rPr lang="en-US" sz="2200" dirty="0"/>
              <a:t> </a:t>
            </a:r>
            <a:r>
              <a:rPr lang="en-US" sz="2200" dirty="0" err="1"/>
              <a:t>karaktera</a:t>
            </a:r>
            <a:r>
              <a:rPr lang="en-US" sz="2200" dirty="0"/>
              <a:t> </a:t>
            </a:r>
            <a:r>
              <a:rPr lang="en-US" sz="2200" dirty="0" err="1"/>
              <a:t>koje</a:t>
            </a:r>
            <a:r>
              <a:rPr lang="en-US" sz="2200" dirty="0"/>
              <a:t> je </a:t>
            </a:r>
            <a:r>
              <a:rPr lang="en-US" sz="2200" dirty="0" err="1"/>
              <a:t>potrebno</a:t>
            </a:r>
            <a:r>
              <a:rPr lang="en-US" sz="2200" dirty="0"/>
              <a:t> </a:t>
            </a:r>
            <a:r>
              <a:rPr lang="en-US" sz="2200" dirty="0" err="1"/>
              <a:t>ignorisati</a:t>
            </a:r>
            <a:r>
              <a:rPr lang="en-US" sz="2200" dirty="0"/>
              <a:t> </a:t>
            </a:r>
            <a:r>
              <a:rPr lang="en-US" sz="2200" dirty="0" err="1"/>
              <a:t>pri</a:t>
            </a:r>
            <a:r>
              <a:rPr lang="en-US" sz="2200" dirty="0"/>
              <a:t> </a:t>
            </a:r>
            <a:r>
              <a:rPr lang="sr-Latn-ME" sz="2200" dirty="0"/>
              <a:t>učitavanju</a:t>
            </a:r>
            <a:r>
              <a:rPr lang="en-US" sz="2200" dirty="0"/>
              <a:t> </a:t>
            </a:r>
            <a:r>
              <a:rPr lang="en-US" sz="2200" dirty="0" err="1" smtClean="0"/>
              <a:t>podataka</a:t>
            </a:r>
            <a:r>
              <a:rPr lang="en-US" sz="2200" dirty="0" smtClean="0"/>
              <a:t>, </a:t>
            </a:r>
            <a:r>
              <a:rPr lang="en-US" sz="2200" dirty="0" err="1"/>
              <a:t>kori</a:t>
            </a:r>
            <a:r>
              <a:rPr lang="sr-Latn-ME" sz="2200" dirty="0"/>
              <a:t>šćenje</a:t>
            </a:r>
            <a:r>
              <a:rPr lang="en-US" sz="2200" dirty="0"/>
              <a:t>m </a:t>
            </a:r>
            <a:r>
              <a:rPr lang="en-US" sz="2200" dirty="0" err="1" smtClean="0"/>
              <a:t>specifikatora</a:t>
            </a:r>
            <a:r>
              <a:rPr lang="en-US" sz="2200" dirty="0" smtClean="0"/>
              <a:t>: 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%[^</a:t>
            </a:r>
            <a:r>
              <a:rPr lang="en-US" sz="2200" dirty="0" err="1">
                <a:solidFill>
                  <a:srgbClr val="FF0000"/>
                </a:solidFill>
              </a:rPr>
              <a:t>opseg</a:t>
            </a:r>
            <a:r>
              <a:rPr lang="en-US" sz="2200" dirty="0">
                <a:solidFill>
                  <a:srgbClr val="FF0000"/>
                </a:solidFill>
              </a:rPr>
              <a:t>]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%[^A-C] </a:t>
            </a:r>
            <a:r>
              <a:rPr lang="sr-Latn-ME" sz="1800" dirty="0" smtClean="0"/>
              <a:t>- učitavaj</a:t>
            </a:r>
            <a:r>
              <a:rPr lang="en-US" sz="1800" dirty="0" smtClean="0"/>
              <a:t> </a:t>
            </a:r>
            <a:r>
              <a:rPr lang="en-US" sz="1800" dirty="0" err="1" smtClean="0"/>
              <a:t>sve</a:t>
            </a:r>
            <a:r>
              <a:rPr lang="en-US" sz="1800" dirty="0" smtClean="0"/>
              <a:t> </a:t>
            </a:r>
            <a:r>
              <a:rPr lang="en-US" sz="1800" dirty="0" err="1" smtClean="0"/>
              <a:t>dok</a:t>
            </a:r>
            <a:r>
              <a:rPr lang="en-US" sz="1800" dirty="0" smtClean="0"/>
              <a:t> </a:t>
            </a:r>
            <a:r>
              <a:rPr lang="en-US" sz="1800" dirty="0" err="1" smtClean="0"/>
              <a:t>ulazni</a:t>
            </a:r>
            <a:r>
              <a:rPr lang="en-US" sz="1800" dirty="0" smtClean="0"/>
              <a:t> </a:t>
            </a:r>
            <a:r>
              <a:rPr lang="sr-Latn-ME" sz="1800" dirty="0" smtClean="0"/>
              <a:t>karakteri nisu u</a:t>
            </a:r>
            <a:r>
              <a:rPr lang="en-US" sz="1800" dirty="0" smtClean="0"/>
              <a:t> </a:t>
            </a:r>
            <a:r>
              <a:rPr lang="en-US" sz="1800" dirty="0" err="1" smtClean="0"/>
              <a:t>opsegu</a:t>
            </a:r>
            <a:r>
              <a:rPr lang="en-US" sz="1800" dirty="0" smtClean="0"/>
              <a:t> </a:t>
            </a:r>
            <a:r>
              <a:rPr lang="en-US" sz="1800" dirty="0" err="1" smtClean="0"/>
              <a:t>slova</a:t>
            </a:r>
            <a:r>
              <a:rPr lang="en-US" sz="1800" dirty="0" smtClean="0"/>
              <a:t> od </a:t>
            </a:r>
            <a:r>
              <a:rPr lang="en-US" sz="1800" dirty="0">
                <a:solidFill>
                  <a:srgbClr val="FF0000"/>
                </a:solidFill>
              </a:rPr>
              <a:t>A</a:t>
            </a:r>
            <a:r>
              <a:rPr lang="en-US" sz="1800" dirty="0" smtClean="0"/>
              <a:t> do </a:t>
            </a:r>
            <a:r>
              <a:rPr lang="en-US" sz="1800" dirty="0">
                <a:solidFill>
                  <a:srgbClr val="FF0000"/>
                </a:solidFill>
              </a:rPr>
              <a:t>C</a:t>
            </a:r>
            <a:r>
              <a:rPr lang="sr-Latn-ME" sz="1800" dirty="0" smtClean="0"/>
              <a:t>.</a:t>
            </a:r>
            <a:endParaRPr lang="en-US" sz="1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rgbClr val="FF0000"/>
                </a:solidFill>
              </a:rPr>
              <a:t>%[^]%^B-E</a:t>
            </a:r>
            <a:r>
              <a:rPr lang="sr-Latn-ME" sz="1800" dirty="0" smtClean="0">
                <a:solidFill>
                  <a:srgbClr val="FF0000"/>
                </a:solidFill>
              </a:rPr>
              <a:t>+</a:t>
            </a:r>
            <a:r>
              <a:rPr lang="en-US" sz="1800" dirty="0" smtClean="0">
                <a:solidFill>
                  <a:srgbClr val="FF0000"/>
                </a:solidFill>
              </a:rPr>
              <a:t>] </a:t>
            </a:r>
            <a:r>
              <a:rPr lang="sr-Latn-ME" sz="1800" dirty="0" smtClean="0"/>
              <a:t>- </a:t>
            </a:r>
            <a:r>
              <a:rPr lang="sr-Latn-ME" sz="1800" dirty="0"/>
              <a:t>učitavaj</a:t>
            </a:r>
            <a:r>
              <a:rPr lang="en-US" sz="1800" dirty="0"/>
              <a:t> </a:t>
            </a:r>
            <a:r>
              <a:rPr lang="sr-Latn-ME" sz="1800" dirty="0" smtClean="0"/>
              <a:t>dok ne učitaš </a:t>
            </a:r>
            <a:r>
              <a:rPr lang="en-US" sz="1800" dirty="0" smtClean="0">
                <a:solidFill>
                  <a:srgbClr val="FF0000"/>
                </a:solidFill>
              </a:rPr>
              <a:t>]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FF0000"/>
                </a:solidFill>
              </a:rPr>
              <a:t>%</a:t>
            </a:r>
            <a:r>
              <a:rPr lang="en-US" sz="1800" dirty="0" smtClean="0"/>
              <a:t>, </a:t>
            </a:r>
            <a:r>
              <a:rPr lang="en-US" sz="1800" dirty="0" smtClean="0">
                <a:solidFill>
                  <a:srgbClr val="FF0000"/>
                </a:solidFill>
              </a:rPr>
              <a:t>^</a:t>
            </a:r>
            <a:r>
              <a:rPr lang="en-US" sz="1800" dirty="0" smtClean="0"/>
              <a:t>, </a:t>
            </a:r>
            <a:r>
              <a:rPr lang="en-US" sz="1800" dirty="0" err="1"/>
              <a:t>slova</a:t>
            </a:r>
            <a:r>
              <a:rPr lang="en-US" sz="1800" dirty="0"/>
              <a:t> od </a:t>
            </a:r>
            <a:r>
              <a:rPr lang="en-US" sz="1800" dirty="0" smtClean="0">
                <a:solidFill>
                  <a:srgbClr val="FF0000"/>
                </a:solidFill>
              </a:rPr>
              <a:t>B</a:t>
            </a:r>
            <a:r>
              <a:rPr lang="en-US" sz="1800" dirty="0" smtClean="0"/>
              <a:t> </a:t>
            </a:r>
            <a:r>
              <a:rPr lang="en-US" sz="1800" dirty="0"/>
              <a:t>do </a:t>
            </a:r>
            <a:r>
              <a:rPr lang="en-US" sz="1800" dirty="0" smtClean="0">
                <a:solidFill>
                  <a:srgbClr val="FF0000"/>
                </a:solidFill>
              </a:rPr>
              <a:t>E</a:t>
            </a:r>
            <a:r>
              <a:rPr lang="sr-Latn-ME" sz="1800" dirty="0" smtClean="0"/>
              <a:t> ili</a:t>
            </a:r>
            <a:r>
              <a:rPr lang="en-US" sz="1800" dirty="0" smtClean="0"/>
              <a:t> </a:t>
            </a:r>
            <a:r>
              <a:rPr lang="sr-Latn-ME" sz="1800" dirty="0" smtClean="0">
                <a:solidFill>
                  <a:srgbClr val="FF0000"/>
                </a:solidFill>
              </a:rPr>
              <a:t>+</a:t>
            </a:r>
            <a:r>
              <a:rPr lang="sr-Latn-ME" sz="1800" dirty="0" smtClean="0"/>
              <a:t>.</a:t>
            </a:r>
          </a:p>
          <a:p>
            <a:pPr marL="342900" lvl="1" indent="-342900">
              <a:buClr>
                <a:schemeClr val="hlink"/>
              </a:buClr>
              <a:buSzPct val="75000"/>
            </a:pPr>
            <a:r>
              <a:rPr lang="sr-Latn-ME" sz="2200" dirty="0">
                <a:ea typeface="+mn-ea"/>
                <a:cs typeface="+mn-cs"/>
              </a:rPr>
              <a:t>Kad se navede specifikator opsega, ne navode se specifikatori </a:t>
            </a:r>
            <a:r>
              <a:rPr lang="sr-Latn-ME" sz="2200" dirty="0" smtClean="0">
                <a:ea typeface="+mn-ea"/>
                <a:cs typeface="+mn-cs"/>
              </a:rPr>
              <a:t>formata!</a:t>
            </a:r>
            <a:endParaRPr lang="en-US" sz="2200" dirty="0">
              <a:ea typeface="+mn-ea"/>
              <a:cs typeface="+mn-cs"/>
            </a:endParaRPr>
          </a:p>
        </p:txBody>
      </p:sp>
      <p:cxnSp>
        <p:nvCxnSpPr>
          <p:cNvPr id="4" name="Straight Arrow Connector 8"/>
          <p:cNvCxnSpPr>
            <a:cxnSpLocks noChangeShapeType="1"/>
          </p:cNvCxnSpPr>
          <p:nvPr/>
        </p:nvCxnSpPr>
        <p:spPr bwMode="auto">
          <a:xfrm flipH="1">
            <a:off x="5292080" y="2966889"/>
            <a:ext cx="360040" cy="0"/>
          </a:xfrm>
          <a:prstGeom prst="straightConnector1">
            <a:avLst/>
          </a:prstGeom>
          <a:noFill/>
          <a:ln w="9525" algn="ctr">
            <a:solidFill>
              <a:srgbClr val="00B05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5679587" y="2782739"/>
            <a:ext cx="3572934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ME" sz="1800" dirty="0" smtClean="0">
                <a:solidFill>
                  <a:srgbClr val="00B050"/>
                </a:solidFill>
                <a:latin typeface="+mj-lt"/>
              </a:rPr>
              <a:t>Sad se ne navode spec. formata</a:t>
            </a:r>
            <a:endParaRPr lang="en-GB" sz="1800" dirty="0">
              <a:solidFill>
                <a:srgbClr val="00B05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7695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Primjer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95536" y="2269232"/>
            <a:ext cx="8640960" cy="4328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sr-Latn-ME" sz="2400" kern="0" dirty="0" smtClean="0"/>
              <a:t>Pretpostavimo sljedeće učitavanje podataka</a:t>
            </a:r>
            <a:r>
              <a:rPr lang="en-US" sz="2400" kern="0" dirty="0" smtClean="0"/>
              <a:t>:</a:t>
            </a:r>
            <a:endParaRPr lang="sr-Latn-ME" sz="2400" kern="0" dirty="0" smtClean="0"/>
          </a:p>
          <a:p>
            <a:pPr marL="4000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 err="1">
                <a:solidFill>
                  <a:srgbClr val="FF0000"/>
                </a:solidFill>
              </a:rPr>
              <a:t>int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sr-Latn-ME" sz="2200" dirty="0">
                <a:solidFill>
                  <a:srgbClr val="FF0000"/>
                </a:solidFill>
              </a:rPr>
              <a:t>x</a:t>
            </a:r>
            <a:r>
              <a:rPr lang="en-US" sz="2200" dirty="0">
                <a:solidFill>
                  <a:srgbClr val="FF0000"/>
                </a:solidFill>
              </a:rPr>
              <a:t>; </a:t>
            </a:r>
          </a:p>
          <a:p>
            <a:pPr marL="4000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float </a:t>
            </a:r>
            <a:r>
              <a:rPr lang="sr-Latn-ME" sz="2200" dirty="0">
                <a:solidFill>
                  <a:srgbClr val="FF0000"/>
                </a:solidFill>
              </a:rPr>
              <a:t>y</a:t>
            </a:r>
            <a:r>
              <a:rPr lang="en-US" sz="2200" dirty="0">
                <a:solidFill>
                  <a:srgbClr val="FF0000"/>
                </a:solidFill>
              </a:rPr>
              <a:t>; </a:t>
            </a:r>
          </a:p>
          <a:p>
            <a:pPr marL="40005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200" dirty="0">
                <a:solidFill>
                  <a:srgbClr val="FF0000"/>
                </a:solidFill>
              </a:rPr>
              <a:t>char </a:t>
            </a:r>
            <a:r>
              <a:rPr lang="en-US" sz="2200" dirty="0" err="1">
                <a:solidFill>
                  <a:srgbClr val="FF0000"/>
                </a:solidFill>
              </a:rPr>
              <a:t>ime</a:t>
            </a:r>
            <a:r>
              <a:rPr lang="en-US" sz="2200" dirty="0">
                <a:solidFill>
                  <a:srgbClr val="FF0000"/>
                </a:solidFill>
              </a:rPr>
              <a:t>[50];</a:t>
            </a:r>
          </a:p>
          <a:p>
            <a:pPr marL="400050" lvl="1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200" dirty="0" err="1">
                <a:solidFill>
                  <a:srgbClr val="FF0000"/>
                </a:solidFill>
              </a:rPr>
              <a:t>scanf</a:t>
            </a:r>
            <a:r>
              <a:rPr lang="en-US" sz="2200" dirty="0">
                <a:solidFill>
                  <a:srgbClr val="FF0000"/>
                </a:solidFill>
              </a:rPr>
              <a:t>(“%2d  %f  %*d  %[</a:t>
            </a:r>
            <a:r>
              <a:rPr lang="en-US" sz="2200" dirty="0" smtClean="0">
                <a:solidFill>
                  <a:srgbClr val="FF0000"/>
                </a:solidFill>
              </a:rPr>
              <a:t>abck-m0-6</a:t>
            </a:r>
            <a:r>
              <a:rPr lang="en-US" sz="2200" dirty="0">
                <a:solidFill>
                  <a:srgbClr val="FF0000"/>
                </a:solidFill>
              </a:rPr>
              <a:t>]”, &amp;</a:t>
            </a:r>
            <a:r>
              <a:rPr lang="sr-Latn-ME" sz="2200" dirty="0">
                <a:solidFill>
                  <a:srgbClr val="FF0000"/>
                </a:solidFill>
              </a:rPr>
              <a:t>x</a:t>
            </a:r>
            <a:r>
              <a:rPr lang="en-US" sz="2200" dirty="0">
                <a:solidFill>
                  <a:srgbClr val="FF0000"/>
                </a:solidFill>
              </a:rPr>
              <a:t>, &amp;</a:t>
            </a:r>
            <a:r>
              <a:rPr lang="sr-Latn-ME" sz="2200" dirty="0">
                <a:solidFill>
                  <a:srgbClr val="FF0000"/>
                </a:solidFill>
              </a:rPr>
              <a:t>y</a:t>
            </a:r>
            <a:r>
              <a:rPr lang="en-US" sz="2200" dirty="0">
                <a:solidFill>
                  <a:srgbClr val="FF0000"/>
                </a:solidFill>
              </a:rPr>
              <a:t>, </a:t>
            </a:r>
            <a:r>
              <a:rPr lang="en-US" sz="2200" dirty="0" err="1">
                <a:solidFill>
                  <a:srgbClr val="FF0000"/>
                </a:solidFill>
              </a:rPr>
              <a:t>ime</a:t>
            </a:r>
            <a:r>
              <a:rPr lang="en-US" sz="2200" dirty="0" smtClean="0">
                <a:solidFill>
                  <a:srgbClr val="FF0000"/>
                </a:solidFill>
              </a:rPr>
              <a:t>);</a:t>
            </a:r>
            <a:endParaRPr lang="en-US" sz="2200" kern="0" dirty="0" smtClean="0"/>
          </a:p>
          <a:p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en-US" sz="2400" dirty="0"/>
              <a:t>un</a:t>
            </a:r>
            <a:r>
              <a:rPr lang="sr-Latn-ME" sz="2400" dirty="0"/>
              <a:t>e</a:t>
            </a:r>
            <a:r>
              <a:rPr lang="en-US" sz="2400" dirty="0" err="1"/>
              <a:t>semo</a:t>
            </a:r>
            <a:r>
              <a:rPr lang="en-US" sz="2400" dirty="0">
                <a:solidFill>
                  <a:srgbClr val="FF330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56789</a:t>
            </a:r>
            <a:r>
              <a:rPr lang="sr-Latn-ME" sz="2400" dirty="0" smtClean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123 m56bc723</a:t>
            </a:r>
            <a:r>
              <a:rPr lang="sr-Latn-ME" sz="2400" dirty="0" smtClean="0"/>
              <a:t>,</a:t>
            </a:r>
            <a:r>
              <a:rPr lang="sr-Latn-ME" sz="2400" dirty="0" smtClean="0">
                <a:solidFill>
                  <a:srgbClr val="FF3300"/>
                </a:solidFill>
              </a:rPr>
              <a:t> </a:t>
            </a:r>
            <a:r>
              <a:rPr lang="sr-Latn-ME" sz="2400" dirty="0"/>
              <a:t>r</a:t>
            </a:r>
            <a:r>
              <a:rPr lang="en-US" sz="2400" dirty="0" err="1"/>
              <a:t>ezultat</a:t>
            </a:r>
            <a:r>
              <a:rPr lang="sr-Latn-ME" sz="2400" dirty="0"/>
              <a:t> učitavanja</a:t>
            </a:r>
            <a:r>
              <a:rPr lang="en-US" sz="2400" dirty="0"/>
              <a:t> </a:t>
            </a:r>
            <a:r>
              <a:rPr lang="sr-Latn-ME" sz="2400" dirty="0"/>
              <a:t>je</a:t>
            </a:r>
            <a:r>
              <a:rPr lang="en-US" sz="2400" dirty="0" smtClean="0"/>
              <a:t>:</a:t>
            </a:r>
            <a:endParaRPr lang="sr-Latn-ME" sz="2400" dirty="0" smtClean="0"/>
          </a:p>
          <a:p>
            <a:pPr marL="400050" lvl="1" indent="0">
              <a:buNone/>
            </a:pPr>
            <a:r>
              <a:rPr lang="sr-Latn-ME" sz="2200" dirty="0" smtClean="0">
                <a:solidFill>
                  <a:srgbClr val="3333CC"/>
                </a:solidFill>
              </a:rPr>
              <a:t>x</a:t>
            </a:r>
            <a:r>
              <a:rPr lang="en-US" sz="2200" dirty="0" smtClean="0">
                <a:solidFill>
                  <a:srgbClr val="3333CC"/>
                </a:solidFill>
              </a:rPr>
              <a:t>=56</a:t>
            </a:r>
            <a:endParaRPr lang="sr-Latn-ME" sz="2200" dirty="0" smtClean="0">
              <a:solidFill>
                <a:srgbClr val="3333CC"/>
              </a:solidFill>
            </a:endParaRPr>
          </a:p>
          <a:p>
            <a:pPr marL="400050" lvl="1" indent="0">
              <a:buNone/>
            </a:pPr>
            <a:r>
              <a:rPr lang="sr-Latn-ME" sz="2200" dirty="0" smtClean="0">
                <a:solidFill>
                  <a:srgbClr val="3333CC"/>
                </a:solidFill>
              </a:rPr>
              <a:t>y</a:t>
            </a:r>
            <a:r>
              <a:rPr lang="en-US" sz="2200" dirty="0">
                <a:solidFill>
                  <a:srgbClr val="3333CC"/>
                </a:solidFill>
              </a:rPr>
              <a:t>=</a:t>
            </a:r>
            <a:r>
              <a:rPr lang="sr-Latn-ME" sz="2200" dirty="0">
                <a:solidFill>
                  <a:srgbClr val="3333CC"/>
                </a:solidFill>
              </a:rPr>
              <a:t>7</a:t>
            </a:r>
            <a:r>
              <a:rPr lang="en-US" sz="2200" dirty="0">
                <a:solidFill>
                  <a:srgbClr val="3333CC"/>
                </a:solidFill>
              </a:rPr>
              <a:t>89.0</a:t>
            </a:r>
            <a:r>
              <a:rPr lang="sr-Latn-ME" sz="2200" dirty="0">
                <a:solidFill>
                  <a:srgbClr val="3333CC"/>
                </a:solidFill>
              </a:rPr>
              <a:t>   </a:t>
            </a:r>
            <a:endParaRPr lang="sr-Latn-ME" sz="2200" dirty="0" smtClean="0">
              <a:solidFill>
                <a:srgbClr val="3333CC"/>
              </a:solidFill>
            </a:endParaRPr>
          </a:p>
          <a:p>
            <a:pPr marL="400050" lvl="1" indent="0">
              <a:buNone/>
            </a:pPr>
            <a:r>
              <a:rPr lang="en-US" sz="2200" dirty="0" err="1" smtClean="0">
                <a:solidFill>
                  <a:srgbClr val="3333CC"/>
                </a:solidFill>
              </a:rPr>
              <a:t>ime</a:t>
            </a:r>
            <a:r>
              <a:rPr lang="en-US" sz="2200" dirty="0">
                <a:solidFill>
                  <a:srgbClr val="3333CC"/>
                </a:solidFill>
              </a:rPr>
              <a:t>= </a:t>
            </a:r>
            <a:r>
              <a:rPr lang="en-US" sz="2200" dirty="0" smtClean="0">
                <a:solidFill>
                  <a:srgbClr val="3333CC"/>
                </a:solidFill>
              </a:rPr>
              <a:t>"m56bc"</a:t>
            </a:r>
            <a:endParaRPr lang="en-US" sz="2200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82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ME" dirty="0" smtClean="0"/>
              <a:t>Zanemarivanje karaktera za prelazak u novi 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2060848"/>
            <a:ext cx="8856984" cy="4391744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200" dirty="0" err="1" smtClean="0"/>
              <a:t>Ka</a:t>
            </a:r>
            <a:r>
              <a:rPr lang="sr-Latn-ME" sz="2200" dirty="0" smtClean="0"/>
              <a:t>da želimo da učitamo</a:t>
            </a:r>
            <a:r>
              <a:rPr lang="en-US" sz="2200" dirty="0" smtClean="0"/>
              <a:t> </a:t>
            </a:r>
            <a:r>
              <a:rPr lang="en-US" sz="2200" dirty="0" err="1" smtClean="0"/>
              <a:t>neki</a:t>
            </a:r>
            <a:r>
              <a:rPr lang="en-US" sz="2200" dirty="0" smtClean="0"/>
              <a:t> </a:t>
            </a:r>
            <a:r>
              <a:rPr lang="en-US" sz="2200" dirty="0" err="1" smtClean="0"/>
              <a:t>podatak</a:t>
            </a:r>
            <a:r>
              <a:rPr lang="en-US" sz="2200" dirty="0" smtClean="0"/>
              <a:t> (</a:t>
            </a:r>
            <a:r>
              <a:rPr lang="en-US" sz="2200" dirty="0" err="1" smtClean="0"/>
              <a:t>karakter</a:t>
            </a:r>
            <a:r>
              <a:rPr lang="en-US" sz="2200" dirty="0" smtClean="0"/>
              <a:t>, </a:t>
            </a:r>
            <a:r>
              <a:rPr lang="en-US" sz="2200" dirty="0" err="1" smtClean="0"/>
              <a:t>broj</a:t>
            </a:r>
            <a:r>
              <a:rPr lang="en-US" sz="2200" dirty="0" smtClean="0"/>
              <a:t>, string), a </a:t>
            </a:r>
            <a:r>
              <a:rPr lang="en-US" sz="2200" dirty="0" err="1" smtClean="0"/>
              <a:t>nakon</a:t>
            </a:r>
            <a:r>
              <a:rPr lang="en-US" sz="2200" dirty="0" smtClean="0"/>
              <a:t> toga </a:t>
            </a:r>
            <a:r>
              <a:rPr lang="en-US" sz="2200" dirty="0" err="1" smtClean="0"/>
              <a:t>karakter</a:t>
            </a:r>
            <a:r>
              <a:rPr lang="en-US" sz="2200" dirty="0" smtClean="0"/>
              <a:t>, </a:t>
            </a:r>
            <a:r>
              <a:rPr lang="en-US" sz="2200" dirty="0" err="1" smtClean="0"/>
              <a:t>na</a:t>
            </a:r>
            <a:r>
              <a:rPr lang="en-US" sz="2200" dirty="0" smtClean="0"/>
              <a:t> </a:t>
            </a:r>
            <a:r>
              <a:rPr lang="en-US" sz="2200" dirty="0" err="1" smtClean="0"/>
              <a:t>sljede</a:t>
            </a:r>
            <a:r>
              <a:rPr lang="sr-Latn-ME" sz="2200" dirty="0" smtClean="0"/>
              <a:t>ći način</a:t>
            </a:r>
            <a:r>
              <a:rPr lang="en-US" sz="2200" dirty="0"/>
              <a:t>:</a:t>
            </a:r>
            <a:endParaRPr lang="en-US" sz="22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it-IT" sz="2200" dirty="0">
                <a:solidFill>
                  <a:srgbClr val="FF3300"/>
                </a:solidFill>
              </a:rPr>
              <a:t> </a:t>
            </a:r>
            <a:r>
              <a:rPr lang="it-IT" sz="2200" dirty="0" smtClean="0">
                <a:solidFill>
                  <a:srgbClr val="FF3300"/>
                </a:solidFill>
              </a:rPr>
              <a:t>   scanf("%s", str);</a:t>
            </a:r>
            <a:endParaRPr lang="it-IT" sz="2200" dirty="0">
              <a:solidFill>
                <a:srgbClr val="FF3300"/>
              </a:solidFill>
            </a:endParaRP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t-IT" sz="2200" dirty="0" smtClean="0">
                <a:solidFill>
                  <a:srgbClr val="FF3300"/>
                </a:solidFill>
              </a:rPr>
              <a:t>    scanf("%c", </a:t>
            </a:r>
            <a:r>
              <a:rPr lang="it-IT" sz="2200" dirty="0">
                <a:solidFill>
                  <a:srgbClr val="FF3300"/>
                </a:solidFill>
              </a:rPr>
              <a:t>&amp;</a:t>
            </a:r>
            <a:r>
              <a:rPr lang="it-IT" sz="2200" dirty="0" smtClean="0">
                <a:solidFill>
                  <a:srgbClr val="FF3300"/>
                </a:solidFill>
              </a:rPr>
              <a:t>ch);</a:t>
            </a:r>
            <a:endParaRPr lang="it-IT" sz="2200" dirty="0" smtClean="0"/>
          </a:p>
          <a:p>
            <a:pPr marL="360363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sr-Latn-ME" sz="2200" dirty="0" smtClean="0"/>
              <a:t>nakon unosa prvog podatka (ovdje stringa) i pritiska Enter, </a:t>
            </a:r>
            <a:r>
              <a:rPr lang="en-US" sz="2200" dirty="0" smtClean="0"/>
              <a:t>u </a:t>
            </a:r>
            <a:r>
              <a:rPr lang="en-US" sz="2200" dirty="0" err="1" smtClean="0"/>
              <a:t>promjenljivu</a:t>
            </a:r>
            <a:r>
              <a:rPr lang="en-US" sz="2200" dirty="0" smtClean="0"/>
              <a:t> </a:t>
            </a:r>
            <a:r>
              <a:rPr lang="en-US" sz="2200" dirty="0" err="1" smtClean="0"/>
              <a:t>ch</a:t>
            </a:r>
            <a:r>
              <a:rPr lang="en-US" sz="2200" dirty="0" smtClean="0"/>
              <a:t> </a:t>
            </a:r>
            <a:r>
              <a:rPr lang="sr-Latn-ME" sz="2200" dirty="0" smtClean="0"/>
              <a:t>će </a:t>
            </a:r>
            <a:r>
              <a:rPr lang="en-US" sz="2200" dirty="0" err="1" smtClean="0"/>
              <a:t>biti</a:t>
            </a:r>
            <a:r>
              <a:rPr lang="en-US" sz="2200" dirty="0" smtClean="0"/>
              <a:t> </a:t>
            </a:r>
            <a:r>
              <a:rPr lang="en-US" sz="2200" dirty="0" err="1" smtClean="0"/>
              <a:t>smje</a:t>
            </a:r>
            <a:r>
              <a:rPr lang="sr-Latn-ME" sz="2200" dirty="0" smtClean="0"/>
              <a:t>šten</a:t>
            </a:r>
            <a:r>
              <a:rPr lang="en-US" sz="2200" dirty="0" smtClean="0"/>
              <a:t> </a:t>
            </a:r>
            <a:r>
              <a:rPr lang="en-US" sz="2200" dirty="0" err="1" smtClean="0"/>
              <a:t>karakter</a:t>
            </a:r>
            <a:r>
              <a:rPr lang="en-US" sz="2200" dirty="0" smtClean="0"/>
              <a:t> </a:t>
            </a:r>
            <a:r>
              <a:rPr lang="en-US" sz="2200" dirty="0" err="1" smtClean="0"/>
              <a:t>za</a:t>
            </a:r>
            <a:r>
              <a:rPr lang="en-US" sz="2200" dirty="0" smtClean="0"/>
              <a:t> </a:t>
            </a:r>
            <a:r>
              <a:rPr lang="en-US" sz="2200" dirty="0" err="1" smtClean="0"/>
              <a:t>novi</a:t>
            </a:r>
            <a:r>
              <a:rPr lang="en-US" sz="2200" dirty="0" smtClean="0"/>
              <a:t> red.</a:t>
            </a:r>
            <a:endParaRPr lang="sr-Latn-ME" sz="22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sr-Latn-ME" sz="2200" dirty="0" smtClean="0"/>
              <a:t>Funkcija scanf prilikom učitavanja karaktera (ne ostalih tipova!) ne uklanja bjeline! Ovo je moguće </a:t>
            </a:r>
            <a:r>
              <a:rPr lang="en-US" sz="2200" dirty="0" err="1" smtClean="0"/>
              <a:t>izbje</a:t>
            </a:r>
            <a:r>
              <a:rPr lang="sr-Latn-ME" sz="2200" dirty="0" smtClean="0"/>
              <a:t>ći </a:t>
            </a:r>
            <a:r>
              <a:rPr lang="en-US" sz="2200" dirty="0" err="1" smtClean="0"/>
              <a:t>na</a:t>
            </a:r>
            <a:r>
              <a:rPr lang="en-US" sz="2200" dirty="0" smtClean="0"/>
              <a:t> </a:t>
            </a:r>
            <a:r>
              <a:rPr lang="en-US" sz="2200" dirty="0" err="1" smtClean="0"/>
              <a:t>sljede</a:t>
            </a:r>
            <a:r>
              <a:rPr lang="sr-Latn-ME" sz="2200" dirty="0" smtClean="0"/>
              <a:t>ći</a:t>
            </a:r>
            <a:r>
              <a:rPr lang="en-US" sz="2200" dirty="0" smtClean="0"/>
              <a:t> </a:t>
            </a:r>
            <a:r>
              <a:rPr lang="en-US" sz="2200" dirty="0" err="1" smtClean="0"/>
              <a:t>na</a:t>
            </a:r>
            <a:r>
              <a:rPr lang="sr-Latn-ME" sz="2200" dirty="0" smtClean="0"/>
              <a:t>či</a:t>
            </a:r>
            <a:r>
              <a:rPr lang="en-US" sz="2200" dirty="0" smtClean="0"/>
              <a:t>n:</a:t>
            </a:r>
            <a:endParaRPr lang="en-US" sz="2200" dirty="0"/>
          </a:p>
          <a:p>
            <a:pPr marL="0" indent="0">
              <a:spcBef>
                <a:spcPts val="0"/>
              </a:spcBef>
              <a:buNone/>
            </a:pPr>
            <a:r>
              <a:rPr lang="it-IT" sz="2200" dirty="0">
                <a:solidFill>
                  <a:srgbClr val="FF3300"/>
                </a:solidFill>
              </a:rPr>
              <a:t> </a:t>
            </a:r>
            <a:r>
              <a:rPr lang="it-IT" sz="2200" dirty="0" smtClean="0">
                <a:solidFill>
                  <a:srgbClr val="FF3300"/>
                </a:solidFill>
              </a:rPr>
              <a:t>   scanf("</a:t>
            </a:r>
            <a:r>
              <a:rPr lang="it-IT" sz="2200" dirty="0" smtClean="0">
                <a:solidFill>
                  <a:srgbClr val="0070C0"/>
                </a:solidFill>
              </a:rPr>
              <a:t>%</a:t>
            </a:r>
            <a:r>
              <a:rPr lang="en-US" sz="2200" dirty="0" smtClean="0">
                <a:solidFill>
                  <a:srgbClr val="0070C0"/>
                </a:solidFill>
              </a:rPr>
              <a:t>[^\n]</a:t>
            </a:r>
            <a:r>
              <a:rPr lang="it-IT" sz="2200" b="1" dirty="0" smtClean="0">
                <a:solidFill>
                  <a:srgbClr val="00B050"/>
                </a:solidFill>
              </a:rPr>
              <a:t>%*c</a:t>
            </a:r>
            <a:r>
              <a:rPr lang="it-IT" sz="2200" dirty="0" smtClean="0">
                <a:solidFill>
                  <a:srgbClr val="FF3300"/>
                </a:solidFill>
              </a:rPr>
              <a:t>", str</a:t>
            </a:r>
            <a:r>
              <a:rPr lang="it-IT" sz="2200" dirty="0" smtClean="0">
                <a:solidFill>
                  <a:srgbClr val="FF3300"/>
                </a:solidFill>
              </a:rPr>
              <a:t>);</a:t>
            </a:r>
            <a:r>
              <a:rPr lang="sr-Latn-ME" sz="2200" dirty="0" smtClean="0">
                <a:solidFill>
                  <a:srgbClr val="FF3300"/>
                </a:solidFill>
              </a:rPr>
              <a:t>  </a:t>
            </a:r>
            <a:r>
              <a:rPr lang="sr-Latn-ME" sz="1900" dirty="0" smtClean="0">
                <a:solidFill>
                  <a:srgbClr val="00B050"/>
                </a:solidFill>
              </a:rPr>
              <a:t>//</a:t>
            </a:r>
            <a:r>
              <a:rPr lang="sr-Latn-ME" sz="1900" dirty="0" smtClean="0">
                <a:solidFill>
                  <a:srgbClr val="FF3300"/>
                </a:solidFill>
              </a:rPr>
              <a:t> </a:t>
            </a:r>
            <a:r>
              <a:rPr lang="en-US" sz="1900" dirty="0">
                <a:solidFill>
                  <a:srgbClr val="00B050"/>
                </a:solidFill>
              </a:rPr>
              <a:t>U</a:t>
            </a:r>
            <a:r>
              <a:rPr lang="sr-Latn-ME" sz="1900" dirty="0">
                <a:solidFill>
                  <a:srgbClr val="00B050"/>
                </a:solidFill>
              </a:rPr>
              <a:t>čitavaj sve do Enter-a, pa zanemari </a:t>
            </a:r>
            <a:r>
              <a:rPr lang="sr-Latn-ME" sz="1900" dirty="0" smtClean="0">
                <a:solidFill>
                  <a:srgbClr val="00B050"/>
                </a:solidFill>
              </a:rPr>
              <a:t>Enter</a:t>
            </a:r>
            <a:endParaRPr lang="it-IT" sz="1900" dirty="0" smtClean="0">
              <a:solidFill>
                <a:srgbClr val="FF3300"/>
              </a:solidFill>
            </a:endParaRP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it-IT" sz="2200" dirty="0" smtClean="0">
                <a:solidFill>
                  <a:srgbClr val="FF3300"/>
                </a:solidFill>
              </a:rPr>
              <a:t>    scanf</a:t>
            </a:r>
            <a:r>
              <a:rPr lang="it-IT" sz="2200" dirty="0">
                <a:solidFill>
                  <a:srgbClr val="FF3300"/>
                </a:solidFill>
              </a:rPr>
              <a:t>("%c", &amp;ch</a:t>
            </a:r>
            <a:r>
              <a:rPr lang="it-IT" sz="2200" dirty="0" smtClean="0">
                <a:solidFill>
                  <a:srgbClr val="FF3300"/>
                </a:solidFill>
              </a:rPr>
              <a:t>);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it-IT" sz="2200" dirty="0" smtClean="0"/>
              <a:t>Drugi na</a:t>
            </a:r>
            <a:r>
              <a:rPr lang="sr-Latn-ME" sz="2200" dirty="0" smtClean="0"/>
              <a:t>čin da se to izbegne je da se ubaci razmak ispred %c:</a:t>
            </a:r>
            <a:endParaRPr lang="sr-Latn-ME" sz="2200" dirty="0"/>
          </a:p>
          <a:p>
            <a:pPr marL="360363" indent="0">
              <a:spcBef>
                <a:spcPts val="0"/>
              </a:spcBef>
              <a:buNone/>
            </a:pPr>
            <a:r>
              <a:rPr lang="en-GB" sz="2200" dirty="0" err="1" smtClean="0">
                <a:solidFill>
                  <a:srgbClr val="FF3300"/>
                </a:solidFill>
              </a:rPr>
              <a:t>scanf</a:t>
            </a:r>
            <a:r>
              <a:rPr lang="en-GB" sz="2200" dirty="0">
                <a:solidFill>
                  <a:srgbClr val="FF3300"/>
                </a:solidFill>
              </a:rPr>
              <a:t>(" %c", &amp;</a:t>
            </a:r>
            <a:r>
              <a:rPr lang="en-GB" sz="2200" dirty="0" err="1">
                <a:solidFill>
                  <a:srgbClr val="FF3300"/>
                </a:solidFill>
              </a:rPr>
              <a:t>ch</a:t>
            </a:r>
            <a:r>
              <a:rPr lang="en-GB" sz="2200" dirty="0" smtClean="0">
                <a:solidFill>
                  <a:srgbClr val="FF3300"/>
                </a:solidFill>
              </a:rPr>
              <a:t>);</a:t>
            </a:r>
            <a:r>
              <a:rPr lang="sr-Latn-ME" sz="2200" dirty="0" smtClean="0">
                <a:solidFill>
                  <a:srgbClr val="FF3300"/>
                </a:solidFill>
              </a:rPr>
              <a:t>  </a:t>
            </a:r>
            <a:r>
              <a:rPr lang="sr-Latn-ME" sz="1900" dirty="0" smtClean="0">
                <a:solidFill>
                  <a:srgbClr val="00B050"/>
                </a:solidFill>
              </a:rPr>
              <a:t>// </a:t>
            </a:r>
            <a:r>
              <a:rPr lang="en-GB" sz="1900" dirty="0" err="1" smtClean="0">
                <a:solidFill>
                  <a:srgbClr val="00B050"/>
                </a:solidFill>
              </a:rPr>
              <a:t>ignor</a:t>
            </a:r>
            <a:r>
              <a:rPr lang="sr-Latn-ME" sz="1900" dirty="0" smtClean="0">
                <a:solidFill>
                  <a:srgbClr val="00B050"/>
                </a:solidFill>
              </a:rPr>
              <a:t>iši</a:t>
            </a:r>
            <a:r>
              <a:rPr lang="en-GB" sz="1900" dirty="0" smtClean="0">
                <a:solidFill>
                  <a:srgbClr val="00B050"/>
                </a:solidFill>
              </a:rPr>
              <a:t> </a:t>
            </a:r>
            <a:r>
              <a:rPr lang="sr-Latn-ME" sz="1900" dirty="0" smtClean="0">
                <a:solidFill>
                  <a:srgbClr val="00B050"/>
                </a:solidFill>
              </a:rPr>
              <a:t>Enter</a:t>
            </a:r>
            <a:r>
              <a:rPr lang="en-GB" sz="1900" dirty="0" smtClean="0">
                <a:solidFill>
                  <a:srgbClr val="00B050"/>
                </a:solidFill>
              </a:rPr>
              <a:t> </a:t>
            </a:r>
            <a:r>
              <a:rPr lang="sr-Latn-ME" sz="1900" dirty="0" smtClean="0">
                <a:solidFill>
                  <a:srgbClr val="00B050"/>
                </a:solidFill>
              </a:rPr>
              <a:t>posle</a:t>
            </a:r>
            <a:r>
              <a:rPr lang="en-GB" sz="1900" dirty="0" smtClean="0">
                <a:solidFill>
                  <a:srgbClr val="00B050"/>
                </a:solidFill>
              </a:rPr>
              <a:t> %</a:t>
            </a:r>
            <a:r>
              <a:rPr lang="sr-Latn-ME" sz="1900" dirty="0" smtClean="0">
                <a:solidFill>
                  <a:srgbClr val="00B050"/>
                </a:solidFill>
              </a:rPr>
              <a:t>s</a:t>
            </a:r>
            <a:r>
              <a:rPr lang="en-GB" sz="1900" dirty="0" smtClean="0">
                <a:solidFill>
                  <a:srgbClr val="00B050"/>
                </a:solidFill>
              </a:rPr>
              <a:t>, </a:t>
            </a:r>
            <a:r>
              <a:rPr lang="sr-Latn-ME" sz="1900" dirty="0" smtClean="0">
                <a:solidFill>
                  <a:srgbClr val="00B050"/>
                </a:solidFill>
              </a:rPr>
              <a:t>pa </a:t>
            </a:r>
            <a:r>
              <a:rPr lang="sr-Latn-ME" sz="1900" dirty="0" smtClean="0">
                <a:solidFill>
                  <a:srgbClr val="00B050"/>
                </a:solidFill>
              </a:rPr>
              <a:t>učitaj </a:t>
            </a:r>
            <a:r>
              <a:rPr lang="sr-Latn-ME" sz="1900" dirty="0" smtClean="0">
                <a:solidFill>
                  <a:srgbClr val="00B050"/>
                </a:solidFill>
              </a:rPr>
              <a:t>karakter</a:t>
            </a:r>
            <a:endParaRPr lang="it-IT" sz="19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896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>
                <a:solidFill>
                  <a:srgbClr val="3333CC"/>
                </a:solidFill>
              </a:rPr>
              <a:t>stdio.h</a:t>
            </a:r>
            <a:r>
              <a:rPr lang="sr-Latn-CS" smtClean="0"/>
              <a:t> - još ponešto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133600"/>
            <a:ext cx="8785225" cy="410368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Pored pobrojanog</a:t>
            </a:r>
            <a:r>
              <a:rPr lang="en-US" sz="2400" dirty="0" smtClean="0"/>
              <a:t>,</a:t>
            </a:r>
            <a:r>
              <a:rPr lang="sr-Latn-CS" sz="2400" dirty="0" smtClean="0"/>
              <a:t> u stdio.h definisana je i znakovna konstanta </a:t>
            </a:r>
            <a:r>
              <a:rPr lang="sr-Latn-CS" sz="2400" dirty="0" smtClean="0">
                <a:solidFill>
                  <a:srgbClr val="3333CC"/>
                </a:solidFill>
              </a:rPr>
              <a:t>EOF</a:t>
            </a:r>
            <a:r>
              <a:rPr lang="sr-Latn-CS" sz="2400" dirty="0" smtClean="0"/>
              <a:t> koja označava kraj fajla.</a:t>
            </a:r>
            <a:endParaRPr lang="en-US" sz="24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400" dirty="0" err="1" smtClean="0"/>
              <a:t>Interesantna</a:t>
            </a:r>
            <a:r>
              <a:rPr lang="en-US" sz="2400" dirty="0" smtClean="0"/>
              <a:t> je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funkcija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sprintf</a:t>
            </a:r>
            <a:r>
              <a:rPr lang="sr-Latn-CS" sz="2400" dirty="0" smtClean="0"/>
              <a:t> kojom se vrši štampanje u string. Slična je </a:t>
            </a:r>
            <a:r>
              <a:rPr lang="en-US" sz="2400" dirty="0" err="1"/>
              <a:t>funkcija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printf</a:t>
            </a:r>
            <a:r>
              <a:rPr lang="sr-Latn-CS" sz="2400" dirty="0" smtClean="0"/>
              <a:t>, osim što ima dodatni (prvi) argument string u koji se vrši “štampanje” umjesto na ekran. </a:t>
            </a:r>
            <a:endParaRPr lang="en-US" sz="24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ako želimo da formiramo string koji predstavlja tekuće vrijeme u formatu </a:t>
            </a:r>
            <a:r>
              <a:rPr lang="sr-Latn-CS" sz="2400" dirty="0" smtClean="0">
                <a:solidFill>
                  <a:srgbClr val="3333CC"/>
                </a:solidFill>
              </a:rPr>
              <a:t>“HH:MM:SS”</a:t>
            </a:r>
            <a:r>
              <a:rPr lang="sr-Latn-CS" sz="2400" dirty="0" smtClean="0"/>
              <a:t>, a posjedujemo cijele brojeve koji predstavljaju sate, minute i sekunde</a:t>
            </a:r>
            <a:r>
              <a:rPr lang="en-US" sz="2400" dirty="0" smtClean="0"/>
              <a:t>,</a:t>
            </a:r>
            <a:r>
              <a:rPr lang="sr-Latn-CS" sz="2400" dirty="0" smtClean="0"/>
              <a:t> to možemo uraditi kao:</a:t>
            </a:r>
            <a:endParaRPr lang="en-US" sz="2400" dirty="0" smtClean="0"/>
          </a:p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sprintf(s,”%</a:t>
            </a:r>
            <a:r>
              <a:rPr lang="en-US" sz="2400" dirty="0" smtClean="0">
                <a:solidFill>
                  <a:srgbClr val="FF0000"/>
                </a:solidFill>
              </a:rPr>
              <a:t>.</a:t>
            </a:r>
            <a:r>
              <a:rPr lang="sr-Latn-CS" sz="2400" dirty="0" smtClean="0">
                <a:solidFill>
                  <a:srgbClr val="FF0000"/>
                </a:solidFill>
              </a:rPr>
              <a:t>2d:%</a:t>
            </a:r>
            <a:r>
              <a:rPr lang="en-US" sz="2400" dirty="0" smtClean="0">
                <a:solidFill>
                  <a:srgbClr val="FF0000"/>
                </a:solidFill>
              </a:rPr>
              <a:t>.</a:t>
            </a:r>
            <a:r>
              <a:rPr lang="sr-Latn-CS" sz="2400" dirty="0" smtClean="0">
                <a:solidFill>
                  <a:srgbClr val="FF0000"/>
                </a:solidFill>
              </a:rPr>
              <a:t>2d:%</a:t>
            </a:r>
            <a:r>
              <a:rPr lang="en-US" sz="2400" dirty="0" smtClean="0">
                <a:solidFill>
                  <a:srgbClr val="FF0000"/>
                </a:solidFill>
              </a:rPr>
              <a:t>.</a:t>
            </a:r>
            <a:r>
              <a:rPr lang="sr-Latn-CS" sz="2400" dirty="0" smtClean="0">
                <a:solidFill>
                  <a:srgbClr val="FF0000"/>
                </a:solidFill>
              </a:rPr>
              <a:t>2d”,sat,min,sek);</a:t>
            </a:r>
            <a:endParaRPr lang="en-US" sz="2400" dirty="0" smtClean="0">
              <a:solidFill>
                <a:srgbClr val="FF0000"/>
              </a:solidFill>
            </a:endParaRPr>
          </a:p>
        </p:txBody>
      </p:sp>
      <p:cxnSp>
        <p:nvCxnSpPr>
          <p:cNvPr id="5124" name="Straight Arrow Connector 2"/>
          <p:cNvCxnSpPr>
            <a:cxnSpLocks noChangeShapeType="1"/>
          </p:cNvCxnSpPr>
          <p:nvPr/>
        </p:nvCxnSpPr>
        <p:spPr bwMode="auto">
          <a:xfrm flipH="1" flipV="1">
            <a:off x="2916238" y="6051550"/>
            <a:ext cx="647700" cy="5032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5" name="Straight Arrow Connector 5"/>
          <p:cNvCxnSpPr>
            <a:cxnSpLocks noChangeShapeType="1"/>
          </p:cNvCxnSpPr>
          <p:nvPr/>
        </p:nvCxnSpPr>
        <p:spPr bwMode="auto">
          <a:xfrm flipV="1">
            <a:off x="3563938" y="6051550"/>
            <a:ext cx="144462" cy="5032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6" name="Straight Arrow Connector 8"/>
          <p:cNvCxnSpPr>
            <a:cxnSpLocks noChangeShapeType="1"/>
          </p:cNvCxnSpPr>
          <p:nvPr/>
        </p:nvCxnSpPr>
        <p:spPr bwMode="auto">
          <a:xfrm flipV="1">
            <a:off x="3563938" y="6086475"/>
            <a:ext cx="936625" cy="46831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3203575" y="6516688"/>
            <a:ext cx="6048375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800">
                <a:latin typeface="+mj-lt"/>
              </a:rPr>
              <a:t>T</a:t>
            </a:r>
            <a:r>
              <a:rPr lang="sr-Latn-RS" sz="1800">
                <a:latin typeface="+mj-lt"/>
              </a:rPr>
              <a:t>ačka označava da se prazna mesta dopunjavaju nulama</a:t>
            </a:r>
            <a:endParaRPr lang="en-GB" sz="180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>
                <a:solidFill>
                  <a:srgbClr val="3333CC"/>
                </a:solidFill>
              </a:rPr>
              <a:t>sscanf</a:t>
            </a:r>
            <a:endParaRPr lang="en-U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349648"/>
            <a:ext cx="8785225" cy="410368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Za razliku od scanf, koja učitava podatke sa standardnog ulaznog uređaja, funkcija </a:t>
            </a:r>
            <a:r>
              <a:rPr lang="sr-Latn-CS" sz="2400" b="1" dirty="0" smtClean="0">
                <a:solidFill>
                  <a:srgbClr val="FF0000"/>
                </a:solidFill>
              </a:rPr>
              <a:t>sscanf</a:t>
            </a:r>
            <a:r>
              <a:rPr lang="sr-Latn-CS" sz="2400" dirty="0" smtClean="0"/>
              <a:t> </a:t>
            </a:r>
            <a:r>
              <a:rPr lang="sr-Latn-ME" sz="2400" dirty="0" smtClean="0"/>
              <a:t>učitava </a:t>
            </a:r>
            <a:r>
              <a:rPr lang="sr-Latn-ME" sz="2400" dirty="0"/>
              <a:t>podatke i</a:t>
            </a:r>
            <a:r>
              <a:rPr lang="en-US" sz="2400" dirty="0"/>
              <a:t>z </a:t>
            </a:r>
            <a:r>
              <a:rPr lang="en-US" sz="2400" dirty="0" err="1"/>
              <a:t>stringa</a:t>
            </a:r>
            <a:r>
              <a:rPr lang="en-US" sz="2400" dirty="0"/>
              <a:t> </a:t>
            </a:r>
            <a:r>
              <a:rPr lang="en-US" sz="2400" dirty="0" err="1" smtClean="0"/>
              <a:t>koji</a:t>
            </a:r>
            <a:r>
              <a:rPr lang="sr-Latn-ME" sz="2400" dirty="0" smtClean="0"/>
              <a:t> je</a:t>
            </a:r>
            <a:r>
              <a:rPr lang="en-US" sz="2400" dirty="0" smtClean="0"/>
              <a:t> </a:t>
            </a:r>
            <a:r>
              <a:rPr lang="en-US" sz="2400" dirty="0" err="1"/>
              <a:t>zadat</a:t>
            </a:r>
            <a:r>
              <a:rPr lang="en-US" sz="2400" dirty="0"/>
              <a:t> </a:t>
            </a:r>
            <a:r>
              <a:rPr lang="en-US" sz="2400" dirty="0" err="1"/>
              <a:t>kao</a:t>
            </a:r>
            <a:r>
              <a:rPr lang="en-US" sz="2400" dirty="0"/>
              <a:t> </a:t>
            </a:r>
            <a:r>
              <a:rPr lang="en-US" sz="2400" dirty="0" err="1"/>
              <a:t>prvi</a:t>
            </a:r>
            <a:r>
              <a:rPr lang="en-US" sz="2400" dirty="0"/>
              <a:t> </a:t>
            </a:r>
            <a:r>
              <a:rPr lang="en-US" sz="2400" dirty="0" smtClean="0"/>
              <a:t>argument</a:t>
            </a:r>
            <a:r>
              <a:rPr lang="sr-Latn-CS" sz="2400" dirty="0" smtClean="0"/>
              <a:t>. Ostali argumenti su isti kao kod scanf.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b="1" dirty="0" smtClean="0"/>
              <a:t>Primjer:</a:t>
            </a:r>
            <a:r>
              <a:rPr lang="sr-Latn-CS" sz="2400" dirty="0" smtClean="0"/>
              <a:t> Ako je u stringu s zadato vrijeme u sljedećem formatu</a:t>
            </a:r>
            <a:r>
              <a:rPr lang="sr-Latn-CS" sz="2400" b="1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s = “HH:MM:SS”</a:t>
            </a:r>
            <a:r>
              <a:rPr lang="sr-Latn-CS" sz="2400" dirty="0" smtClean="0"/>
              <a:t>, onda funkcija</a:t>
            </a:r>
            <a:endParaRPr lang="en-US" sz="2400" dirty="0"/>
          </a:p>
          <a:p>
            <a:pPr marL="0" indent="0" eaLnBrk="1" hangingPunct="1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sscanf(s,”%2d</a:t>
            </a:r>
            <a:r>
              <a:rPr lang="it-IT" sz="2400" dirty="0" smtClean="0">
                <a:solidFill>
                  <a:srgbClr val="00B050"/>
                </a:solidFill>
              </a:rPr>
              <a:t>%*c</a:t>
            </a:r>
            <a:r>
              <a:rPr lang="sr-Latn-CS" sz="2400" dirty="0" smtClean="0">
                <a:solidFill>
                  <a:srgbClr val="FF0000"/>
                </a:solidFill>
              </a:rPr>
              <a:t>%2d</a:t>
            </a:r>
            <a:r>
              <a:rPr lang="it-IT" sz="2400" dirty="0" smtClean="0">
                <a:solidFill>
                  <a:srgbClr val="00B050"/>
                </a:solidFill>
              </a:rPr>
              <a:t>%*c</a:t>
            </a:r>
            <a:r>
              <a:rPr lang="sr-Latn-CS" sz="2400" dirty="0" smtClean="0">
                <a:solidFill>
                  <a:srgbClr val="FF0000"/>
                </a:solidFill>
              </a:rPr>
              <a:t>%2d”, &amp;sat, &amp;min, &amp;sek)</a:t>
            </a:r>
          </a:p>
          <a:p>
            <a:pPr marL="360363" indent="0" eaLnBrk="1" hangingPunct="1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sr-Latn-CS" sz="2400" dirty="0" smtClean="0"/>
              <a:t>u promjenljive </a:t>
            </a:r>
            <a:r>
              <a:rPr lang="sr-Latn-CS" sz="2400" dirty="0" smtClean="0">
                <a:solidFill>
                  <a:srgbClr val="FF0000"/>
                </a:solidFill>
              </a:rPr>
              <a:t>sat</a:t>
            </a:r>
            <a:r>
              <a:rPr lang="sr-Latn-CS" sz="2400" dirty="0"/>
              <a:t>, </a:t>
            </a:r>
            <a:r>
              <a:rPr lang="sr-Latn-CS" sz="2400" dirty="0" smtClean="0">
                <a:solidFill>
                  <a:srgbClr val="FF0000"/>
                </a:solidFill>
              </a:rPr>
              <a:t>min</a:t>
            </a:r>
            <a:r>
              <a:rPr lang="sr-Latn-CS" sz="2400" dirty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sek</a:t>
            </a:r>
            <a:r>
              <a:rPr lang="sr-Latn-CS" sz="2400" dirty="0"/>
              <a:t> </a:t>
            </a:r>
            <a:r>
              <a:rPr lang="sr-Latn-CS" sz="2400" dirty="0" smtClean="0"/>
              <a:t>učitava sate, minute i sekunde, respektivno</a:t>
            </a:r>
            <a:r>
              <a:rPr lang="sr-Latn-CS" sz="2400" dirty="0" smtClean="0"/>
              <a:t>. Pomoću </a:t>
            </a:r>
            <a:r>
              <a:rPr lang="it-IT" sz="2400" dirty="0">
                <a:solidFill>
                  <a:srgbClr val="00B050"/>
                </a:solidFill>
              </a:rPr>
              <a:t>%*</a:t>
            </a:r>
            <a:r>
              <a:rPr lang="it-IT" sz="2400" dirty="0" smtClean="0">
                <a:solidFill>
                  <a:srgbClr val="00B050"/>
                </a:solidFill>
              </a:rPr>
              <a:t>c</a:t>
            </a:r>
            <a:r>
              <a:rPr lang="sr-Latn-ME" sz="2400" dirty="0"/>
              <a:t> zanemarujemo dvotačke.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0929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28753</TotalTime>
  <Words>2775</Words>
  <Application>Microsoft Office PowerPoint</Application>
  <PresentationFormat>On-screen Show (4:3)</PresentationFormat>
  <Paragraphs>241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Symbol</vt:lpstr>
      <vt:lpstr>Tahoma</vt:lpstr>
      <vt:lpstr>Times New Roman</vt:lpstr>
      <vt:lpstr>Wingdings</vt:lpstr>
      <vt:lpstr>Citrus</vt:lpstr>
      <vt:lpstr>Programiranje I</vt:lpstr>
      <vt:lpstr>Programske biblioteke</vt:lpstr>
      <vt:lpstr>Još nešto o scanf</vt:lpstr>
      <vt:lpstr>Specifikatori formata</vt:lpstr>
      <vt:lpstr>Specifikator opsega</vt:lpstr>
      <vt:lpstr>Primjer</vt:lpstr>
      <vt:lpstr>Zanemarivanje karaktera za prelazak u novi red</vt:lpstr>
      <vt:lpstr>stdio.h - još ponešto</vt:lpstr>
      <vt:lpstr>sscanf</vt:lpstr>
      <vt:lpstr>string.h - pregled i još ponešto</vt:lpstr>
      <vt:lpstr>string.h - pregled + ctype.h</vt:lpstr>
      <vt:lpstr>ctype.h i math.h</vt:lpstr>
      <vt:lpstr>limits.h</vt:lpstr>
      <vt:lpstr>limits.h i stdlib.h</vt:lpstr>
      <vt:lpstr>stdlib.h</vt:lpstr>
      <vt:lpstr>H - fajlovi - rekapitulacija</vt:lpstr>
      <vt:lpstr>Karakteristike promjenljivih</vt:lpstr>
      <vt:lpstr>Lokalne i globalne promjenljive</vt:lpstr>
      <vt:lpstr>Globalne promjenljive</vt:lpstr>
      <vt:lpstr>Primjer</vt:lpstr>
      <vt:lpstr>Zasjenjivanje</vt:lpstr>
      <vt:lpstr>Statičke promjenljive</vt:lpstr>
      <vt:lpstr>Statičke promjenljive</vt:lpstr>
      <vt:lpstr>Statičke promjenljive</vt:lpstr>
      <vt:lpstr>register i volatile promjenljive</vt:lpstr>
      <vt:lpstr>register i volatile promjenljive</vt:lpstr>
      <vt:lpstr>Eksterne promjenljive</vt:lpstr>
      <vt:lpstr>Eksterne promjenljive</vt:lpstr>
      <vt:lpstr>Dinamička alokacija i dealokacija</vt:lpstr>
      <vt:lpstr>Dinamička alokacija i dealokacija</vt:lpstr>
      <vt:lpstr>Upotreba funkcije malloc</vt:lpstr>
      <vt:lpstr>Upotreba funkcije malloc</vt:lpstr>
      <vt:lpstr>Upotreba funkcije malloc</vt:lpstr>
      <vt:lpstr>Dealokacija i druge funkcije za alokaciju</vt:lpstr>
      <vt:lpstr>realloc</vt:lpstr>
      <vt:lpstr>Ostatak gradiva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630</cp:revision>
  <dcterms:created xsi:type="dcterms:W3CDTF">2004-08-23T07:37:27Z</dcterms:created>
  <dcterms:modified xsi:type="dcterms:W3CDTF">2016-11-16T08:16:07Z</dcterms:modified>
</cp:coreProperties>
</file>