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1"/>
  </p:notesMasterIdLst>
  <p:handoutMasterIdLst>
    <p:handoutMasterId r:id="rId32"/>
  </p:handoutMasterIdLst>
  <p:sldIdLst>
    <p:sldId id="256" r:id="rId2"/>
    <p:sldId id="257" r:id="rId3"/>
    <p:sldId id="258" r:id="rId4"/>
    <p:sldId id="259" r:id="rId5"/>
    <p:sldId id="260" r:id="rId6"/>
    <p:sldId id="261" r:id="rId7"/>
    <p:sldId id="262" r:id="rId8"/>
    <p:sldId id="263" r:id="rId9"/>
    <p:sldId id="264" r:id="rId10"/>
    <p:sldId id="265" r:id="rId11"/>
    <p:sldId id="267" r:id="rId12"/>
    <p:sldId id="266"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1" r:id="rId26"/>
    <p:sldId id="282" r:id="rId27"/>
    <p:sldId id="283" r:id="rId28"/>
    <p:sldId id="284" r:id="rId29"/>
    <p:sldId id="285" r:id="rId30"/>
  </p:sldIdLst>
  <p:sldSz cx="9144000" cy="6858000" type="screen4x3"/>
  <p:notesSz cx="7004050" cy="9290050"/>
  <p:defaultTextStyle>
    <a:defPPr>
      <a:defRPr lang="en-US"/>
    </a:defPPr>
    <a:lvl1pPr algn="l" rtl="0" fontAlgn="base">
      <a:spcBef>
        <a:spcPct val="0"/>
      </a:spcBef>
      <a:spcAft>
        <a:spcPct val="0"/>
      </a:spcAft>
      <a:defRPr sz="2400" kern="1200">
        <a:solidFill>
          <a:schemeClr val="tx1"/>
        </a:solidFill>
        <a:latin typeface="Times New Roman" charset="0"/>
        <a:ea typeface="+mn-ea"/>
        <a:cs typeface="+mn-cs"/>
      </a:defRPr>
    </a:lvl1pPr>
    <a:lvl2pPr marL="457200" algn="l" rtl="0" fontAlgn="base">
      <a:spcBef>
        <a:spcPct val="0"/>
      </a:spcBef>
      <a:spcAft>
        <a:spcPct val="0"/>
      </a:spcAft>
      <a:defRPr sz="2400" kern="1200">
        <a:solidFill>
          <a:schemeClr val="tx1"/>
        </a:solidFill>
        <a:latin typeface="Times New Roman" charset="0"/>
        <a:ea typeface="+mn-ea"/>
        <a:cs typeface="+mn-cs"/>
      </a:defRPr>
    </a:lvl2pPr>
    <a:lvl3pPr marL="914400" algn="l" rtl="0" fontAlgn="base">
      <a:spcBef>
        <a:spcPct val="0"/>
      </a:spcBef>
      <a:spcAft>
        <a:spcPct val="0"/>
      </a:spcAft>
      <a:defRPr sz="2400" kern="1200">
        <a:solidFill>
          <a:schemeClr val="tx1"/>
        </a:solidFill>
        <a:latin typeface="Times New Roman" charset="0"/>
        <a:ea typeface="+mn-ea"/>
        <a:cs typeface="+mn-cs"/>
      </a:defRPr>
    </a:lvl3pPr>
    <a:lvl4pPr marL="1371600" algn="l" rtl="0" fontAlgn="base">
      <a:spcBef>
        <a:spcPct val="0"/>
      </a:spcBef>
      <a:spcAft>
        <a:spcPct val="0"/>
      </a:spcAft>
      <a:defRPr sz="2400" kern="1200">
        <a:solidFill>
          <a:schemeClr val="tx1"/>
        </a:solidFill>
        <a:latin typeface="Times New Roman" charset="0"/>
        <a:ea typeface="+mn-ea"/>
        <a:cs typeface="+mn-cs"/>
      </a:defRPr>
    </a:lvl4pPr>
    <a:lvl5pPr marL="1828800" algn="l" rtl="0" fontAlgn="base">
      <a:spcBef>
        <a:spcPct val="0"/>
      </a:spcBef>
      <a:spcAft>
        <a:spcPct val="0"/>
      </a:spcAft>
      <a:defRPr sz="2400" kern="1200">
        <a:solidFill>
          <a:schemeClr val="tx1"/>
        </a:solidFill>
        <a:latin typeface="Times New Roman" charset="0"/>
        <a:ea typeface="+mn-ea"/>
        <a:cs typeface="+mn-cs"/>
      </a:defRPr>
    </a:lvl5pPr>
    <a:lvl6pPr marL="2286000" algn="l" defTabSz="914400" rtl="0" eaLnBrk="1" latinLnBrk="0" hangingPunct="1">
      <a:defRPr sz="2400" kern="1200">
        <a:solidFill>
          <a:schemeClr val="tx1"/>
        </a:solidFill>
        <a:latin typeface="Times New Roman" charset="0"/>
        <a:ea typeface="+mn-ea"/>
        <a:cs typeface="+mn-cs"/>
      </a:defRPr>
    </a:lvl6pPr>
    <a:lvl7pPr marL="2743200" algn="l" defTabSz="914400" rtl="0" eaLnBrk="1" latinLnBrk="0" hangingPunct="1">
      <a:defRPr sz="2400" kern="1200">
        <a:solidFill>
          <a:schemeClr val="tx1"/>
        </a:solidFill>
        <a:latin typeface="Times New Roman" charset="0"/>
        <a:ea typeface="+mn-ea"/>
        <a:cs typeface="+mn-cs"/>
      </a:defRPr>
    </a:lvl7pPr>
    <a:lvl8pPr marL="3200400" algn="l" defTabSz="914400" rtl="0" eaLnBrk="1" latinLnBrk="0" hangingPunct="1">
      <a:defRPr sz="2400" kern="1200">
        <a:solidFill>
          <a:schemeClr val="tx1"/>
        </a:solidFill>
        <a:latin typeface="Times New Roman" charset="0"/>
        <a:ea typeface="+mn-ea"/>
        <a:cs typeface="+mn-cs"/>
      </a:defRPr>
    </a:lvl8pPr>
    <a:lvl9pPr marL="3657600" algn="l" defTabSz="914400" rtl="0" eaLnBrk="1" latinLnBrk="0" hangingPunct="1">
      <a:defRPr sz="24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881" autoAdjust="0"/>
    <p:restoredTop sz="86396" autoAdjust="0"/>
  </p:normalViewPr>
  <p:slideViewPr>
    <p:cSldViewPr showGuides="1">
      <p:cViewPr varScale="1">
        <p:scale>
          <a:sx n="111" d="100"/>
          <a:sy n="111" d="100"/>
        </p:scale>
        <p:origin x="169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defTabSz="930275">
              <a:defRPr sz="1200"/>
            </a:lvl1pPr>
          </a:lstStyle>
          <a:p>
            <a:pPr>
              <a:defRPr/>
            </a:pPr>
            <a:endParaRPr lang="en-US"/>
          </a:p>
        </p:txBody>
      </p:sp>
      <p:sp>
        <p:nvSpPr>
          <p:cNvPr id="50179" name="Rectangle 3"/>
          <p:cNvSpPr>
            <a:spLocks noGrp="1" noChangeArrowheads="1"/>
          </p:cNvSpPr>
          <p:nvPr>
            <p:ph type="dt" sz="quarter" idx="1"/>
          </p:nvPr>
        </p:nvSpPr>
        <p:spPr bwMode="auto">
          <a:xfrm>
            <a:off x="3968750" y="0"/>
            <a:ext cx="3035300" cy="465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t" anchorCtr="0" compatLnSpc="1">
            <a:prstTxWarp prst="textNoShape">
              <a:avLst/>
            </a:prstTxWarp>
          </a:bodyPr>
          <a:lstStyle>
            <a:lvl1pPr algn="r" defTabSz="930275">
              <a:defRPr sz="1200"/>
            </a:lvl1pPr>
          </a:lstStyle>
          <a:p>
            <a:pPr>
              <a:defRPr/>
            </a:pPr>
            <a:endParaRPr lang="en-US"/>
          </a:p>
        </p:txBody>
      </p:sp>
      <p:sp>
        <p:nvSpPr>
          <p:cNvPr id="50180" name="Rectangle 4"/>
          <p:cNvSpPr>
            <a:spLocks noGrp="1" noChangeArrowheads="1"/>
          </p:cNvSpPr>
          <p:nvPr>
            <p:ph type="ftr" sz="quarter" idx="2"/>
          </p:nvPr>
        </p:nvSpPr>
        <p:spPr bwMode="auto">
          <a:xfrm>
            <a:off x="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defTabSz="930275">
              <a:defRPr sz="1200"/>
            </a:lvl1pPr>
          </a:lstStyle>
          <a:p>
            <a:pPr>
              <a:defRPr/>
            </a:pPr>
            <a:endParaRPr lang="en-US"/>
          </a:p>
        </p:txBody>
      </p:sp>
      <p:sp>
        <p:nvSpPr>
          <p:cNvPr id="50181" name="Rectangle 5"/>
          <p:cNvSpPr>
            <a:spLocks noGrp="1" noChangeArrowheads="1"/>
          </p:cNvSpPr>
          <p:nvPr>
            <p:ph type="sldNum" sz="quarter" idx="3"/>
          </p:nvPr>
        </p:nvSpPr>
        <p:spPr bwMode="auto">
          <a:xfrm>
            <a:off x="3968750" y="8824913"/>
            <a:ext cx="3035300" cy="465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104" tIns="46552" rIns="93104" bIns="46552" numCol="1" anchor="b" anchorCtr="0" compatLnSpc="1">
            <a:prstTxWarp prst="textNoShape">
              <a:avLst/>
            </a:prstTxWarp>
          </a:bodyPr>
          <a:lstStyle>
            <a:lvl1pPr algn="r" defTabSz="930275">
              <a:defRPr sz="1200"/>
            </a:lvl1pPr>
          </a:lstStyle>
          <a:p>
            <a:pPr>
              <a:defRPr/>
            </a:pPr>
            <a:fld id="{167B78FA-1F26-4E08-A807-9A8E204F6760}" type="slidenum">
              <a:rPr lang="en-US"/>
              <a:pPr>
                <a:defRPr/>
              </a:pPr>
              <a:t>‹#›</a:t>
            </a:fld>
            <a:endParaRPr lang="en-US"/>
          </a:p>
        </p:txBody>
      </p:sp>
    </p:spTree>
    <p:extLst>
      <p:ext uri="{BB962C8B-B14F-4D97-AF65-F5344CB8AC3E}">
        <p14:creationId xmlns:p14="http://schemas.microsoft.com/office/powerpoint/2010/main" val="23379999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5300" cy="465138"/>
          </a:xfrm>
          <a:prstGeom prst="rect">
            <a:avLst/>
          </a:prstGeom>
        </p:spPr>
        <p:txBody>
          <a:bodyPr vert="horz" lIns="91440" tIns="45720" rIns="91440" bIns="45720" rtlCol="0"/>
          <a:lstStyle>
            <a:lvl1pPr algn="l">
              <a:defRPr sz="1200" smtClean="0"/>
            </a:lvl1pPr>
          </a:lstStyle>
          <a:p>
            <a:pPr>
              <a:defRPr/>
            </a:pPr>
            <a:endParaRPr lang="en-GB"/>
          </a:p>
        </p:txBody>
      </p:sp>
      <p:sp>
        <p:nvSpPr>
          <p:cNvPr id="3" name="Date Placeholder 2"/>
          <p:cNvSpPr>
            <a:spLocks noGrp="1"/>
          </p:cNvSpPr>
          <p:nvPr>
            <p:ph type="dt" idx="1"/>
          </p:nvPr>
        </p:nvSpPr>
        <p:spPr>
          <a:xfrm>
            <a:off x="3967163" y="0"/>
            <a:ext cx="3035300" cy="465138"/>
          </a:xfrm>
          <a:prstGeom prst="rect">
            <a:avLst/>
          </a:prstGeom>
        </p:spPr>
        <p:txBody>
          <a:bodyPr vert="horz" lIns="91440" tIns="45720" rIns="91440" bIns="45720" rtlCol="0"/>
          <a:lstStyle>
            <a:lvl1pPr algn="r">
              <a:defRPr sz="1200" smtClean="0"/>
            </a:lvl1pPr>
          </a:lstStyle>
          <a:p>
            <a:pPr>
              <a:defRPr/>
            </a:pPr>
            <a:fld id="{0C58F6AA-22B5-4371-8A91-ACD0EB14776C}" type="datetimeFigureOut">
              <a:rPr lang="en-GB"/>
              <a:pPr>
                <a:defRPr/>
              </a:pPr>
              <a:t>19/10/2016</a:t>
            </a:fld>
            <a:endParaRPr lang="en-GB"/>
          </a:p>
        </p:txBody>
      </p:sp>
      <p:sp>
        <p:nvSpPr>
          <p:cNvPr id="4" name="Slide Image Placeholder 3"/>
          <p:cNvSpPr>
            <a:spLocks noGrp="1" noRot="1" noChangeAspect="1"/>
          </p:cNvSpPr>
          <p:nvPr>
            <p:ph type="sldImg" idx="2"/>
          </p:nvPr>
        </p:nvSpPr>
        <p:spPr>
          <a:xfrm>
            <a:off x="1179513" y="696913"/>
            <a:ext cx="4645025" cy="3482975"/>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700088" y="4413250"/>
            <a:ext cx="5603875" cy="4179888"/>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823325"/>
            <a:ext cx="3035300" cy="465138"/>
          </a:xfrm>
          <a:prstGeom prst="rect">
            <a:avLst/>
          </a:prstGeom>
        </p:spPr>
        <p:txBody>
          <a:bodyPr vert="horz" lIns="91440" tIns="45720" rIns="91440" bIns="45720" rtlCol="0" anchor="b"/>
          <a:lstStyle>
            <a:lvl1pPr algn="l">
              <a:defRPr sz="1200" smtClean="0"/>
            </a:lvl1pPr>
          </a:lstStyle>
          <a:p>
            <a:pPr>
              <a:defRPr/>
            </a:pPr>
            <a:endParaRPr lang="en-GB"/>
          </a:p>
        </p:txBody>
      </p:sp>
      <p:sp>
        <p:nvSpPr>
          <p:cNvPr id="7" name="Slide Number Placeholder 6"/>
          <p:cNvSpPr>
            <a:spLocks noGrp="1"/>
          </p:cNvSpPr>
          <p:nvPr>
            <p:ph type="sldNum" sz="quarter" idx="5"/>
          </p:nvPr>
        </p:nvSpPr>
        <p:spPr>
          <a:xfrm>
            <a:off x="3967163" y="8823325"/>
            <a:ext cx="3035300" cy="465138"/>
          </a:xfrm>
          <a:prstGeom prst="rect">
            <a:avLst/>
          </a:prstGeom>
        </p:spPr>
        <p:txBody>
          <a:bodyPr vert="horz" lIns="91440" tIns="45720" rIns="91440" bIns="45720" rtlCol="0" anchor="b"/>
          <a:lstStyle>
            <a:lvl1pPr algn="r">
              <a:defRPr sz="1200" smtClean="0"/>
            </a:lvl1pPr>
          </a:lstStyle>
          <a:p>
            <a:pPr>
              <a:defRPr/>
            </a:pPr>
            <a:fld id="{65B15E39-EED6-432B-968A-51E1389715AD}" type="slidenum">
              <a:rPr lang="en-GB"/>
              <a:pPr>
                <a:defRPr/>
              </a:pPr>
              <a:t>‹#›</a:t>
            </a:fld>
            <a:endParaRPr lang="en-GB"/>
          </a:p>
        </p:txBody>
      </p:sp>
    </p:spTree>
    <p:extLst>
      <p:ext uri="{BB962C8B-B14F-4D97-AF65-F5344CB8AC3E}">
        <p14:creationId xmlns:p14="http://schemas.microsoft.com/office/powerpoint/2010/main" val="289390425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smtClean="0"/>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0C5C67F0-1047-42E3-9D1D-19FFEE087F4B}" type="slidenum">
              <a:rPr lang="en-GB" sz="1200"/>
              <a:pPr eaLnBrk="1" hangingPunct="1"/>
              <a:t>3</a:t>
            </a:fld>
            <a:endParaRPr lang="en-GB" sz="1200"/>
          </a:p>
        </p:txBody>
      </p:sp>
    </p:spTree>
    <p:extLst>
      <p:ext uri="{BB962C8B-B14F-4D97-AF65-F5344CB8AC3E}">
        <p14:creationId xmlns:p14="http://schemas.microsoft.com/office/powerpoint/2010/main" val="41330679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GB" smtClean="0"/>
          </a:p>
        </p:txBody>
      </p:sp>
      <p:sp>
        <p:nvSpPr>
          <p:cNvPr id="3584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fld id="{9F5AD21D-035B-4ECE-B36A-1F1D891341B2}" type="slidenum">
              <a:rPr lang="en-GB" sz="1200"/>
              <a:pPr eaLnBrk="1" hangingPunct="1"/>
              <a:t>15</a:t>
            </a:fld>
            <a:endParaRPr lang="en-GB" sz="1200"/>
          </a:p>
        </p:txBody>
      </p:sp>
    </p:spTree>
    <p:extLst>
      <p:ext uri="{BB962C8B-B14F-4D97-AF65-F5344CB8AC3E}">
        <p14:creationId xmlns:p14="http://schemas.microsoft.com/office/powerpoint/2010/main" val="7371617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Freeform 3" descr="CITTEXT"/>
            <p:cNvSpPr>
              <a:spLocks/>
            </p:cNvSpPr>
            <p:nvPr/>
          </p:nvSpPr>
          <p:spPr bwMode="auto">
            <a:xfrm>
              <a:off x="0" y="0"/>
              <a:ext cx="1824" cy="4320"/>
            </a:xfrm>
            <a:custGeom>
              <a:avLst/>
              <a:gdLst>
                <a:gd name="T0" fmla="*/ 0 w 1824"/>
                <a:gd name="T1" fmla="*/ 4860 h 3840"/>
                <a:gd name="T2" fmla="*/ 0 w 1824"/>
                <a:gd name="T3" fmla="*/ 0 h 3840"/>
                <a:gd name="T4" fmla="*/ 1824 w 1824"/>
                <a:gd name="T5" fmla="*/ 0 h 3840"/>
                <a:gd name="T6" fmla="*/ 583 w 1824"/>
                <a:gd name="T7" fmla="*/ 4860 h 3840"/>
                <a:gd name="T8" fmla="*/ 0 w 1824"/>
                <a:gd name="T9" fmla="*/ 4860 h 384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24" h="3840">
                  <a:moveTo>
                    <a:pt x="0" y="3840"/>
                  </a:moveTo>
                  <a:lnTo>
                    <a:pt x="0" y="0"/>
                  </a:lnTo>
                  <a:lnTo>
                    <a:pt x="1824" y="0"/>
                  </a:lnTo>
                  <a:cubicBezTo>
                    <a:pt x="74" y="1204"/>
                    <a:pt x="465" y="3655"/>
                    <a:pt x="583" y="3840"/>
                  </a:cubicBezTo>
                  <a:cubicBezTo>
                    <a:pt x="291" y="3840"/>
                    <a:pt x="0" y="3840"/>
                    <a:pt x="0" y="3840"/>
                  </a:cubicBezTo>
                  <a:close/>
                </a:path>
              </a:pathLst>
            </a:custGeom>
            <a:blipFill dpi="0" rotWithShape="0">
              <a:blip r:embed="rId2"/>
              <a:srcRect/>
              <a:tile tx="0" ty="0" sx="100000" sy="100000" flip="none" algn="tl"/>
            </a:blip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6" name="Rectangle 4"/>
            <p:cNvSpPr>
              <a:spLocks noChangeArrowheads="1"/>
            </p:cNvSpPr>
            <p:nvPr/>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7" name="Picture 5" descr="CITBANND"/>
            <p:cNvPicPr>
              <a:picLocks noChangeAspect="1" noChangeArrowheads="1"/>
            </p:cNvPicPr>
            <p:nvPr/>
          </p:nvPicPr>
          <p:blipFill>
            <a:blip r:embed="rId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9" name="Group 7"/>
            <p:cNvGrpSpPr>
              <a:grpSpLocks/>
            </p:cNvGrpSpPr>
            <p:nvPr userDrawn="1"/>
          </p:nvGrpSpPr>
          <p:grpSpPr bwMode="auto">
            <a:xfrm>
              <a:off x="0" y="2256"/>
              <a:ext cx="3642" cy="94"/>
              <a:chOff x="0" y="2256"/>
              <a:chExt cx="3642" cy="94"/>
            </a:xfrm>
          </p:grpSpPr>
          <p:sp>
            <p:nvSpPr>
              <p:cNvPr id="10" name="Freeform 8"/>
              <p:cNvSpPr>
                <a:spLocks/>
              </p:cNvSpPr>
              <p:nvPr/>
            </p:nvSpPr>
            <p:spPr bwMode="auto">
              <a:xfrm>
                <a:off x="0" y="2310"/>
                <a:ext cx="3642" cy="1"/>
              </a:xfrm>
              <a:custGeom>
                <a:avLst/>
                <a:gdLst>
                  <a:gd name="T0" fmla="*/ 0 w 3642"/>
                  <a:gd name="T1" fmla="*/ 0 h 1"/>
                  <a:gd name="T2" fmla="*/ 3642 w 3642"/>
                  <a:gd name="T3" fmla="*/ 0 h 1"/>
                  <a:gd name="T4" fmla="*/ 0 60000 65536"/>
                  <a:gd name="T5" fmla="*/ 0 60000 65536"/>
                </a:gdLst>
                <a:ahLst/>
                <a:cxnLst>
                  <a:cxn ang="T4">
                    <a:pos x="T0" y="T1"/>
                  </a:cxn>
                  <a:cxn ang="T5">
                    <a:pos x="T2" y="T3"/>
                  </a:cxn>
                </a:cxnLst>
                <a:rect l="0" t="0" r="r" b="b"/>
                <a:pathLst>
                  <a:path w="3642" h="1">
                    <a:moveTo>
                      <a:pt x="0" y="0"/>
                    </a:moveTo>
                    <a:lnTo>
                      <a:pt x="3642"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grpSp>
            <p:nvGrpSpPr>
              <p:cNvPr id="11" name="Group 9"/>
              <p:cNvGrpSpPr>
                <a:grpSpLocks/>
              </p:cNvGrpSpPr>
              <p:nvPr/>
            </p:nvGrpSpPr>
            <p:grpSpPr bwMode="auto">
              <a:xfrm>
                <a:off x="960" y="2256"/>
                <a:ext cx="1678" cy="94"/>
                <a:chOff x="419" y="1193"/>
                <a:chExt cx="1678" cy="94"/>
              </a:xfrm>
            </p:grpSpPr>
            <p:sp>
              <p:nvSpPr>
                <p:cNvPr id="12" name="Oval 10"/>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3" name="Oval 11"/>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4" name="Oval 12"/>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15" name="Oval 13"/>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grpSp>
      </p:grpSp>
      <p:sp>
        <p:nvSpPr>
          <p:cNvPr id="4110" name="Rectangle 14"/>
          <p:cNvSpPr>
            <a:spLocks noGrp="1" noChangeArrowheads="1"/>
          </p:cNvSpPr>
          <p:nvPr>
            <p:ph type="ctrTitle"/>
          </p:nvPr>
        </p:nvSpPr>
        <p:spPr>
          <a:xfrm>
            <a:off x="685800" y="2057400"/>
            <a:ext cx="7772400" cy="1143000"/>
          </a:xfrm>
        </p:spPr>
        <p:txBody>
          <a:bodyPr anchor="b"/>
          <a:lstStyle>
            <a:lvl1pPr>
              <a:defRPr/>
            </a:lvl1pPr>
          </a:lstStyle>
          <a:p>
            <a:pPr lvl="0"/>
            <a:r>
              <a:rPr lang="en-US" noProof="0" smtClean="0"/>
              <a:t>Click to edit Master title style</a:t>
            </a:r>
          </a:p>
        </p:txBody>
      </p:sp>
      <p:sp>
        <p:nvSpPr>
          <p:cNvPr id="4111" name="Rectangle 15"/>
          <p:cNvSpPr>
            <a:spLocks noGrp="1" noChangeArrowheads="1"/>
          </p:cNvSpPr>
          <p:nvPr>
            <p:ph type="subTitle" idx="1"/>
          </p:nvPr>
        </p:nvSpPr>
        <p:spPr>
          <a:xfrm>
            <a:off x="1524000" y="4038600"/>
            <a:ext cx="6400800" cy="1752600"/>
          </a:xfrm>
        </p:spPr>
        <p:txBody>
          <a:bodyPr/>
          <a:lstStyle>
            <a:lvl1pPr marL="0" indent="0" algn="ctr">
              <a:buFont typeface="Wingdings" pitchFamily="2" charset="2"/>
              <a:buNone/>
              <a:defRPr/>
            </a:lvl1pPr>
          </a:lstStyle>
          <a:p>
            <a:pPr lvl="0"/>
            <a:r>
              <a:rPr lang="en-US" noProof="0" smtClean="0"/>
              <a:t>Click to edit Master subtitle style</a:t>
            </a:r>
          </a:p>
        </p:txBody>
      </p:sp>
      <p:sp>
        <p:nvSpPr>
          <p:cNvPr id="16" name="Rectangle 16"/>
          <p:cNvSpPr>
            <a:spLocks noGrp="1" noChangeArrowheads="1"/>
          </p:cNvSpPr>
          <p:nvPr>
            <p:ph type="dt" sz="half" idx="10"/>
          </p:nvPr>
        </p:nvSpPr>
        <p:spPr>
          <a:xfrm>
            <a:off x="685800" y="6324600"/>
            <a:ext cx="1905000" cy="457200"/>
          </a:xfrm>
        </p:spPr>
        <p:txBody>
          <a:bodyPr/>
          <a:lstStyle>
            <a:lvl1pPr>
              <a:defRPr/>
            </a:lvl1pPr>
          </a:lstStyle>
          <a:p>
            <a:pPr>
              <a:defRPr/>
            </a:pPr>
            <a:endParaRPr lang="en-US"/>
          </a:p>
        </p:txBody>
      </p:sp>
      <p:sp>
        <p:nvSpPr>
          <p:cNvPr id="17" name="Rectangle 17"/>
          <p:cNvSpPr>
            <a:spLocks noGrp="1" noChangeArrowheads="1"/>
          </p:cNvSpPr>
          <p:nvPr>
            <p:ph type="ftr" sz="quarter" idx="11"/>
          </p:nvPr>
        </p:nvSpPr>
        <p:spPr>
          <a:xfrm>
            <a:off x="3124200" y="6324600"/>
            <a:ext cx="2895600" cy="457200"/>
          </a:xfrm>
        </p:spPr>
        <p:txBody>
          <a:bodyPr/>
          <a:lstStyle>
            <a:lvl1pPr>
              <a:defRPr/>
            </a:lvl1pPr>
          </a:lstStyle>
          <a:p>
            <a:pPr>
              <a:defRPr/>
            </a:pPr>
            <a:endParaRPr lang="en-US"/>
          </a:p>
        </p:txBody>
      </p:sp>
      <p:sp>
        <p:nvSpPr>
          <p:cNvPr id="18" name="Rectangle 18"/>
          <p:cNvSpPr>
            <a:spLocks noGrp="1" noChangeArrowheads="1"/>
          </p:cNvSpPr>
          <p:nvPr>
            <p:ph type="sldNum" sz="quarter" idx="12"/>
          </p:nvPr>
        </p:nvSpPr>
        <p:spPr>
          <a:xfrm>
            <a:off x="6553200" y="6324600"/>
            <a:ext cx="1905000" cy="457200"/>
          </a:xfrm>
        </p:spPr>
        <p:txBody>
          <a:bodyPr/>
          <a:lstStyle>
            <a:lvl1pPr>
              <a:defRPr/>
            </a:lvl1pPr>
          </a:lstStyle>
          <a:p>
            <a:pPr>
              <a:defRPr/>
            </a:pPr>
            <a:fld id="{73276CF5-8E28-4951-915A-895491F7CF49}" type="slidenum">
              <a:rPr lang="en-US"/>
              <a:pPr>
                <a:defRPr/>
              </a:pPr>
              <a:t>‹#›</a:t>
            </a:fld>
            <a:endParaRPr lang="en-US"/>
          </a:p>
        </p:txBody>
      </p:sp>
    </p:spTree>
    <p:extLst>
      <p:ext uri="{BB962C8B-B14F-4D97-AF65-F5344CB8AC3E}">
        <p14:creationId xmlns:p14="http://schemas.microsoft.com/office/powerpoint/2010/main" val="32957041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8A907EA2-3F07-42B6-B600-2B62C7DE091F}" type="slidenum">
              <a:rPr lang="en-US"/>
              <a:pPr>
                <a:defRPr/>
              </a:pPr>
              <a:t>‹#›</a:t>
            </a:fld>
            <a:endParaRPr lang="en-US"/>
          </a:p>
        </p:txBody>
      </p:sp>
    </p:spTree>
    <p:extLst>
      <p:ext uri="{BB962C8B-B14F-4D97-AF65-F5344CB8AC3E}">
        <p14:creationId xmlns:p14="http://schemas.microsoft.com/office/powerpoint/2010/main" val="28594358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62700" y="609600"/>
            <a:ext cx="1943100" cy="56388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533400" y="609600"/>
            <a:ext cx="56769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0D412649-D601-4AAE-B43D-2C4FA2FD318E}" type="slidenum">
              <a:rPr lang="en-US"/>
              <a:pPr>
                <a:defRPr/>
              </a:pPr>
              <a:t>‹#›</a:t>
            </a:fld>
            <a:endParaRPr lang="en-US"/>
          </a:p>
        </p:txBody>
      </p:sp>
    </p:spTree>
    <p:extLst>
      <p:ext uri="{BB962C8B-B14F-4D97-AF65-F5344CB8AC3E}">
        <p14:creationId xmlns:p14="http://schemas.microsoft.com/office/powerpoint/2010/main" val="1781195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3D823AFE-6815-40E4-B7C2-F5BC8831ED5A}" type="slidenum">
              <a:rPr lang="en-US"/>
              <a:pPr>
                <a:defRPr/>
              </a:pPr>
              <a:t>‹#›</a:t>
            </a:fld>
            <a:endParaRPr lang="en-US"/>
          </a:p>
        </p:txBody>
      </p:sp>
    </p:spTree>
    <p:extLst>
      <p:ext uri="{BB962C8B-B14F-4D97-AF65-F5344CB8AC3E}">
        <p14:creationId xmlns:p14="http://schemas.microsoft.com/office/powerpoint/2010/main" val="24057580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3"/>
          <p:cNvSpPr>
            <a:spLocks noGrp="1" noChangeArrowheads="1"/>
          </p:cNvSpPr>
          <p:nvPr>
            <p:ph type="dt" sz="half" idx="10"/>
          </p:nvPr>
        </p:nvSpPr>
        <p:spPr>
          <a:ln/>
        </p:spPr>
        <p:txBody>
          <a:bodyPr/>
          <a:lstStyle>
            <a:lvl1pPr>
              <a:defRPr/>
            </a:lvl1pPr>
          </a:lstStyle>
          <a:p>
            <a:pPr>
              <a:defRPr/>
            </a:pPr>
            <a:endParaRPr lang="en-US"/>
          </a:p>
        </p:txBody>
      </p:sp>
      <p:sp>
        <p:nvSpPr>
          <p:cNvPr id="5" name="Rectangle 14"/>
          <p:cNvSpPr>
            <a:spLocks noGrp="1" noChangeArrowheads="1"/>
          </p:cNvSpPr>
          <p:nvPr>
            <p:ph type="ftr" sz="quarter" idx="11"/>
          </p:nvPr>
        </p:nvSpPr>
        <p:spPr>
          <a:ln/>
        </p:spPr>
        <p:txBody>
          <a:bodyPr/>
          <a:lstStyle>
            <a:lvl1pPr>
              <a:defRPr/>
            </a:lvl1pPr>
          </a:lstStyle>
          <a:p>
            <a:pPr>
              <a:defRPr/>
            </a:pPr>
            <a:endParaRPr lang="en-US"/>
          </a:p>
        </p:txBody>
      </p:sp>
      <p:sp>
        <p:nvSpPr>
          <p:cNvPr id="6" name="Rectangle 15"/>
          <p:cNvSpPr>
            <a:spLocks noGrp="1" noChangeArrowheads="1"/>
          </p:cNvSpPr>
          <p:nvPr>
            <p:ph type="sldNum" sz="quarter" idx="12"/>
          </p:nvPr>
        </p:nvSpPr>
        <p:spPr>
          <a:ln/>
        </p:spPr>
        <p:txBody>
          <a:bodyPr/>
          <a:lstStyle>
            <a:lvl1pPr>
              <a:defRPr/>
            </a:lvl1pPr>
          </a:lstStyle>
          <a:p>
            <a:pPr>
              <a:defRPr/>
            </a:pPr>
            <a:fld id="{68184237-4D72-416C-AB7A-3944AD3454EB}" type="slidenum">
              <a:rPr lang="en-US"/>
              <a:pPr>
                <a:defRPr/>
              </a:pPr>
              <a:t>‹#›</a:t>
            </a:fld>
            <a:endParaRPr lang="en-US"/>
          </a:p>
        </p:txBody>
      </p:sp>
    </p:spTree>
    <p:extLst>
      <p:ext uri="{BB962C8B-B14F-4D97-AF65-F5344CB8AC3E}">
        <p14:creationId xmlns:p14="http://schemas.microsoft.com/office/powerpoint/2010/main" val="35461296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495800" y="21336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A827985A-FC60-409B-AF28-46781A0F5700}" type="slidenum">
              <a:rPr lang="en-US"/>
              <a:pPr>
                <a:defRPr/>
              </a:pPr>
              <a:t>‹#›</a:t>
            </a:fld>
            <a:endParaRPr lang="en-US"/>
          </a:p>
        </p:txBody>
      </p:sp>
    </p:spTree>
    <p:extLst>
      <p:ext uri="{BB962C8B-B14F-4D97-AF65-F5344CB8AC3E}">
        <p14:creationId xmlns:p14="http://schemas.microsoft.com/office/powerpoint/2010/main" val="24947710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13"/>
          <p:cNvSpPr>
            <a:spLocks noGrp="1" noChangeArrowheads="1"/>
          </p:cNvSpPr>
          <p:nvPr>
            <p:ph type="dt" sz="half" idx="10"/>
          </p:nvPr>
        </p:nvSpPr>
        <p:spPr>
          <a:ln/>
        </p:spPr>
        <p:txBody>
          <a:bodyPr/>
          <a:lstStyle>
            <a:lvl1pPr>
              <a:defRPr/>
            </a:lvl1pPr>
          </a:lstStyle>
          <a:p>
            <a:pPr>
              <a:defRPr/>
            </a:pPr>
            <a:endParaRPr lang="en-US"/>
          </a:p>
        </p:txBody>
      </p:sp>
      <p:sp>
        <p:nvSpPr>
          <p:cNvPr id="8" name="Rectangle 14"/>
          <p:cNvSpPr>
            <a:spLocks noGrp="1" noChangeArrowheads="1"/>
          </p:cNvSpPr>
          <p:nvPr>
            <p:ph type="ftr" sz="quarter" idx="11"/>
          </p:nvPr>
        </p:nvSpPr>
        <p:spPr>
          <a:ln/>
        </p:spPr>
        <p:txBody>
          <a:bodyPr/>
          <a:lstStyle>
            <a:lvl1pPr>
              <a:defRPr/>
            </a:lvl1pPr>
          </a:lstStyle>
          <a:p>
            <a:pPr>
              <a:defRPr/>
            </a:pPr>
            <a:endParaRPr lang="en-US"/>
          </a:p>
        </p:txBody>
      </p:sp>
      <p:sp>
        <p:nvSpPr>
          <p:cNvPr id="9" name="Rectangle 15"/>
          <p:cNvSpPr>
            <a:spLocks noGrp="1" noChangeArrowheads="1"/>
          </p:cNvSpPr>
          <p:nvPr>
            <p:ph type="sldNum" sz="quarter" idx="12"/>
          </p:nvPr>
        </p:nvSpPr>
        <p:spPr>
          <a:ln/>
        </p:spPr>
        <p:txBody>
          <a:bodyPr/>
          <a:lstStyle>
            <a:lvl1pPr>
              <a:defRPr/>
            </a:lvl1pPr>
          </a:lstStyle>
          <a:p>
            <a:pPr>
              <a:defRPr/>
            </a:pPr>
            <a:fld id="{C4CDE089-2CB0-4022-A0FB-D2A03DA92267}" type="slidenum">
              <a:rPr lang="en-US"/>
              <a:pPr>
                <a:defRPr/>
              </a:pPr>
              <a:t>‹#›</a:t>
            </a:fld>
            <a:endParaRPr lang="en-US"/>
          </a:p>
        </p:txBody>
      </p:sp>
    </p:spTree>
    <p:extLst>
      <p:ext uri="{BB962C8B-B14F-4D97-AF65-F5344CB8AC3E}">
        <p14:creationId xmlns:p14="http://schemas.microsoft.com/office/powerpoint/2010/main" val="2592719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13"/>
          <p:cNvSpPr>
            <a:spLocks noGrp="1" noChangeArrowheads="1"/>
          </p:cNvSpPr>
          <p:nvPr>
            <p:ph type="dt" sz="half" idx="10"/>
          </p:nvPr>
        </p:nvSpPr>
        <p:spPr>
          <a:ln/>
        </p:spPr>
        <p:txBody>
          <a:bodyPr/>
          <a:lstStyle>
            <a:lvl1pPr>
              <a:defRPr/>
            </a:lvl1pPr>
          </a:lstStyle>
          <a:p>
            <a:pPr>
              <a:defRPr/>
            </a:pPr>
            <a:endParaRPr lang="en-US"/>
          </a:p>
        </p:txBody>
      </p:sp>
      <p:sp>
        <p:nvSpPr>
          <p:cNvPr id="4" name="Rectangle 14"/>
          <p:cNvSpPr>
            <a:spLocks noGrp="1" noChangeArrowheads="1"/>
          </p:cNvSpPr>
          <p:nvPr>
            <p:ph type="ftr" sz="quarter" idx="11"/>
          </p:nvPr>
        </p:nvSpPr>
        <p:spPr>
          <a:ln/>
        </p:spPr>
        <p:txBody>
          <a:bodyPr/>
          <a:lstStyle>
            <a:lvl1pPr>
              <a:defRPr/>
            </a:lvl1pPr>
          </a:lstStyle>
          <a:p>
            <a:pPr>
              <a:defRPr/>
            </a:pPr>
            <a:endParaRPr lang="en-US"/>
          </a:p>
        </p:txBody>
      </p:sp>
      <p:sp>
        <p:nvSpPr>
          <p:cNvPr id="5" name="Rectangle 15"/>
          <p:cNvSpPr>
            <a:spLocks noGrp="1" noChangeArrowheads="1"/>
          </p:cNvSpPr>
          <p:nvPr>
            <p:ph type="sldNum" sz="quarter" idx="12"/>
          </p:nvPr>
        </p:nvSpPr>
        <p:spPr>
          <a:ln/>
        </p:spPr>
        <p:txBody>
          <a:bodyPr/>
          <a:lstStyle>
            <a:lvl1pPr>
              <a:defRPr/>
            </a:lvl1pPr>
          </a:lstStyle>
          <a:p>
            <a:pPr>
              <a:defRPr/>
            </a:pPr>
            <a:fld id="{CEE69208-BCDB-4C87-90E8-659B0E2E1A19}" type="slidenum">
              <a:rPr lang="en-US"/>
              <a:pPr>
                <a:defRPr/>
              </a:pPr>
              <a:t>‹#›</a:t>
            </a:fld>
            <a:endParaRPr lang="en-US"/>
          </a:p>
        </p:txBody>
      </p:sp>
    </p:spTree>
    <p:extLst>
      <p:ext uri="{BB962C8B-B14F-4D97-AF65-F5344CB8AC3E}">
        <p14:creationId xmlns:p14="http://schemas.microsoft.com/office/powerpoint/2010/main" val="3555891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US"/>
          </a:p>
        </p:txBody>
      </p:sp>
      <p:sp>
        <p:nvSpPr>
          <p:cNvPr id="3" name="Rectangle 14"/>
          <p:cNvSpPr>
            <a:spLocks noGrp="1" noChangeArrowheads="1"/>
          </p:cNvSpPr>
          <p:nvPr>
            <p:ph type="ftr" sz="quarter" idx="11"/>
          </p:nvPr>
        </p:nvSpPr>
        <p:spPr>
          <a:ln/>
        </p:spPr>
        <p:txBody>
          <a:bodyPr/>
          <a:lstStyle>
            <a:lvl1pPr>
              <a:defRPr/>
            </a:lvl1pPr>
          </a:lstStyle>
          <a:p>
            <a:pPr>
              <a:defRPr/>
            </a:pPr>
            <a:endParaRPr lang="en-US"/>
          </a:p>
        </p:txBody>
      </p:sp>
      <p:sp>
        <p:nvSpPr>
          <p:cNvPr id="4" name="Rectangle 15"/>
          <p:cNvSpPr>
            <a:spLocks noGrp="1" noChangeArrowheads="1"/>
          </p:cNvSpPr>
          <p:nvPr>
            <p:ph type="sldNum" sz="quarter" idx="12"/>
          </p:nvPr>
        </p:nvSpPr>
        <p:spPr>
          <a:ln/>
        </p:spPr>
        <p:txBody>
          <a:bodyPr/>
          <a:lstStyle>
            <a:lvl1pPr>
              <a:defRPr/>
            </a:lvl1pPr>
          </a:lstStyle>
          <a:p>
            <a:pPr>
              <a:defRPr/>
            </a:pPr>
            <a:fld id="{EABA2BB7-0F9B-42AF-A794-8C3E939CEA9D}" type="slidenum">
              <a:rPr lang="en-US"/>
              <a:pPr>
                <a:defRPr/>
              </a:pPr>
              <a:t>‹#›</a:t>
            </a:fld>
            <a:endParaRPr lang="en-US"/>
          </a:p>
        </p:txBody>
      </p:sp>
    </p:spTree>
    <p:extLst>
      <p:ext uri="{BB962C8B-B14F-4D97-AF65-F5344CB8AC3E}">
        <p14:creationId xmlns:p14="http://schemas.microsoft.com/office/powerpoint/2010/main" val="39379402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4BA56425-F9D7-4D0A-B2C5-EBE2625650D9}" type="slidenum">
              <a:rPr lang="en-US"/>
              <a:pPr>
                <a:defRPr/>
              </a:pPr>
              <a:t>‹#›</a:t>
            </a:fld>
            <a:endParaRPr lang="en-US"/>
          </a:p>
        </p:txBody>
      </p:sp>
    </p:spTree>
    <p:extLst>
      <p:ext uri="{BB962C8B-B14F-4D97-AF65-F5344CB8AC3E}">
        <p14:creationId xmlns:p14="http://schemas.microsoft.com/office/powerpoint/2010/main" val="9530059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3"/>
          <p:cNvSpPr>
            <a:spLocks noGrp="1" noChangeArrowheads="1"/>
          </p:cNvSpPr>
          <p:nvPr>
            <p:ph type="dt" sz="half" idx="10"/>
          </p:nvPr>
        </p:nvSpPr>
        <p:spPr>
          <a:ln/>
        </p:spPr>
        <p:txBody>
          <a:bodyPr/>
          <a:lstStyle>
            <a:lvl1pPr>
              <a:defRPr/>
            </a:lvl1pPr>
          </a:lstStyle>
          <a:p>
            <a:pPr>
              <a:defRPr/>
            </a:pPr>
            <a:endParaRPr lang="en-US"/>
          </a:p>
        </p:txBody>
      </p:sp>
      <p:sp>
        <p:nvSpPr>
          <p:cNvPr id="6" name="Rectangle 14"/>
          <p:cNvSpPr>
            <a:spLocks noGrp="1" noChangeArrowheads="1"/>
          </p:cNvSpPr>
          <p:nvPr>
            <p:ph type="ftr" sz="quarter" idx="11"/>
          </p:nvPr>
        </p:nvSpPr>
        <p:spPr>
          <a:ln/>
        </p:spPr>
        <p:txBody>
          <a:bodyPr/>
          <a:lstStyle>
            <a:lvl1pPr>
              <a:defRPr/>
            </a:lvl1pPr>
          </a:lstStyle>
          <a:p>
            <a:pPr>
              <a:defRPr/>
            </a:pPr>
            <a:endParaRPr lang="en-US"/>
          </a:p>
        </p:txBody>
      </p:sp>
      <p:sp>
        <p:nvSpPr>
          <p:cNvPr id="7" name="Rectangle 15"/>
          <p:cNvSpPr>
            <a:spLocks noGrp="1" noChangeArrowheads="1"/>
          </p:cNvSpPr>
          <p:nvPr>
            <p:ph type="sldNum" sz="quarter" idx="12"/>
          </p:nvPr>
        </p:nvSpPr>
        <p:spPr>
          <a:ln/>
        </p:spPr>
        <p:txBody>
          <a:bodyPr/>
          <a:lstStyle>
            <a:lvl1pPr>
              <a:defRPr/>
            </a:lvl1pPr>
          </a:lstStyle>
          <a:p>
            <a:pPr>
              <a:defRPr/>
            </a:pPr>
            <a:fld id="{12F94A55-856C-4F97-B554-83FAB73AB398}" type="slidenum">
              <a:rPr lang="en-US"/>
              <a:pPr>
                <a:defRPr/>
              </a:pPr>
              <a:t>‹#›</a:t>
            </a:fld>
            <a:endParaRPr lang="en-US"/>
          </a:p>
        </p:txBody>
      </p:sp>
    </p:spTree>
    <p:extLst>
      <p:ext uri="{BB962C8B-B14F-4D97-AF65-F5344CB8AC3E}">
        <p14:creationId xmlns:p14="http://schemas.microsoft.com/office/powerpoint/2010/main" val="41008948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2400" y="0"/>
            <a:ext cx="8991600" cy="6858000"/>
            <a:chOff x="96" y="0"/>
            <a:chExt cx="5664" cy="4320"/>
          </a:xfrm>
        </p:grpSpPr>
        <p:sp>
          <p:nvSpPr>
            <p:cNvPr id="1032" name="Rectangle 3"/>
            <p:cNvSpPr>
              <a:spLocks noChangeArrowheads="1"/>
            </p:cNvSpPr>
            <p:nvPr userDrawn="1"/>
          </p:nvSpPr>
          <p:spPr bwMode="ltGray">
            <a:xfrm>
              <a:off x="1008" y="0"/>
              <a:ext cx="4752" cy="240"/>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pic>
          <p:nvPicPr>
            <p:cNvPr id="1033" name="Picture 4" descr="CITBANND"/>
            <p:cNvPicPr>
              <a:picLocks noChangeAspect="1" noChangeArrowheads="1"/>
            </p:cNvPicPr>
            <p:nvPr userDrawn="1"/>
          </p:nvPicPr>
          <p:blipFill>
            <a:blip r:embed="rId13">
              <a:extLst>
                <a:ext uri="{28A0092B-C50C-407E-A947-70E740481C1C}">
                  <a14:useLocalDpi xmlns:a14="http://schemas.microsoft.com/office/drawing/2010/main" val="0"/>
                </a:ext>
              </a:extLst>
            </a:blip>
            <a:srcRect l="30666" r="5334" b="86667"/>
            <a:stretch>
              <a:fillRect/>
            </a:stretch>
          </p:blipFill>
          <p:spPr bwMode="auto">
            <a:xfrm>
              <a:off x="1584" y="0"/>
              <a:ext cx="4176"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Rectangle 5"/>
            <p:cNvSpPr>
              <a:spLocks noChangeArrowheads="1"/>
            </p:cNvSpPr>
            <p:nvPr userDrawn="1"/>
          </p:nvSpPr>
          <p:spPr bwMode="auto">
            <a:xfrm>
              <a:off x="1008" y="240"/>
              <a:ext cx="4752" cy="48"/>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035" name="Freeform 6"/>
            <p:cNvSpPr>
              <a:spLocks/>
            </p:cNvSpPr>
            <p:nvPr userDrawn="1"/>
          </p:nvSpPr>
          <p:spPr bwMode="auto">
            <a:xfrm>
              <a:off x="96" y="1248"/>
              <a:ext cx="4320" cy="3072"/>
            </a:xfrm>
            <a:custGeom>
              <a:avLst/>
              <a:gdLst>
                <a:gd name="T0" fmla="*/ 0 w 4320"/>
                <a:gd name="T1" fmla="*/ 2891 h 3264"/>
                <a:gd name="T2" fmla="*/ 0 w 4320"/>
                <a:gd name="T3" fmla="*/ 0 h 3264"/>
                <a:gd name="T4" fmla="*/ 4320 w 4320"/>
                <a:gd name="T5" fmla="*/ 0 h 3264"/>
                <a:gd name="T6" fmla="*/ 0 60000 65536"/>
                <a:gd name="T7" fmla="*/ 0 60000 65536"/>
                <a:gd name="T8" fmla="*/ 0 60000 65536"/>
              </a:gdLst>
              <a:ahLst/>
              <a:cxnLst>
                <a:cxn ang="T6">
                  <a:pos x="T0" y="T1"/>
                </a:cxn>
                <a:cxn ang="T7">
                  <a:pos x="T2" y="T3"/>
                </a:cxn>
                <a:cxn ang="T8">
                  <a:pos x="T4" y="T5"/>
                </a:cxn>
              </a:cxnLst>
              <a:rect l="0" t="0" r="r" b="b"/>
              <a:pathLst>
                <a:path w="4320" h="3264">
                  <a:moveTo>
                    <a:pt x="0" y="3264"/>
                  </a:moveTo>
                  <a:lnTo>
                    <a:pt x="0" y="0"/>
                  </a:lnTo>
                  <a:lnTo>
                    <a:pt x="4320" y="0"/>
                  </a:lnTo>
                </a:path>
              </a:pathLst>
            </a:custGeom>
            <a:noFill/>
            <a:ln w="9525">
              <a:solidFill>
                <a:schemeClr val="accent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3079" name="Oval 7"/>
            <p:cNvSpPr>
              <a:spLocks noChangeArrowheads="1"/>
            </p:cNvSpPr>
            <p:nvPr userDrawn="1"/>
          </p:nvSpPr>
          <p:spPr bwMode="auto">
            <a:xfrm>
              <a:off x="419"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0" name="Oval 8"/>
            <p:cNvSpPr>
              <a:spLocks noChangeArrowheads="1"/>
            </p:cNvSpPr>
            <p:nvPr userDrawn="1"/>
          </p:nvSpPr>
          <p:spPr bwMode="auto">
            <a:xfrm>
              <a:off x="947"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1" name="Oval 9"/>
            <p:cNvSpPr>
              <a:spLocks noChangeArrowheads="1"/>
            </p:cNvSpPr>
            <p:nvPr userDrawn="1"/>
          </p:nvSpPr>
          <p:spPr bwMode="auto">
            <a:xfrm>
              <a:off x="1475"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sp>
          <p:nvSpPr>
            <p:cNvPr id="3082" name="Oval 10"/>
            <p:cNvSpPr>
              <a:spLocks noChangeArrowheads="1"/>
            </p:cNvSpPr>
            <p:nvPr userDrawn="1"/>
          </p:nvSpPr>
          <p:spPr bwMode="auto">
            <a:xfrm>
              <a:off x="2003" y="1193"/>
              <a:ext cx="94" cy="94"/>
            </a:xfrm>
            <a:prstGeom prst="ellipse">
              <a:avLst/>
            </a:prstGeom>
            <a:gradFill rotWithShape="0">
              <a:gsLst>
                <a:gs pos="0">
                  <a:schemeClr val="accent2"/>
                </a:gs>
                <a:gs pos="100000">
                  <a:schemeClr val="accent2">
                    <a:gamma/>
                    <a:shade val="60784"/>
                    <a:invGamma/>
                  </a:schemeClr>
                </a:gs>
              </a:gsLst>
              <a:lin ang="0" scaled="1"/>
            </a:gradFill>
            <a:ln>
              <a:noFill/>
            </a:ln>
            <a:effectLst/>
            <a:extLst>
              <a:ext uri="{91240B29-F687-4F45-9708-019B960494DF}">
                <a14:hiddenLine xmlns:a14="http://schemas.microsoft.com/office/drawing/2010/main" w="9525">
                  <a:solidFill>
                    <a:srgbClr val="00CC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en-GB"/>
            </a:p>
          </p:txBody>
        </p:sp>
      </p:grpSp>
      <p:sp>
        <p:nvSpPr>
          <p:cNvPr id="1027" name="Rectangle 11"/>
          <p:cNvSpPr>
            <a:spLocks noGrp="1" noChangeArrowheads="1"/>
          </p:cNvSpPr>
          <p:nvPr>
            <p:ph type="title"/>
          </p:nvPr>
        </p:nvSpPr>
        <p:spPr bwMode="auto">
          <a:xfrm>
            <a:off x="533400" y="609600"/>
            <a:ext cx="7772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8" name="Rectangle 12"/>
          <p:cNvSpPr>
            <a:spLocks noGrp="1" noChangeArrowheads="1"/>
          </p:cNvSpPr>
          <p:nvPr>
            <p:ph type="body" idx="1"/>
          </p:nvPr>
        </p:nvSpPr>
        <p:spPr bwMode="auto">
          <a:xfrm>
            <a:off x="533400" y="21336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85" name="Rectangle 13"/>
          <p:cNvSpPr>
            <a:spLocks noGrp="1" noChangeArrowheads="1"/>
          </p:cNvSpPr>
          <p:nvPr>
            <p:ph type="dt" sz="half" idx="2"/>
          </p:nvPr>
        </p:nvSpPr>
        <p:spPr bwMode="auto">
          <a:xfrm>
            <a:off x="5334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400">
                <a:latin typeface="+mn-lt"/>
              </a:defRPr>
            </a:lvl1pPr>
          </a:lstStyle>
          <a:p>
            <a:pPr>
              <a:defRPr/>
            </a:pPr>
            <a:endParaRPr lang="en-US"/>
          </a:p>
        </p:txBody>
      </p:sp>
      <p:sp>
        <p:nvSpPr>
          <p:cNvPr id="3086" name="Rectangle 14"/>
          <p:cNvSpPr>
            <a:spLocks noGrp="1" noChangeArrowheads="1"/>
          </p:cNvSpPr>
          <p:nvPr>
            <p:ph type="ftr" sz="quarter" idx="3"/>
          </p:nvPr>
        </p:nvSpPr>
        <p:spPr bwMode="auto">
          <a:xfrm>
            <a:off x="2971800" y="63246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400">
                <a:latin typeface="+mn-lt"/>
              </a:defRPr>
            </a:lvl1pPr>
          </a:lstStyle>
          <a:p>
            <a:pPr>
              <a:defRPr/>
            </a:pPr>
            <a:endParaRPr lang="en-US"/>
          </a:p>
        </p:txBody>
      </p:sp>
      <p:sp>
        <p:nvSpPr>
          <p:cNvPr id="3087" name="Rectangle 15"/>
          <p:cNvSpPr>
            <a:spLocks noGrp="1" noChangeArrowheads="1"/>
          </p:cNvSpPr>
          <p:nvPr>
            <p:ph type="sldNum" sz="quarter" idx="4"/>
          </p:nvPr>
        </p:nvSpPr>
        <p:spPr bwMode="auto">
          <a:xfrm>
            <a:off x="6400800" y="63246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400">
                <a:latin typeface="+mn-lt"/>
              </a:defRPr>
            </a:lvl1pPr>
          </a:lstStyle>
          <a:p>
            <a:pPr>
              <a:defRPr/>
            </a:pPr>
            <a:fld id="{28A2A9AD-7FAC-46B0-9AD4-D3885A14FA46}"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4"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ahoma" charset="0"/>
        </a:defRPr>
      </a:lvl2pPr>
      <a:lvl3pPr algn="ctr" rtl="0" eaLnBrk="0" fontAlgn="base" hangingPunct="0">
        <a:spcBef>
          <a:spcPct val="0"/>
        </a:spcBef>
        <a:spcAft>
          <a:spcPct val="0"/>
        </a:spcAft>
        <a:defRPr sz="4400">
          <a:solidFill>
            <a:schemeClr val="tx2"/>
          </a:solidFill>
          <a:latin typeface="Tahoma" charset="0"/>
        </a:defRPr>
      </a:lvl3pPr>
      <a:lvl4pPr algn="ctr" rtl="0" eaLnBrk="0" fontAlgn="base" hangingPunct="0">
        <a:spcBef>
          <a:spcPct val="0"/>
        </a:spcBef>
        <a:spcAft>
          <a:spcPct val="0"/>
        </a:spcAft>
        <a:defRPr sz="4400">
          <a:solidFill>
            <a:schemeClr val="tx2"/>
          </a:solidFill>
          <a:latin typeface="Tahoma" charset="0"/>
        </a:defRPr>
      </a:lvl4pPr>
      <a:lvl5pPr algn="ctr" rtl="0" eaLnBrk="0" fontAlgn="base" hangingPunct="0">
        <a:spcBef>
          <a:spcPct val="0"/>
        </a:spcBef>
        <a:spcAft>
          <a:spcPct val="0"/>
        </a:spcAft>
        <a:defRPr sz="4400">
          <a:solidFill>
            <a:schemeClr val="tx2"/>
          </a:solidFill>
          <a:latin typeface="Tahoma" charset="0"/>
        </a:defRPr>
      </a:lvl5pPr>
      <a:lvl6pPr marL="457200" algn="ctr" rtl="0" fontAlgn="base">
        <a:spcBef>
          <a:spcPct val="0"/>
        </a:spcBef>
        <a:spcAft>
          <a:spcPct val="0"/>
        </a:spcAft>
        <a:defRPr sz="4400">
          <a:solidFill>
            <a:schemeClr val="tx2"/>
          </a:solidFill>
          <a:latin typeface="Tahoma" charset="0"/>
        </a:defRPr>
      </a:lvl6pPr>
      <a:lvl7pPr marL="914400" algn="ctr" rtl="0" fontAlgn="base">
        <a:spcBef>
          <a:spcPct val="0"/>
        </a:spcBef>
        <a:spcAft>
          <a:spcPct val="0"/>
        </a:spcAft>
        <a:defRPr sz="4400">
          <a:solidFill>
            <a:schemeClr val="tx2"/>
          </a:solidFill>
          <a:latin typeface="Tahoma" charset="0"/>
        </a:defRPr>
      </a:lvl7pPr>
      <a:lvl8pPr marL="1371600" algn="ctr" rtl="0" fontAlgn="base">
        <a:spcBef>
          <a:spcPct val="0"/>
        </a:spcBef>
        <a:spcAft>
          <a:spcPct val="0"/>
        </a:spcAft>
        <a:defRPr sz="4400">
          <a:solidFill>
            <a:schemeClr val="tx2"/>
          </a:solidFill>
          <a:latin typeface="Tahoma" charset="0"/>
        </a:defRPr>
      </a:lvl8pPr>
      <a:lvl9pPr marL="1828800" algn="ctr" rtl="0" fontAlgn="base">
        <a:spcBef>
          <a:spcPct val="0"/>
        </a:spcBef>
        <a:spcAft>
          <a:spcPct val="0"/>
        </a:spcAft>
        <a:defRPr sz="4400">
          <a:solidFill>
            <a:schemeClr val="tx2"/>
          </a:solidFill>
          <a:latin typeface="Tahoma"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6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folHlink"/>
        </a:buClr>
        <a:buSzPct val="70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SzPct val="55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smtClean="0"/>
              <a:t>Programiranje I</a:t>
            </a:r>
          </a:p>
        </p:txBody>
      </p:sp>
      <p:sp>
        <p:nvSpPr>
          <p:cNvPr id="3075" name="Rectangle 3"/>
          <p:cNvSpPr>
            <a:spLocks noGrp="1" noChangeArrowheads="1"/>
          </p:cNvSpPr>
          <p:nvPr>
            <p:ph type="subTitle" idx="1"/>
          </p:nvPr>
        </p:nvSpPr>
        <p:spPr/>
        <p:txBody>
          <a:bodyPr/>
          <a:lstStyle/>
          <a:p>
            <a:pPr eaLnBrk="1" hangingPunct="1"/>
            <a:r>
              <a:rPr lang="en-US" smtClean="0"/>
              <a:t>Funkcije</a:t>
            </a:r>
            <a:r>
              <a:rPr lang="sr-Latn-CS" smtClean="0"/>
              <a:t> printf i scanf</a:t>
            </a:r>
          </a:p>
          <a:p>
            <a:pPr eaLnBrk="1" hangingPunct="1"/>
            <a:r>
              <a:rPr lang="sr-Latn-CS" smtClean="0"/>
              <a:t>Kontrola toka programa</a:t>
            </a:r>
            <a:endParaRPr lang="en-US" smtClean="0"/>
          </a:p>
          <a:p>
            <a:pPr eaLnBrk="1" hangingPunct="1"/>
            <a:r>
              <a:rPr lang="en-US" smtClean="0"/>
              <a:t>Pokaziva</a:t>
            </a:r>
            <a:r>
              <a:rPr lang="sr-Latn-CS" smtClean="0"/>
              <a:t>či - osnovno</a:t>
            </a:r>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sr-Latn-CS" smtClean="0"/>
              <a:t>Oblik funkcije u C-u</a:t>
            </a:r>
            <a:endParaRPr lang="en-US" smtClean="0"/>
          </a:p>
        </p:txBody>
      </p:sp>
      <p:sp>
        <p:nvSpPr>
          <p:cNvPr id="12291" name="Rectangle 3"/>
          <p:cNvSpPr>
            <a:spLocks noGrp="1" noChangeArrowheads="1"/>
          </p:cNvSpPr>
          <p:nvPr>
            <p:ph type="body" idx="1"/>
          </p:nvPr>
        </p:nvSpPr>
        <p:spPr>
          <a:xfrm>
            <a:off x="152400" y="2133600"/>
            <a:ext cx="8915400" cy="4648200"/>
          </a:xfrm>
        </p:spPr>
        <p:txBody>
          <a:bodyPr/>
          <a:lstStyle/>
          <a:p>
            <a:pPr eaLnBrk="1" hangingPunct="1">
              <a:lnSpc>
                <a:spcPct val="90000"/>
              </a:lnSpc>
            </a:pPr>
            <a:r>
              <a:rPr lang="sr-Latn-CS" sz="2400" smtClean="0"/>
              <a:t>Tijelo funkcije se oivičava </a:t>
            </a:r>
            <a:r>
              <a:rPr lang="en-US" sz="2400" smtClean="0"/>
              <a:t>velikim zagradama </a:t>
            </a:r>
            <a:r>
              <a:rPr lang="en-US" sz="2400" b="1" smtClean="0">
                <a:solidFill>
                  <a:srgbClr val="FF0000"/>
                </a:solidFill>
              </a:rPr>
              <a:t>{}</a:t>
            </a:r>
            <a:r>
              <a:rPr lang="en-US" sz="2400" smtClean="0"/>
              <a:t> i sastoji se od </a:t>
            </a:r>
            <a:r>
              <a:rPr lang="en-US" sz="2400" smtClean="0">
                <a:solidFill>
                  <a:srgbClr val="3333CC"/>
                </a:solidFill>
              </a:rPr>
              <a:t>deklaracija promjenlji</a:t>
            </a:r>
            <a:r>
              <a:rPr lang="sr-Latn-CS" sz="2400" smtClean="0">
                <a:solidFill>
                  <a:srgbClr val="3333CC"/>
                </a:solidFill>
              </a:rPr>
              <a:t>v</a:t>
            </a:r>
            <a:r>
              <a:rPr lang="en-US" sz="2400" smtClean="0">
                <a:solidFill>
                  <a:srgbClr val="3333CC"/>
                </a:solidFill>
              </a:rPr>
              <a:t>ih</a:t>
            </a:r>
            <a:r>
              <a:rPr lang="en-US" sz="2400" smtClean="0"/>
              <a:t> koje se</a:t>
            </a:r>
            <a:r>
              <a:rPr lang="sr-Latn-RS" sz="2400" smtClean="0"/>
              <a:t> obično</a:t>
            </a:r>
            <a:r>
              <a:rPr lang="en-US" sz="2400" smtClean="0"/>
              <a:t> postavljaju na po</a:t>
            </a:r>
            <a:r>
              <a:rPr lang="sr-Latn-CS" sz="2400" smtClean="0"/>
              <a:t>četku bloka i </a:t>
            </a:r>
            <a:r>
              <a:rPr lang="sr-Latn-CS" sz="2400" smtClean="0">
                <a:solidFill>
                  <a:schemeClr val="accent2"/>
                </a:solidFill>
              </a:rPr>
              <a:t>naredbi</a:t>
            </a:r>
            <a:r>
              <a:rPr lang="sr-Latn-CS" sz="2400" smtClean="0"/>
              <a:t> koje slijede. Blok naredbi </a:t>
            </a:r>
            <a:r>
              <a:rPr lang="en-US" sz="2400" smtClean="0"/>
              <a:t>u </a:t>
            </a:r>
            <a:r>
              <a:rPr lang="sr-Latn-CS" sz="2400" smtClean="0"/>
              <a:t>programskom jeziku C je sekvenca naredbi oivičena sa </a:t>
            </a:r>
            <a:r>
              <a:rPr lang="en-US" sz="2400" b="1" smtClean="0">
                <a:solidFill>
                  <a:srgbClr val="FF0000"/>
                </a:solidFill>
              </a:rPr>
              <a:t>{}</a:t>
            </a:r>
            <a:r>
              <a:rPr lang="sr-Latn-CS" sz="2400" smtClean="0"/>
              <a:t>.</a:t>
            </a:r>
            <a:endParaRPr lang="en-US" sz="2400" b="1" smtClean="0"/>
          </a:p>
          <a:p>
            <a:pPr eaLnBrk="1" hangingPunct="1">
              <a:lnSpc>
                <a:spcPct val="90000"/>
              </a:lnSpc>
            </a:pPr>
            <a:r>
              <a:rPr lang="sr-Latn-CS" sz="2400" smtClean="0"/>
              <a:t>Prije tijela funkcije se postavlja </a:t>
            </a:r>
            <a:r>
              <a:rPr lang="sr-Latn-CS" sz="2400" smtClean="0">
                <a:solidFill>
                  <a:srgbClr val="FF0000"/>
                </a:solidFill>
              </a:rPr>
              <a:t>zaglavlje</a:t>
            </a:r>
            <a:r>
              <a:rPr lang="sr-Latn-CS" sz="2400" smtClean="0"/>
              <a:t> koje sadrži ime funkcije, tip rezultata, kao i tip i imena pojedinih argumenata.</a:t>
            </a:r>
          </a:p>
          <a:p>
            <a:pPr eaLnBrk="1" hangingPunct="1">
              <a:lnSpc>
                <a:spcPct val="90000"/>
              </a:lnSpc>
            </a:pPr>
            <a:endParaRPr lang="sr-Latn-CS" sz="2400" smtClean="0"/>
          </a:p>
          <a:p>
            <a:pPr eaLnBrk="1" hangingPunct="1">
              <a:lnSpc>
                <a:spcPct val="90000"/>
              </a:lnSpc>
            </a:pPr>
            <a:endParaRPr lang="sr-Latn-CS" sz="2400" smtClean="0"/>
          </a:p>
          <a:p>
            <a:pPr eaLnBrk="1" hangingPunct="1">
              <a:lnSpc>
                <a:spcPct val="90000"/>
              </a:lnSpc>
            </a:pPr>
            <a:endParaRPr lang="sr-Latn-CS" sz="2400" smtClean="0"/>
          </a:p>
          <a:p>
            <a:pPr eaLnBrk="1" hangingPunct="1">
              <a:lnSpc>
                <a:spcPct val="90000"/>
              </a:lnSpc>
            </a:pPr>
            <a:endParaRPr lang="en-US" sz="2400" smtClean="0"/>
          </a:p>
          <a:p>
            <a:pPr eaLnBrk="1" hangingPunct="1">
              <a:lnSpc>
                <a:spcPct val="90000"/>
              </a:lnSpc>
            </a:pPr>
            <a:endParaRPr lang="sr-Latn-CS" sz="2400" smtClean="0"/>
          </a:p>
          <a:p>
            <a:pPr eaLnBrk="1" hangingPunct="1">
              <a:lnSpc>
                <a:spcPct val="90000"/>
              </a:lnSpc>
            </a:pPr>
            <a:r>
              <a:rPr lang="sr-Latn-CS" sz="2400" smtClean="0"/>
              <a:t>Za sada je glavni program jedina funkcija koju ćemo koristiti.</a:t>
            </a:r>
            <a:endParaRPr lang="en-US" sz="2400" smtClean="0"/>
          </a:p>
        </p:txBody>
      </p:sp>
      <p:sp>
        <p:nvSpPr>
          <p:cNvPr id="12292" name="Text Box 4"/>
          <p:cNvSpPr txBox="1">
            <a:spLocks noChangeArrowheads="1"/>
          </p:cNvSpPr>
          <p:nvPr/>
        </p:nvSpPr>
        <p:spPr bwMode="auto">
          <a:xfrm>
            <a:off x="-1311275" y="4613275"/>
            <a:ext cx="359727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endParaRPr lang="en-US"/>
          </a:p>
        </p:txBody>
      </p:sp>
      <p:sp>
        <p:nvSpPr>
          <p:cNvPr id="12293" name="Text Box 5"/>
          <p:cNvSpPr txBox="1">
            <a:spLocks noChangeArrowheads="1"/>
          </p:cNvSpPr>
          <p:nvPr/>
        </p:nvSpPr>
        <p:spPr bwMode="auto">
          <a:xfrm>
            <a:off x="827584" y="4247217"/>
            <a:ext cx="4800600" cy="2062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ts val="0"/>
              </a:spcBef>
              <a:tabLst>
                <a:tab pos="452438" algn="l"/>
              </a:tabLst>
            </a:pPr>
            <a:r>
              <a:rPr lang="sr-Latn-CS" sz="1600" b="1">
                <a:solidFill>
                  <a:srgbClr val="FF0000"/>
                </a:solidFill>
                <a:latin typeface="Tahoma" charset="0"/>
              </a:rPr>
              <a:t>zaglavlje()</a:t>
            </a:r>
            <a:r>
              <a:rPr lang="en-US" sz="1600" b="1">
                <a:solidFill>
                  <a:srgbClr val="FF0000"/>
                </a:solidFill>
                <a:latin typeface="Tahoma" charset="0"/>
              </a:rPr>
              <a:t>{</a:t>
            </a:r>
            <a:br>
              <a:rPr lang="en-US" sz="1600" b="1">
                <a:solidFill>
                  <a:srgbClr val="FF0000"/>
                </a:solidFill>
                <a:latin typeface="Tahoma" charset="0"/>
              </a:rPr>
            </a:br>
            <a:r>
              <a:rPr lang="en-US" sz="1600" b="1" smtClean="0">
                <a:solidFill>
                  <a:srgbClr val="FF0000"/>
                </a:solidFill>
                <a:latin typeface="Tahoma" charset="0"/>
              </a:rPr>
              <a:t>	</a:t>
            </a:r>
            <a:r>
              <a:rPr lang="en-US" sz="1600" b="1" smtClean="0">
                <a:solidFill>
                  <a:srgbClr val="3333CC"/>
                </a:solidFill>
                <a:latin typeface="Tahoma" charset="0"/>
              </a:rPr>
              <a:t>deklaracija1;</a:t>
            </a:r>
          </a:p>
          <a:p>
            <a:pPr eaLnBrk="1" hangingPunct="1">
              <a:spcBef>
                <a:spcPts val="0"/>
              </a:spcBef>
              <a:tabLst>
                <a:tab pos="452438" algn="l"/>
              </a:tabLst>
            </a:pPr>
            <a:r>
              <a:rPr lang="en-US" sz="1600" b="1">
                <a:solidFill>
                  <a:srgbClr val="3333CC"/>
                </a:solidFill>
                <a:latin typeface="Tahoma" charset="0"/>
              </a:rPr>
              <a:t>	</a:t>
            </a:r>
            <a:r>
              <a:rPr lang="en-US" sz="1600" b="1" smtClean="0">
                <a:solidFill>
                  <a:srgbClr val="3333CC"/>
                </a:solidFill>
                <a:latin typeface="Tahoma" charset="0"/>
              </a:rPr>
              <a:t>deklaracija2;</a:t>
            </a:r>
          </a:p>
          <a:p>
            <a:pPr eaLnBrk="1" hangingPunct="1">
              <a:spcBef>
                <a:spcPts val="0"/>
              </a:spcBef>
              <a:tabLst>
                <a:tab pos="452438" algn="l"/>
              </a:tabLst>
            </a:pPr>
            <a:r>
              <a:rPr lang="en-US" sz="1600" b="1">
                <a:solidFill>
                  <a:srgbClr val="3333CC"/>
                </a:solidFill>
                <a:latin typeface="Tahoma" charset="0"/>
              </a:rPr>
              <a:t>	</a:t>
            </a:r>
            <a:r>
              <a:rPr lang="en-US" sz="1600" b="1" smtClean="0">
                <a:solidFill>
                  <a:srgbClr val="3333CC"/>
                </a:solidFill>
                <a:latin typeface="Tahoma" charset="0"/>
              </a:rPr>
              <a:t>...</a:t>
            </a:r>
            <a:endParaRPr lang="en-US" sz="1600" b="1">
              <a:solidFill>
                <a:srgbClr val="3333CC"/>
              </a:solidFill>
              <a:latin typeface="Tahoma" charset="0"/>
            </a:endParaRPr>
          </a:p>
          <a:p>
            <a:pPr eaLnBrk="1" hangingPunct="1">
              <a:spcBef>
                <a:spcPts val="0"/>
              </a:spcBef>
              <a:tabLst>
                <a:tab pos="452438" algn="l"/>
              </a:tabLst>
            </a:pPr>
            <a:r>
              <a:rPr lang="en-US" sz="1600" b="1">
                <a:solidFill>
                  <a:srgbClr val="3333CC"/>
                </a:solidFill>
                <a:latin typeface="Tahoma" charset="0"/>
              </a:rPr>
              <a:t>	</a:t>
            </a:r>
            <a:r>
              <a:rPr lang="en-US" sz="1600" b="1" smtClean="0">
                <a:solidFill>
                  <a:schemeClr val="accent2"/>
                </a:solidFill>
                <a:latin typeface="Tahoma" charset="0"/>
              </a:rPr>
              <a:t>naredba1;</a:t>
            </a:r>
          </a:p>
          <a:p>
            <a:pPr eaLnBrk="1" hangingPunct="1">
              <a:spcBef>
                <a:spcPts val="0"/>
              </a:spcBef>
              <a:tabLst>
                <a:tab pos="452438" algn="l"/>
              </a:tabLst>
            </a:pPr>
            <a:r>
              <a:rPr lang="en-US" sz="1600" b="1">
                <a:solidFill>
                  <a:schemeClr val="accent2"/>
                </a:solidFill>
                <a:latin typeface="Tahoma" charset="0"/>
              </a:rPr>
              <a:t>	</a:t>
            </a:r>
            <a:r>
              <a:rPr lang="en-US" sz="1600" b="1" smtClean="0">
                <a:solidFill>
                  <a:schemeClr val="accent2"/>
                </a:solidFill>
                <a:latin typeface="Tahoma" charset="0"/>
              </a:rPr>
              <a:t>naredba2;</a:t>
            </a:r>
          </a:p>
          <a:p>
            <a:pPr eaLnBrk="1" hangingPunct="1">
              <a:spcBef>
                <a:spcPts val="0"/>
              </a:spcBef>
              <a:tabLst>
                <a:tab pos="452438" algn="l"/>
              </a:tabLst>
            </a:pPr>
            <a:r>
              <a:rPr lang="en-US" sz="1600" b="1">
                <a:solidFill>
                  <a:schemeClr val="accent2"/>
                </a:solidFill>
                <a:latin typeface="Tahoma" charset="0"/>
              </a:rPr>
              <a:t>	</a:t>
            </a:r>
            <a:r>
              <a:rPr lang="en-US" sz="1600" b="1" smtClean="0">
                <a:solidFill>
                  <a:schemeClr val="accent2"/>
                </a:solidFill>
                <a:latin typeface="Tahoma" charset="0"/>
              </a:rPr>
              <a:t>...</a:t>
            </a:r>
            <a:endParaRPr lang="en-US" sz="1600" b="1">
              <a:solidFill>
                <a:schemeClr val="accent2"/>
              </a:solidFill>
              <a:latin typeface="Tahoma" charset="0"/>
            </a:endParaRPr>
          </a:p>
          <a:p>
            <a:pPr eaLnBrk="1" hangingPunct="1">
              <a:spcBef>
                <a:spcPts val="0"/>
              </a:spcBef>
            </a:pPr>
            <a:r>
              <a:rPr lang="en-US" sz="1600" b="1">
                <a:solidFill>
                  <a:srgbClr val="FF0000"/>
                </a:solidFill>
                <a:latin typeface="Tahoma" charset="0"/>
              </a:rPr>
              <a:t>}</a:t>
            </a:r>
          </a:p>
        </p:txBody>
      </p:sp>
      <p:sp>
        <p:nvSpPr>
          <p:cNvPr id="12294" name="AutoShape 6"/>
          <p:cNvSpPr>
            <a:spLocks/>
          </p:cNvSpPr>
          <p:nvPr/>
        </p:nvSpPr>
        <p:spPr bwMode="auto">
          <a:xfrm>
            <a:off x="2656136" y="4235450"/>
            <a:ext cx="331688" cy="1951038"/>
          </a:xfrm>
          <a:prstGeom prst="rightBrace">
            <a:avLst>
              <a:gd name="adj1" fmla="val 80643"/>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2295" name="Text Box 7"/>
          <p:cNvSpPr txBox="1">
            <a:spLocks noChangeArrowheads="1"/>
          </p:cNvSpPr>
          <p:nvPr/>
        </p:nvSpPr>
        <p:spPr bwMode="auto">
          <a:xfrm>
            <a:off x="3027040" y="5029200"/>
            <a:ext cx="3129136"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en-US" sz="1800" b="1">
                <a:latin typeface="Tahoma" charset="0"/>
              </a:rPr>
              <a:t>Primjer izgleda funkcije</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smtClean="0"/>
              <a:t>Pregled naredbi u C-</a:t>
            </a:r>
            <a:r>
              <a:rPr lang="sr-Latn-CS" smtClean="0"/>
              <a:t>u</a:t>
            </a:r>
            <a:endParaRPr lang="en-US" smtClean="0"/>
          </a:p>
        </p:txBody>
      </p:sp>
      <p:sp>
        <p:nvSpPr>
          <p:cNvPr id="13315" name="Rectangle 3"/>
          <p:cNvSpPr>
            <a:spLocks noGrp="1" noChangeArrowheads="1"/>
          </p:cNvSpPr>
          <p:nvPr>
            <p:ph type="body" sz="half" idx="1"/>
          </p:nvPr>
        </p:nvSpPr>
        <p:spPr>
          <a:xfrm>
            <a:off x="228600" y="2743200"/>
            <a:ext cx="4114800" cy="4114800"/>
          </a:xfrm>
        </p:spPr>
        <p:txBody>
          <a:bodyPr/>
          <a:lstStyle/>
          <a:p>
            <a:pPr eaLnBrk="1" hangingPunct="1"/>
            <a:r>
              <a:rPr lang="sr-Latn-CS" sz="2200" smtClean="0"/>
              <a:t>Nare</a:t>
            </a:r>
            <a:r>
              <a:rPr lang="en-US" sz="2200" smtClean="0"/>
              <a:t>d</a:t>
            </a:r>
            <a:r>
              <a:rPr lang="sr-Latn-CS" sz="2200" smtClean="0"/>
              <a:t>ba pridruživanja </a:t>
            </a:r>
            <a:r>
              <a:rPr lang="sr-Latn-CS" sz="2200" smtClean="0">
                <a:solidFill>
                  <a:srgbClr val="FF0000"/>
                </a:solidFill>
              </a:rPr>
              <a:t>=</a:t>
            </a:r>
            <a:endParaRPr lang="sr-Latn-CS" sz="2200" smtClean="0"/>
          </a:p>
          <a:p>
            <a:pPr eaLnBrk="1" hangingPunct="1"/>
            <a:r>
              <a:rPr lang="sr-Latn-CS" sz="2200" smtClean="0"/>
              <a:t>Poziv funkcije koji se obavlja u obliku </a:t>
            </a:r>
            <a:r>
              <a:rPr lang="sr-Latn-CS" sz="2200" smtClean="0">
                <a:solidFill>
                  <a:srgbClr val="FF0000"/>
                </a:solidFill>
              </a:rPr>
              <a:t>ime_funkcije(argumenti);</a:t>
            </a:r>
          </a:p>
          <a:p>
            <a:pPr eaLnBrk="1" hangingPunct="1"/>
            <a:r>
              <a:rPr lang="sr-Latn-CS" sz="2200" smtClean="0"/>
              <a:t>Složena ili blok naredba koja je zapravo skup naredbi oivičen velikim zagrada</a:t>
            </a:r>
            <a:r>
              <a:rPr lang="en-US" sz="2200" smtClean="0"/>
              <a:t>ma</a:t>
            </a:r>
            <a:r>
              <a:rPr lang="sr-Latn-CS" sz="2200" smtClean="0"/>
              <a:t> (tretira se kao jedna)</a:t>
            </a:r>
            <a:br>
              <a:rPr lang="sr-Latn-CS" sz="2200" smtClean="0"/>
            </a:br>
            <a:r>
              <a:rPr lang="en-US" sz="2200" smtClean="0">
                <a:solidFill>
                  <a:srgbClr val="FF0000"/>
                </a:solidFill>
              </a:rPr>
              <a:t>{nar1; nar2; nar3; ... narN;}</a:t>
            </a:r>
          </a:p>
          <a:p>
            <a:pPr eaLnBrk="1" hangingPunct="1"/>
            <a:r>
              <a:rPr lang="en-US" sz="2200" smtClean="0"/>
              <a:t>Prazna naredba </a:t>
            </a:r>
            <a:r>
              <a:rPr lang="en-US" sz="2200" smtClean="0">
                <a:solidFill>
                  <a:srgbClr val="FF0000"/>
                </a:solidFill>
              </a:rPr>
              <a:t>;</a:t>
            </a:r>
          </a:p>
        </p:txBody>
      </p:sp>
      <p:sp>
        <p:nvSpPr>
          <p:cNvPr id="13316" name="Rectangle 4"/>
          <p:cNvSpPr>
            <a:spLocks noGrp="1" noChangeArrowheads="1"/>
          </p:cNvSpPr>
          <p:nvPr>
            <p:ph type="body" sz="half" idx="2"/>
          </p:nvPr>
        </p:nvSpPr>
        <p:spPr>
          <a:xfrm>
            <a:off x="4572000" y="2743200"/>
            <a:ext cx="4572000" cy="4114800"/>
          </a:xfrm>
        </p:spPr>
        <p:txBody>
          <a:bodyPr/>
          <a:lstStyle/>
          <a:p>
            <a:pPr eaLnBrk="1" hangingPunct="1"/>
            <a:r>
              <a:rPr lang="en-US" sz="2200" smtClean="0"/>
              <a:t>Osam naredbi za kontrolu toka:</a:t>
            </a:r>
          </a:p>
          <a:p>
            <a:pPr lvl="1" eaLnBrk="1" hangingPunct="1"/>
            <a:r>
              <a:rPr lang="en-US" sz="2000" smtClean="0">
                <a:solidFill>
                  <a:srgbClr val="FF0000"/>
                </a:solidFill>
              </a:rPr>
              <a:t>if</a:t>
            </a:r>
          </a:p>
          <a:p>
            <a:pPr lvl="1" eaLnBrk="1" hangingPunct="1"/>
            <a:r>
              <a:rPr lang="en-US" sz="2000" smtClean="0">
                <a:solidFill>
                  <a:srgbClr val="FF0000"/>
                </a:solidFill>
              </a:rPr>
              <a:t>switch</a:t>
            </a:r>
          </a:p>
          <a:p>
            <a:pPr lvl="1" eaLnBrk="1" hangingPunct="1"/>
            <a:r>
              <a:rPr lang="en-US" sz="2000" smtClean="0">
                <a:solidFill>
                  <a:srgbClr val="FF0000"/>
                </a:solidFill>
              </a:rPr>
              <a:t>while</a:t>
            </a:r>
          </a:p>
          <a:p>
            <a:pPr lvl="1" eaLnBrk="1" hangingPunct="1"/>
            <a:r>
              <a:rPr lang="en-US" sz="2000" smtClean="0">
                <a:solidFill>
                  <a:srgbClr val="FF0000"/>
                </a:solidFill>
              </a:rPr>
              <a:t>do</a:t>
            </a:r>
          </a:p>
          <a:p>
            <a:pPr lvl="1" eaLnBrk="1" hangingPunct="1"/>
            <a:r>
              <a:rPr lang="en-US" sz="2000" smtClean="0">
                <a:solidFill>
                  <a:srgbClr val="FF0000"/>
                </a:solidFill>
              </a:rPr>
              <a:t>for </a:t>
            </a:r>
            <a:endParaRPr lang="sr-Latn-CS" sz="2000" smtClean="0">
              <a:solidFill>
                <a:srgbClr val="FF0000"/>
              </a:solidFill>
            </a:endParaRPr>
          </a:p>
          <a:p>
            <a:pPr lvl="1" eaLnBrk="1" hangingPunct="1"/>
            <a:r>
              <a:rPr lang="en-US" sz="2000" smtClean="0">
                <a:solidFill>
                  <a:srgbClr val="FF0000"/>
                </a:solidFill>
              </a:rPr>
              <a:t>break</a:t>
            </a:r>
          </a:p>
          <a:p>
            <a:pPr lvl="1" eaLnBrk="1" hangingPunct="1"/>
            <a:r>
              <a:rPr lang="en-US" sz="2000" smtClean="0">
                <a:solidFill>
                  <a:srgbClr val="FF0000"/>
                </a:solidFill>
              </a:rPr>
              <a:t>continue</a:t>
            </a:r>
          </a:p>
          <a:p>
            <a:pPr lvl="1" eaLnBrk="1" hangingPunct="1"/>
            <a:r>
              <a:rPr lang="en-US" sz="2000" smtClean="0">
                <a:solidFill>
                  <a:srgbClr val="FF0000"/>
                </a:solidFill>
              </a:rPr>
              <a:t>goto</a:t>
            </a:r>
          </a:p>
          <a:p>
            <a:pPr eaLnBrk="1" hangingPunct="1"/>
            <a:r>
              <a:rPr lang="en-US" sz="2200" smtClean="0"/>
              <a:t>Vra</a:t>
            </a:r>
            <a:r>
              <a:rPr lang="sr-Latn-CS" sz="2200" smtClean="0"/>
              <a:t>ćanje rezultata funkcije naredbom </a:t>
            </a:r>
            <a:r>
              <a:rPr lang="sr-Latn-CS" sz="2200" smtClean="0">
                <a:solidFill>
                  <a:srgbClr val="FF0000"/>
                </a:solidFill>
              </a:rPr>
              <a:t>return</a:t>
            </a:r>
            <a:r>
              <a:rPr lang="sr-Latn-CS" sz="2200" smtClean="0"/>
              <a:t>.</a:t>
            </a:r>
            <a:endParaRPr lang="en-US" sz="2200" smtClean="0"/>
          </a:p>
        </p:txBody>
      </p:sp>
      <p:sp>
        <p:nvSpPr>
          <p:cNvPr id="13317" name="Text Box 5"/>
          <p:cNvSpPr txBox="1">
            <a:spLocks noChangeArrowheads="1"/>
          </p:cNvSpPr>
          <p:nvPr/>
        </p:nvSpPr>
        <p:spPr bwMode="auto">
          <a:xfrm>
            <a:off x="228600" y="2133600"/>
            <a:ext cx="8915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en-US">
                <a:latin typeface="Tahoma" charset="0"/>
              </a:rPr>
              <a:t>Postoji samo 13 osnovnih naredbi, </a:t>
            </a:r>
            <a:r>
              <a:rPr lang="sr-Latn-CS">
                <a:latin typeface="Tahoma" charset="0"/>
              </a:rPr>
              <a:t>što se smatra prednošću C-a.</a:t>
            </a:r>
            <a:endParaRPr lang="en-US">
              <a:latin typeface="Tahoma"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sr-Latn-CS" smtClean="0"/>
              <a:t>Pridruživanje</a:t>
            </a:r>
            <a:endParaRPr lang="en-US" smtClean="0"/>
          </a:p>
        </p:txBody>
      </p:sp>
      <p:sp>
        <p:nvSpPr>
          <p:cNvPr id="14339" name="Rectangle 3"/>
          <p:cNvSpPr>
            <a:spLocks noGrp="1" noChangeArrowheads="1"/>
          </p:cNvSpPr>
          <p:nvPr>
            <p:ph type="body" idx="1"/>
          </p:nvPr>
        </p:nvSpPr>
        <p:spPr>
          <a:xfrm>
            <a:off x="395536" y="2338388"/>
            <a:ext cx="8496944" cy="4114800"/>
          </a:xfrm>
        </p:spPr>
        <p:txBody>
          <a:bodyPr/>
          <a:lstStyle/>
          <a:p>
            <a:pPr eaLnBrk="1" hangingPunct="1"/>
            <a:r>
              <a:rPr lang="sr-Latn-CS" sz="2400" smtClean="0"/>
              <a:t>Pridruživanje se u C-u obavlja preko operatora </a:t>
            </a:r>
            <a:r>
              <a:rPr lang="sr-Latn-CS" sz="2400" smtClean="0">
                <a:solidFill>
                  <a:srgbClr val="FF0000"/>
                </a:solidFill>
              </a:rPr>
              <a:t>=</a:t>
            </a:r>
            <a:r>
              <a:rPr lang="sr-Latn-CS" sz="2400" smtClean="0"/>
              <a:t>. </a:t>
            </a:r>
          </a:p>
          <a:p>
            <a:pPr eaLnBrk="1" hangingPunct="1"/>
            <a:r>
              <a:rPr lang="sr-Latn-CS" sz="2400" smtClean="0"/>
              <a:t>Sa lijeve strane mora biti dozvoljena lijeva vrijednost (</a:t>
            </a:r>
            <a:r>
              <a:rPr lang="sr-Latn-CS" sz="2400" smtClean="0">
                <a:solidFill>
                  <a:srgbClr val="3333CC"/>
                </a:solidFill>
              </a:rPr>
              <a:t>lvalue</a:t>
            </a:r>
            <a:r>
              <a:rPr lang="sr-Latn-CS" sz="2400" smtClean="0"/>
              <a:t>) kojoj se može pridružiti </a:t>
            </a:r>
            <a:r>
              <a:rPr lang="en-US" sz="2400" smtClean="0"/>
              <a:t>vrijednost </a:t>
            </a:r>
            <a:r>
              <a:rPr lang="sr-Latn-CS" sz="2400" smtClean="0"/>
              <a:t>izraz</a:t>
            </a:r>
            <a:r>
              <a:rPr lang="en-US" sz="2400" smtClean="0"/>
              <a:t>a</a:t>
            </a:r>
            <a:r>
              <a:rPr lang="sr-Latn-CS" sz="2400" smtClean="0"/>
              <a:t> </a:t>
            </a:r>
            <a:r>
              <a:rPr lang="en-US" sz="2400" smtClean="0"/>
              <a:t>s</a:t>
            </a:r>
            <a:r>
              <a:rPr lang="sr-Latn-CS" sz="2400" smtClean="0"/>
              <a:t>a desn</a:t>
            </a:r>
            <a:r>
              <a:rPr lang="en-US" sz="2400" smtClean="0"/>
              <a:t>e</a:t>
            </a:r>
            <a:r>
              <a:rPr lang="sr-Latn-CS" sz="2400" smtClean="0"/>
              <a:t> stran</a:t>
            </a:r>
            <a:r>
              <a:rPr lang="en-US" sz="2400" smtClean="0"/>
              <a:t>e</a:t>
            </a:r>
            <a:r>
              <a:rPr lang="sr-Latn-CS" sz="2400" smtClean="0"/>
              <a:t>, dok sa desne može biti izraz, poziv funkcije ili konstanta.</a:t>
            </a:r>
          </a:p>
          <a:p>
            <a:pPr eaLnBrk="1" hangingPunct="1"/>
            <a:r>
              <a:rPr lang="sr-Latn-CS" sz="2400" smtClean="0"/>
              <a:t>C jezik dozvoljava pridruživanje tipa:</a:t>
            </a:r>
            <a:br>
              <a:rPr lang="sr-Latn-CS" sz="2400" smtClean="0"/>
            </a:br>
            <a:r>
              <a:rPr lang="sr-Latn-CS" sz="2400" smtClean="0">
                <a:solidFill>
                  <a:srgbClr val="FF0000"/>
                </a:solidFill>
              </a:rPr>
              <a:t>a=b=c;</a:t>
            </a:r>
          </a:p>
          <a:p>
            <a:pPr eaLnBrk="1" hangingPunct="1"/>
            <a:r>
              <a:rPr lang="sr-Latn-CS" sz="2400" smtClean="0"/>
              <a:t>Sada promjenljive </a:t>
            </a:r>
            <a:r>
              <a:rPr lang="sr-Latn-CS" sz="2400" smtClean="0">
                <a:solidFill>
                  <a:srgbClr val="FF0000"/>
                </a:solidFill>
              </a:rPr>
              <a:t>a</a:t>
            </a:r>
            <a:r>
              <a:rPr lang="sr-Latn-CS" sz="2400" smtClean="0"/>
              <a:t> i </a:t>
            </a:r>
            <a:r>
              <a:rPr lang="sr-Latn-CS" sz="2400" smtClean="0">
                <a:solidFill>
                  <a:srgbClr val="FF0000"/>
                </a:solidFill>
              </a:rPr>
              <a:t>b</a:t>
            </a:r>
            <a:r>
              <a:rPr lang="sr-Latn-CS" sz="2400" smtClean="0"/>
              <a:t> moraju biti dozvoljene lijeve strane izraza. Ovakav način pridruživanja drugi programski jezici rijetko podržavaju.</a:t>
            </a:r>
            <a:endParaRPr lang="en-US" sz="240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sr-Latn-CS" smtClean="0"/>
              <a:t>Uslovno izvršavanje </a:t>
            </a:r>
            <a:r>
              <a:rPr lang="sr-Latn-CS" smtClean="0">
                <a:solidFill>
                  <a:srgbClr val="FF0000"/>
                </a:solidFill>
              </a:rPr>
              <a:t>if</a:t>
            </a:r>
            <a:endParaRPr lang="en-US" smtClean="0">
              <a:solidFill>
                <a:srgbClr val="FF0000"/>
              </a:solidFill>
            </a:endParaRPr>
          </a:p>
        </p:txBody>
      </p:sp>
      <p:sp>
        <p:nvSpPr>
          <p:cNvPr id="15363" name="Rectangle 3"/>
          <p:cNvSpPr>
            <a:spLocks noGrp="1" noChangeArrowheads="1"/>
          </p:cNvSpPr>
          <p:nvPr>
            <p:ph type="body" idx="1"/>
          </p:nvPr>
        </p:nvSpPr>
        <p:spPr>
          <a:xfrm>
            <a:off x="395288" y="2133600"/>
            <a:ext cx="8686800" cy="4495800"/>
          </a:xfrm>
        </p:spPr>
        <p:txBody>
          <a:bodyPr/>
          <a:lstStyle/>
          <a:p>
            <a:pPr eaLnBrk="1" hangingPunct="1">
              <a:lnSpc>
                <a:spcPct val="90000"/>
              </a:lnSpc>
              <a:spcBef>
                <a:spcPts val="0"/>
              </a:spcBef>
              <a:spcAft>
                <a:spcPts val="1200"/>
              </a:spcAft>
            </a:pPr>
            <a:r>
              <a:rPr lang="sr-Latn-CS" sz="2400" smtClean="0"/>
              <a:t>Naredba uslovnog izvršavanja ima oblik:</a:t>
            </a:r>
            <a:br>
              <a:rPr lang="sr-Latn-CS" sz="2400" smtClean="0"/>
            </a:br>
            <a:r>
              <a:rPr lang="sr-Latn-CS" sz="2400" smtClean="0">
                <a:solidFill>
                  <a:srgbClr val="FF0000"/>
                </a:solidFill>
              </a:rPr>
              <a:t>if</a:t>
            </a:r>
            <a:r>
              <a:rPr lang="sr-Latn-CS" sz="2400" smtClean="0"/>
              <a:t>(</a:t>
            </a:r>
            <a:r>
              <a:rPr lang="sr-Latn-CS" sz="2400" smtClean="0">
                <a:solidFill>
                  <a:srgbClr val="3333CC"/>
                </a:solidFill>
              </a:rPr>
              <a:t>uslov</a:t>
            </a:r>
            <a:r>
              <a:rPr lang="sr-Latn-CS" sz="2400" smtClean="0"/>
              <a:t>) </a:t>
            </a:r>
            <a:r>
              <a:rPr lang="sr-Latn-CS" sz="2400" smtClean="0">
                <a:solidFill>
                  <a:schemeClr val="accent1"/>
                </a:solidFill>
              </a:rPr>
              <a:t>naredba ili blok naredbi;</a:t>
            </a:r>
          </a:p>
          <a:p>
            <a:pPr eaLnBrk="1" hangingPunct="1">
              <a:lnSpc>
                <a:spcPct val="90000"/>
              </a:lnSpc>
            </a:pPr>
            <a:r>
              <a:rPr lang="sr-Latn-CS" sz="2400" smtClean="0"/>
              <a:t>Ako je </a:t>
            </a:r>
            <a:r>
              <a:rPr lang="sr-Latn-CS" sz="2400" smtClean="0">
                <a:solidFill>
                  <a:srgbClr val="3333CC"/>
                </a:solidFill>
              </a:rPr>
              <a:t>uslov</a:t>
            </a:r>
            <a:r>
              <a:rPr lang="sr-Latn-CS" sz="2400" smtClean="0"/>
              <a:t> logički tačan (različit od nule, podsjetite se smisla logičke tačnosti u C-u) izvršava se </a:t>
            </a:r>
            <a:r>
              <a:rPr lang="sr-Latn-CS" sz="2400" smtClean="0">
                <a:solidFill>
                  <a:schemeClr val="accent1"/>
                </a:solidFill>
              </a:rPr>
              <a:t>naredba ili blok naredbi</a:t>
            </a:r>
            <a:r>
              <a:rPr lang="sr-Latn-CS" sz="2400" smtClean="0"/>
              <a:t>. Ako se izvršava jedna naredba ne moraju se koristiti vitičaste zagrade, a ako se izvršava više naredbi postavljaju se vitičaste zagrade oko njih (blok naredbi).</a:t>
            </a:r>
          </a:p>
          <a:p>
            <a:pPr eaLnBrk="1" hangingPunct="1">
              <a:lnSpc>
                <a:spcPct val="90000"/>
              </a:lnSpc>
              <a:spcBef>
                <a:spcPts val="1200"/>
              </a:spcBef>
              <a:spcAft>
                <a:spcPts val="600"/>
              </a:spcAft>
            </a:pPr>
            <a:r>
              <a:rPr lang="sr-Latn-CS" sz="2400" smtClean="0"/>
              <a:t>if naredba, sa onim što se izvršava ako je uslov zadovoljen, tretira se kao jedna naredba.</a:t>
            </a:r>
          </a:p>
          <a:p>
            <a:pPr eaLnBrk="1" hangingPunct="1">
              <a:lnSpc>
                <a:spcPct val="90000"/>
              </a:lnSpc>
            </a:pPr>
            <a:r>
              <a:rPr lang="sr-Latn-CS" sz="2400" smtClean="0">
                <a:solidFill>
                  <a:srgbClr val="FF0000"/>
                </a:solidFill>
              </a:rPr>
              <a:t>OPREZ</a:t>
            </a:r>
            <a:r>
              <a:rPr lang="en-US" sz="2400" smtClean="0">
                <a:solidFill>
                  <a:srgbClr val="FF0000"/>
                </a:solidFill>
              </a:rPr>
              <a:t>!!!</a:t>
            </a:r>
            <a:r>
              <a:rPr lang="sr-Latn-CS" sz="2400" smtClean="0"/>
              <a:t/>
            </a:r>
            <a:br>
              <a:rPr lang="sr-Latn-CS" sz="2400" smtClean="0"/>
            </a:br>
            <a:r>
              <a:rPr lang="sr-Latn-CS" sz="2400" smtClean="0">
                <a:solidFill>
                  <a:srgbClr val="3333CC"/>
                </a:solidFill>
              </a:rPr>
              <a:t>if(uslov) </a:t>
            </a:r>
            <a:r>
              <a:rPr lang="sr-Latn-CS" sz="2400" smtClean="0">
                <a:solidFill>
                  <a:srgbClr val="FF0000"/>
                </a:solidFill>
              </a:rPr>
              <a:t>;</a:t>
            </a:r>
            <a:r>
              <a:rPr lang="sr-Latn-CS" sz="2400" smtClean="0"/>
              <a:t> </a:t>
            </a:r>
            <a:r>
              <a:rPr lang="sr-Latn-CS" sz="1800" b="1" smtClean="0"/>
              <a:t> </a:t>
            </a:r>
            <a:r>
              <a:rPr lang="en-US" sz="1800" b="1" smtClean="0"/>
              <a:t>/*ispravna naredb</a:t>
            </a:r>
            <a:r>
              <a:rPr lang="sr-Latn-CS" sz="1800" b="1" smtClean="0"/>
              <a:t>a</a:t>
            </a:r>
            <a:r>
              <a:rPr lang="en-US" sz="1800" b="1" smtClean="0"/>
              <a:t>, ali vjerovatno ne radi ono </a:t>
            </a:r>
            <a:r>
              <a:rPr lang="sr-Latn-CS" sz="1800" b="1" smtClean="0"/>
              <a:t>što ste 			zamislili</a:t>
            </a:r>
            <a:r>
              <a:rPr lang="en-US" sz="1800" b="1" smtClean="0"/>
              <a:t>*/</a:t>
            </a:r>
            <a:endParaRPr lang="sr-Latn-CS" sz="2400" smtClean="0"/>
          </a:p>
        </p:txBody>
      </p:sp>
      <p:sp>
        <p:nvSpPr>
          <p:cNvPr id="15364" name="Freeform 4"/>
          <p:cNvSpPr>
            <a:spLocks/>
          </p:cNvSpPr>
          <p:nvPr/>
        </p:nvSpPr>
        <p:spPr bwMode="auto">
          <a:xfrm>
            <a:off x="2056656" y="6356176"/>
            <a:ext cx="1219200" cy="360933"/>
          </a:xfrm>
          <a:custGeom>
            <a:avLst/>
            <a:gdLst>
              <a:gd name="T0" fmla="*/ 0 w 1008"/>
              <a:gd name="T1" fmla="*/ 0 h 336"/>
              <a:gd name="T2" fmla="*/ 0 w 1008"/>
              <a:gd name="T3" fmla="*/ 622118571 h 336"/>
              <a:gd name="T4" fmla="*/ 1474651429 w 1008"/>
              <a:gd name="T5" fmla="*/ 622118571 h 336"/>
              <a:gd name="T6" fmla="*/ 0 60000 65536"/>
              <a:gd name="T7" fmla="*/ 0 60000 65536"/>
              <a:gd name="T8" fmla="*/ 0 60000 65536"/>
            </a:gdLst>
            <a:ahLst/>
            <a:cxnLst>
              <a:cxn ang="T6">
                <a:pos x="T0" y="T1"/>
              </a:cxn>
              <a:cxn ang="T7">
                <a:pos x="T2" y="T3"/>
              </a:cxn>
              <a:cxn ang="T8">
                <a:pos x="T4" y="T5"/>
              </a:cxn>
            </a:cxnLst>
            <a:rect l="0" t="0" r="r" b="b"/>
            <a:pathLst>
              <a:path w="1008" h="336">
                <a:moveTo>
                  <a:pt x="0" y="0"/>
                </a:moveTo>
                <a:lnTo>
                  <a:pt x="0" y="336"/>
                </a:lnTo>
                <a:lnTo>
                  <a:pt x="1008" y="336"/>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5365" name="Text Box 5"/>
          <p:cNvSpPr txBox="1">
            <a:spLocks noChangeArrowheads="1"/>
          </p:cNvSpPr>
          <p:nvPr/>
        </p:nvSpPr>
        <p:spPr bwMode="auto">
          <a:xfrm>
            <a:off x="3240360" y="6515512"/>
            <a:ext cx="4572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b="1">
                <a:solidFill>
                  <a:srgbClr val="FF0000"/>
                </a:solidFill>
                <a:latin typeface="Tahoma" charset="0"/>
              </a:rPr>
              <a:t>a evo i razlog!</a:t>
            </a:r>
            <a:endParaRPr lang="en-US" sz="1600" b="1">
              <a:solidFill>
                <a:srgbClr val="FF0000"/>
              </a:solidFill>
              <a:latin typeface="Tahoma"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sr-Latn-CS" smtClean="0">
                <a:solidFill>
                  <a:srgbClr val="FF0000"/>
                </a:solidFill>
              </a:rPr>
              <a:t>if</a:t>
            </a:r>
            <a:r>
              <a:rPr lang="sr-Latn-CS" smtClean="0"/>
              <a:t> varijante</a:t>
            </a:r>
            <a:endParaRPr lang="en-US" smtClean="0"/>
          </a:p>
        </p:txBody>
      </p:sp>
      <p:sp>
        <p:nvSpPr>
          <p:cNvPr id="16387" name="Rectangle 3"/>
          <p:cNvSpPr>
            <a:spLocks noGrp="1" noChangeArrowheads="1"/>
          </p:cNvSpPr>
          <p:nvPr>
            <p:ph type="body" idx="1"/>
          </p:nvPr>
        </p:nvSpPr>
        <p:spPr>
          <a:xfrm>
            <a:off x="533400" y="2133600"/>
            <a:ext cx="7772400" cy="4572000"/>
          </a:xfrm>
        </p:spPr>
        <p:txBody>
          <a:bodyPr/>
          <a:lstStyle/>
          <a:p>
            <a:pPr eaLnBrk="1" hangingPunct="1"/>
            <a:r>
              <a:rPr lang="sr-Latn-CS" sz="2400" smtClean="0"/>
              <a:t>Varijanta naredbe if u obliku:</a:t>
            </a:r>
            <a:br>
              <a:rPr lang="sr-Latn-CS" sz="2400" smtClean="0"/>
            </a:br>
            <a:r>
              <a:rPr lang="sr-Latn-CS" sz="2400" smtClean="0"/>
              <a:t>if(uslov) 	</a:t>
            </a:r>
            <a:r>
              <a:rPr lang="sr-Latn-CS" sz="2400" smtClean="0">
                <a:solidFill>
                  <a:srgbClr val="FF0000"/>
                </a:solidFill>
              </a:rPr>
              <a:t>naredba1 ili blok naredbi1;</a:t>
            </a:r>
            <a:br>
              <a:rPr lang="sr-Latn-CS" sz="2400" smtClean="0">
                <a:solidFill>
                  <a:srgbClr val="FF0000"/>
                </a:solidFill>
              </a:rPr>
            </a:br>
            <a:r>
              <a:rPr lang="sr-Latn-CS" sz="2400" smtClean="0"/>
              <a:t>else		</a:t>
            </a:r>
            <a:r>
              <a:rPr lang="sr-Latn-CS" sz="2400" smtClean="0">
                <a:solidFill>
                  <a:srgbClr val="3333CC"/>
                </a:solidFill>
              </a:rPr>
              <a:t>naredba2 ili blok naredbi2;</a:t>
            </a:r>
          </a:p>
          <a:p>
            <a:pPr eaLnBrk="1" hangingPunct="1"/>
            <a:r>
              <a:rPr lang="sr-Latn-CS" sz="2400" smtClean="0"/>
              <a:t>Izvršava </a:t>
            </a:r>
            <a:r>
              <a:rPr lang="sr-Latn-CS" sz="2400" smtClean="0">
                <a:solidFill>
                  <a:srgbClr val="FF0000"/>
                </a:solidFill>
              </a:rPr>
              <a:t>naredbu1 ili blok naredbi1</a:t>
            </a:r>
            <a:r>
              <a:rPr lang="sr-Latn-CS" sz="2400" smtClean="0"/>
              <a:t> ako je ispunjen uslov, a ako nije </a:t>
            </a:r>
            <a:r>
              <a:rPr lang="sr-Latn-CS" sz="2400" smtClean="0">
                <a:solidFill>
                  <a:srgbClr val="3333CC"/>
                </a:solidFill>
              </a:rPr>
              <a:t>naredbu2 ili blok naredbi 2</a:t>
            </a:r>
            <a:r>
              <a:rPr lang="sr-Latn-CS" sz="2400" smtClean="0"/>
              <a:t>.</a:t>
            </a:r>
          </a:p>
          <a:p>
            <a:pPr eaLnBrk="1" hangingPunct="1"/>
            <a:r>
              <a:rPr lang="sr-Latn-CS" sz="2400" smtClean="0"/>
              <a:t>Varijanta:</a:t>
            </a:r>
            <a:br>
              <a:rPr lang="sr-Latn-CS" sz="2400" smtClean="0"/>
            </a:br>
            <a:r>
              <a:rPr lang="sr-Latn-CS" sz="2400" smtClean="0">
                <a:solidFill>
                  <a:srgbClr val="FF0000"/>
                </a:solidFill>
              </a:rPr>
              <a:t>if(uslov1) N1;</a:t>
            </a:r>
            <a:br>
              <a:rPr lang="sr-Latn-CS" sz="2400" smtClean="0">
                <a:solidFill>
                  <a:srgbClr val="FF0000"/>
                </a:solidFill>
              </a:rPr>
            </a:br>
            <a:r>
              <a:rPr lang="sr-Latn-CS" sz="2400" smtClean="0">
                <a:solidFill>
                  <a:srgbClr val="FF0000"/>
                </a:solidFill>
              </a:rPr>
              <a:t>else if(uslov2) N2;</a:t>
            </a:r>
            <a:br>
              <a:rPr lang="sr-Latn-CS" sz="2400" smtClean="0">
                <a:solidFill>
                  <a:srgbClr val="FF0000"/>
                </a:solidFill>
              </a:rPr>
            </a:br>
            <a:r>
              <a:rPr lang="sr-Latn-CS" sz="2400" smtClean="0">
                <a:solidFill>
                  <a:srgbClr val="FF0000"/>
                </a:solidFill>
              </a:rPr>
              <a:t>else if(uslov3) N3;</a:t>
            </a:r>
            <a:br>
              <a:rPr lang="sr-Latn-CS" sz="2400" smtClean="0">
                <a:solidFill>
                  <a:srgbClr val="FF0000"/>
                </a:solidFill>
              </a:rPr>
            </a:br>
            <a:r>
              <a:rPr lang="sr-Latn-CS" sz="2400" smtClean="0">
                <a:solidFill>
                  <a:srgbClr val="FF0000"/>
                </a:solidFill>
              </a:rPr>
              <a:t>...</a:t>
            </a:r>
            <a:br>
              <a:rPr lang="sr-Latn-CS" sz="2400" smtClean="0">
                <a:solidFill>
                  <a:srgbClr val="FF0000"/>
                </a:solidFill>
              </a:rPr>
            </a:br>
            <a:r>
              <a:rPr lang="sr-Latn-CS" sz="2400" smtClean="0">
                <a:solidFill>
                  <a:srgbClr val="FF0000"/>
                </a:solidFill>
              </a:rPr>
              <a:t>else Nn;</a:t>
            </a:r>
            <a:endParaRPr lang="en-US" sz="2400" smtClean="0">
              <a:solidFill>
                <a:srgbClr val="FF0000"/>
              </a:solidFill>
            </a:endParaRPr>
          </a:p>
        </p:txBody>
      </p:sp>
      <p:sp>
        <p:nvSpPr>
          <p:cNvPr id="16388" name="Text Box 5"/>
          <p:cNvSpPr txBox="1">
            <a:spLocks noChangeArrowheads="1"/>
          </p:cNvSpPr>
          <p:nvPr/>
        </p:nvSpPr>
        <p:spPr bwMode="auto">
          <a:xfrm>
            <a:off x="4038600" y="4343400"/>
            <a:ext cx="48768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b="1">
                <a:solidFill>
                  <a:srgbClr val="FF0000"/>
                </a:solidFill>
                <a:latin typeface="Tahoma" charset="0"/>
              </a:rPr>
              <a:t>izvršava N1 ako je ispunjen uslov1, a ako nije ispunjen uslov1, a ispunjen je uslov2 izvršava N2 itd, a ako nijedan od uslova nije ispunjen izvršava Nn.</a:t>
            </a:r>
            <a:endParaRPr lang="en-US" sz="1600" b="1">
              <a:solidFill>
                <a:srgbClr val="FF0000"/>
              </a:solidFill>
              <a:latin typeface="Tahoma" charset="0"/>
            </a:endParaRPr>
          </a:p>
        </p:txBody>
      </p:sp>
      <p:sp>
        <p:nvSpPr>
          <p:cNvPr id="16389" name="Text Box 6"/>
          <p:cNvSpPr txBox="1">
            <a:spLocks noChangeArrowheads="1"/>
          </p:cNvSpPr>
          <p:nvPr/>
        </p:nvSpPr>
        <p:spPr bwMode="auto">
          <a:xfrm>
            <a:off x="4083050" y="5356225"/>
            <a:ext cx="4953000" cy="1096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2200" b="1">
                <a:latin typeface="Tahoma" charset="0"/>
              </a:rPr>
              <a:t>Obratite pažnju da C ne posjeduje elseif naredbu, već da je if ugnježdeno u else dijelu!!!</a:t>
            </a:r>
            <a:endParaRPr lang="en-US" sz="2200" b="1">
              <a:latin typeface="Tahoma" charset="0"/>
            </a:endParaRPr>
          </a:p>
        </p:txBody>
      </p:sp>
      <p:sp>
        <p:nvSpPr>
          <p:cNvPr id="16390" name="Freeform 7"/>
          <p:cNvSpPr>
            <a:spLocks/>
          </p:cNvSpPr>
          <p:nvPr/>
        </p:nvSpPr>
        <p:spPr bwMode="auto">
          <a:xfrm>
            <a:off x="1524000" y="5562600"/>
            <a:ext cx="2590800" cy="1066800"/>
          </a:xfrm>
          <a:custGeom>
            <a:avLst/>
            <a:gdLst>
              <a:gd name="T0" fmla="*/ 2147483647 w 1632"/>
              <a:gd name="T1" fmla="*/ 1823817692 h 624"/>
              <a:gd name="T2" fmla="*/ 2147483647 w 1632"/>
              <a:gd name="T3" fmla="*/ 1823817692 h 624"/>
              <a:gd name="T4" fmla="*/ 0 w 1632"/>
              <a:gd name="T5" fmla="*/ 0 h 624"/>
              <a:gd name="T6" fmla="*/ 0 60000 65536"/>
              <a:gd name="T7" fmla="*/ 0 60000 65536"/>
              <a:gd name="T8" fmla="*/ 0 60000 65536"/>
            </a:gdLst>
            <a:ahLst/>
            <a:cxnLst>
              <a:cxn ang="T6">
                <a:pos x="T0" y="T1"/>
              </a:cxn>
              <a:cxn ang="T7">
                <a:pos x="T2" y="T3"/>
              </a:cxn>
              <a:cxn ang="T8">
                <a:pos x="T4" y="T5"/>
              </a:cxn>
            </a:cxnLst>
            <a:rect l="0" t="0" r="r" b="b"/>
            <a:pathLst>
              <a:path w="1632" h="624">
                <a:moveTo>
                  <a:pt x="1632" y="624"/>
                </a:moveTo>
                <a:lnTo>
                  <a:pt x="1008" y="624"/>
                </a:lnTo>
                <a:lnTo>
                  <a:pt x="0" y="0"/>
                </a:lnTo>
              </a:path>
            </a:pathLst>
          </a:cu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6391" name="Text Box 8"/>
          <p:cNvSpPr txBox="1">
            <a:spLocks noChangeArrowheads="1"/>
          </p:cNvSpPr>
          <p:nvPr/>
        </p:nvSpPr>
        <p:spPr bwMode="auto">
          <a:xfrm>
            <a:off x="4114800" y="6400800"/>
            <a:ext cx="4800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a:latin typeface="Tahoma" charset="0"/>
              </a:rPr>
              <a:t>postoji bjelina!!!</a:t>
            </a:r>
            <a:endParaRPr lang="en-US">
              <a:latin typeface="Tahoma" charset="0"/>
            </a:endParaRPr>
          </a:p>
        </p:txBody>
      </p:sp>
      <p:sp>
        <p:nvSpPr>
          <p:cNvPr id="16392" name="AutoShape 9"/>
          <p:cNvSpPr>
            <a:spLocks/>
          </p:cNvSpPr>
          <p:nvPr/>
        </p:nvSpPr>
        <p:spPr bwMode="auto">
          <a:xfrm>
            <a:off x="3392488" y="4551363"/>
            <a:ext cx="215900" cy="1828800"/>
          </a:xfrm>
          <a:prstGeom prst="rightBrace">
            <a:avLst>
              <a:gd name="adj1" fmla="val 70588"/>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6393" name="Line 10"/>
          <p:cNvSpPr>
            <a:spLocks noChangeShapeType="1"/>
          </p:cNvSpPr>
          <p:nvPr/>
        </p:nvSpPr>
        <p:spPr bwMode="auto">
          <a:xfrm flipV="1">
            <a:off x="3635375" y="4868863"/>
            <a:ext cx="431800" cy="5762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sr-Latn-CS" smtClean="0">
                <a:solidFill>
                  <a:srgbClr val="3333CC"/>
                </a:solidFill>
              </a:rPr>
              <a:t>switch-case</a:t>
            </a:r>
            <a:r>
              <a:rPr lang="sr-Latn-CS" smtClean="0"/>
              <a:t> selekcija</a:t>
            </a:r>
            <a:endParaRPr lang="en-US" smtClean="0"/>
          </a:p>
        </p:txBody>
      </p:sp>
      <p:sp>
        <p:nvSpPr>
          <p:cNvPr id="17411" name="Rectangle 3"/>
          <p:cNvSpPr>
            <a:spLocks noGrp="1" noChangeArrowheads="1"/>
          </p:cNvSpPr>
          <p:nvPr>
            <p:ph type="body" idx="1"/>
          </p:nvPr>
        </p:nvSpPr>
        <p:spPr>
          <a:xfrm>
            <a:off x="250825" y="2133600"/>
            <a:ext cx="8077200" cy="4114800"/>
          </a:xfrm>
        </p:spPr>
        <p:txBody>
          <a:bodyPr/>
          <a:lstStyle/>
          <a:p>
            <a:pPr eaLnBrk="1" hangingPunct="1"/>
            <a:r>
              <a:rPr lang="sr-Latn-CS" sz="2400" smtClean="0"/>
              <a:t>Nijesmo je upoznali u MATLAB-u, mada i tamo postoji.</a:t>
            </a:r>
          </a:p>
          <a:p>
            <a:pPr eaLnBrk="1" hangingPunct="1"/>
            <a:r>
              <a:rPr lang="sr-Latn-CS" sz="2400" smtClean="0"/>
              <a:t>Primjer:</a:t>
            </a:r>
            <a:br>
              <a:rPr lang="sr-Latn-CS" sz="2400" smtClean="0"/>
            </a:br>
            <a:r>
              <a:rPr lang="sr-Latn-CS" sz="2400" smtClean="0"/>
              <a:t>switch</a:t>
            </a:r>
            <a:r>
              <a:rPr lang="en-US" sz="2400" smtClean="0"/>
              <a:t>(</a:t>
            </a:r>
            <a:r>
              <a:rPr lang="en-US" sz="2400" smtClean="0">
                <a:solidFill>
                  <a:srgbClr val="FF0000"/>
                </a:solidFill>
              </a:rPr>
              <a:t>cj_iz</a:t>
            </a:r>
            <a:r>
              <a:rPr lang="en-US" sz="2400" smtClean="0"/>
              <a:t>)</a:t>
            </a:r>
            <a:br>
              <a:rPr lang="en-US" sz="2400" smtClean="0"/>
            </a:br>
            <a:r>
              <a:rPr lang="en-US" sz="2400" smtClean="0"/>
              <a:t>{</a:t>
            </a:r>
            <a:br>
              <a:rPr lang="en-US" sz="2400" smtClean="0"/>
            </a:br>
            <a:r>
              <a:rPr lang="en-US" sz="2400" smtClean="0"/>
              <a:t>	case </a:t>
            </a:r>
            <a:r>
              <a:rPr lang="en-US" sz="2400" smtClean="0">
                <a:solidFill>
                  <a:srgbClr val="FF0000"/>
                </a:solidFill>
              </a:rPr>
              <a:t>v1</a:t>
            </a:r>
            <a:r>
              <a:rPr lang="en-US" sz="2400" smtClean="0"/>
              <a:t>: </a:t>
            </a:r>
            <a:r>
              <a:rPr lang="en-US" sz="2400" smtClean="0">
                <a:solidFill>
                  <a:srgbClr val="3333CC"/>
                </a:solidFill>
              </a:rPr>
              <a:t>nar. ili blok 1</a:t>
            </a:r>
            <a:r>
              <a:rPr lang="en-US" sz="2400" smtClean="0"/>
              <a:t>; break;</a:t>
            </a:r>
            <a:br>
              <a:rPr lang="en-US" sz="2400" smtClean="0"/>
            </a:br>
            <a:r>
              <a:rPr lang="en-US" sz="2400" smtClean="0"/>
              <a:t>	case v2: nar. ili blok 2; break;</a:t>
            </a:r>
            <a:br>
              <a:rPr lang="en-US" sz="2400" smtClean="0"/>
            </a:br>
            <a:r>
              <a:rPr lang="en-US" sz="2400" smtClean="0"/>
              <a:t>	...</a:t>
            </a:r>
            <a:br>
              <a:rPr lang="en-US" sz="2400" smtClean="0"/>
            </a:br>
            <a:r>
              <a:rPr lang="en-US" sz="2400" smtClean="0"/>
              <a:t>	case vN: nar. ili blok N; break;</a:t>
            </a:r>
            <a:br>
              <a:rPr lang="en-US" sz="2400" smtClean="0"/>
            </a:br>
            <a:r>
              <a:rPr lang="en-US" sz="2400" smtClean="0"/>
              <a:t>	</a:t>
            </a:r>
            <a:r>
              <a:rPr lang="en-US" sz="2400" smtClean="0">
                <a:solidFill>
                  <a:schemeClr val="accent1"/>
                </a:solidFill>
              </a:rPr>
              <a:t>default: nar. ili blok Q;</a:t>
            </a:r>
            <a:r>
              <a:rPr lang="en-US" sz="2400" smtClean="0"/>
              <a:t/>
            </a:r>
            <a:br>
              <a:rPr lang="en-US" sz="2400" smtClean="0"/>
            </a:br>
            <a:r>
              <a:rPr lang="en-US" sz="2400" smtClean="0"/>
              <a:t>}</a:t>
            </a:r>
          </a:p>
        </p:txBody>
      </p:sp>
      <p:sp>
        <p:nvSpPr>
          <p:cNvPr id="17412" name="Freeform 4"/>
          <p:cNvSpPr>
            <a:spLocks/>
          </p:cNvSpPr>
          <p:nvPr/>
        </p:nvSpPr>
        <p:spPr bwMode="auto">
          <a:xfrm>
            <a:off x="2051050" y="2895600"/>
            <a:ext cx="2665413" cy="609600"/>
          </a:xfrm>
          <a:custGeom>
            <a:avLst/>
            <a:gdLst>
              <a:gd name="T0" fmla="*/ 0 w 1344"/>
              <a:gd name="T1" fmla="*/ 725805000 h 384"/>
              <a:gd name="T2" fmla="*/ 0 w 1344"/>
              <a:gd name="T3" fmla="*/ 967740000 h 384"/>
              <a:gd name="T4" fmla="*/ 2147483647 w 1344"/>
              <a:gd name="T5" fmla="*/ 967740000 h 384"/>
              <a:gd name="T6" fmla="*/ 2147483647 w 1344"/>
              <a:gd name="T7" fmla="*/ 0 h 384"/>
              <a:gd name="T8" fmla="*/ 2147483647 w 1344"/>
              <a:gd name="T9" fmla="*/ 0 h 38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44" h="384">
                <a:moveTo>
                  <a:pt x="0" y="288"/>
                </a:moveTo>
                <a:lnTo>
                  <a:pt x="0" y="384"/>
                </a:lnTo>
                <a:lnTo>
                  <a:pt x="960" y="384"/>
                </a:lnTo>
                <a:lnTo>
                  <a:pt x="960" y="0"/>
                </a:lnTo>
                <a:lnTo>
                  <a:pt x="1344" y="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413" name="Freeform 5"/>
          <p:cNvSpPr>
            <a:spLocks/>
          </p:cNvSpPr>
          <p:nvPr/>
        </p:nvSpPr>
        <p:spPr bwMode="auto">
          <a:xfrm>
            <a:off x="2362200" y="3048000"/>
            <a:ext cx="2354263" cy="762000"/>
          </a:xfrm>
          <a:custGeom>
            <a:avLst/>
            <a:gdLst>
              <a:gd name="T0" fmla="*/ 0 w 1248"/>
              <a:gd name="T1" fmla="*/ 1209675000 h 480"/>
              <a:gd name="T2" fmla="*/ 0 w 1248"/>
              <a:gd name="T3" fmla="*/ 967740000 h 480"/>
              <a:gd name="T4" fmla="*/ 2147483647 w 1248"/>
              <a:gd name="T5" fmla="*/ 967740000 h 480"/>
              <a:gd name="T6" fmla="*/ 2147483647 w 1248"/>
              <a:gd name="T7" fmla="*/ 0 h 480"/>
              <a:gd name="T8" fmla="*/ 2147483647 w 1248"/>
              <a:gd name="T9" fmla="*/ 0 h 48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8" h="480">
                <a:moveTo>
                  <a:pt x="0" y="480"/>
                </a:moveTo>
                <a:lnTo>
                  <a:pt x="0" y="384"/>
                </a:lnTo>
                <a:lnTo>
                  <a:pt x="1056" y="384"/>
                </a:lnTo>
                <a:lnTo>
                  <a:pt x="1056" y="0"/>
                </a:lnTo>
                <a:lnTo>
                  <a:pt x="1248" y="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414" name="Text Box 6"/>
          <p:cNvSpPr txBox="1">
            <a:spLocks noChangeArrowheads="1"/>
          </p:cNvSpPr>
          <p:nvPr/>
        </p:nvSpPr>
        <p:spPr bwMode="auto">
          <a:xfrm>
            <a:off x="5076825" y="2590800"/>
            <a:ext cx="4114800" cy="2800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en-US" sz="2200">
                <a:latin typeface="Tahoma" charset="0"/>
              </a:rPr>
              <a:t>Ako je cjelobrojni izraz ili promjenljiva </a:t>
            </a:r>
            <a:r>
              <a:rPr lang="en-US" sz="2200">
                <a:solidFill>
                  <a:srgbClr val="FF0000"/>
                </a:solidFill>
                <a:latin typeface="Tahoma" charset="0"/>
              </a:rPr>
              <a:t>cj_iz</a:t>
            </a:r>
            <a:r>
              <a:rPr lang="en-US" sz="2200">
                <a:latin typeface="Tahoma" charset="0"/>
              </a:rPr>
              <a:t> jednaka v1 izvr</a:t>
            </a:r>
            <a:r>
              <a:rPr lang="sr-Latn-CS" sz="2200">
                <a:latin typeface="Tahoma" charset="0"/>
              </a:rPr>
              <a:t>šava se </a:t>
            </a:r>
            <a:r>
              <a:rPr lang="sr-Latn-CS" sz="2200">
                <a:solidFill>
                  <a:srgbClr val="3333CC"/>
                </a:solidFill>
                <a:latin typeface="Tahoma" charset="0"/>
              </a:rPr>
              <a:t>nar. ili blok 1</a:t>
            </a:r>
            <a:r>
              <a:rPr lang="sr-Latn-CS" sz="2200">
                <a:latin typeface="Tahoma" charset="0"/>
              </a:rPr>
              <a:t>;</a:t>
            </a:r>
            <a:br>
              <a:rPr lang="sr-Latn-CS" sz="2200">
                <a:latin typeface="Tahoma" charset="0"/>
              </a:rPr>
            </a:br>
            <a:r>
              <a:rPr lang="sr-Latn-CS" sz="2200">
                <a:latin typeface="Tahoma" charset="0"/>
              </a:rPr>
              <a:t>	a ako je jednaka v2 nar. 	ili blok 2 itd. Ako nije 	jednaka nijednoj 	konstanti </a:t>
            </a:r>
            <a:r>
              <a:rPr lang="sr-Latn-CS" sz="2200" smtClean="0">
                <a:latin typeface="Tahoma" charset="0"/>
              </a:rPr>
              <a:t>vi</a:t>
            </a:r>
            <a:r>
              <a:rPr lang="en-US" sz="2200" smtClean="0">
                <a:latin typeface="Tahoma" charset="0"/>
              </a:rPr>
              <a:t>,</a:t>
            </a:r>
            <a:r>
              <a:rPr lang="sr-Latn-CS" sz="2200" smtClean="0">
                <a:latin typeface="Tahoma" charset="0"/>
              </a:rPr>
              <a:t> </a:t>
            </a:r>
            <a:r>
              <a:rPr lang="sr-Latn-CS" sz="2200">
                <a:latin typeface="Tahoma" charset="0"/>
              </a:rPr>
              <a:t>i=1</a:t>
            </a:r>
            <a:r>
              <a:rPr lang="sr-Latn-CS" sz="2200" smtClean="0">
                <a:latin typeface="Tahoma" charset="0"/>
              </a:rPr>
              <a:t>,...,N</a:t>
            </a:r>
            <a:r>
              <a:rPr lang="en-US" sz="2200" smtClean="0">
                <a:latin typeface="Tahoma" charset="0"/>
              </a:rPr>
              <a:t>,</a:t>
            </a:r>
            <a:r>
              <a:rPr lang="sr-Latn-CS" sz="2200" smtClean="0">
                <a:latin typeface="Tahoma" charset="0"/>
              </a:rPr>
              <a:t> </a:t>
            </a:r>
            <a:r>
              <a:rPr lang="sr-Latn-CS" sz="2200">
                <a:latin typeface="Tahoma" charset="0"/>
              </a:rPr>
              <a:t>	izvršava se </a:t>
            </a:r>
            <a:r>
              <a:rPr lang="sr-Latn-CS" sz="2200">
                <a:solidFill>
                  <a:schemeClr val="accent1"/>
                </a:solidFill>
                <a:latin typeface="Tahoma" charset="0"/>
              </a:rPr>
              <a:t>default</a:t>
            </a:r>
            <a:r>
              <a:rPr lang="sr-Latn-CS" sz="2200">
                <a:latin typeface="Tahoma" charset="0"/>
              </a:rPr>
              <a:t> dio</a:t>
            </a:r>
            <a:r>
              <a:rPr lang="en-US" sz="2200">
                <a:latin typeface="Tahoma" charset="0"/>
              </a:rPr>
              <a:t>.</a:t>
            </a:r>
          </a:p>
        </p:txBody>
      </p:sp>
      <p:sp>
        <p:nvSpPr>
          <p:cNvPr id="17415" name="Freeform 7"/>
          <p:cNvSpPr>
            <a:spLocks/>
          </p:cNvSpPr>
          <p:nvPr/>
        </p:nvSpPr>
        <p:spPr bwMode="auto">
          <a:xfrm>
            <a:off x="3200400" y="5337175"/>
            <a:ext cx="4756150" cy="530225"/>
          </a:xfrm>
          <a:custGeom>
            <a:avLst/>
            <a:gdLst>
              <a:gd name="T0" fmla="*/ 2147483647 w 2880"/>
              <a:gd name="T1" fmla="*/ 0 h 334"/>
              <a:gd name="T2" fmla="*/ 2147483647 w 2880"/>
              <a:gd name="T3" fmla="*/ 841732188 h 334"/>
              <a:gd name="T4" fmla="*/ 523633949 w 2880"/>
              <a:gd name="T5" fmla="*/ 841732188 h 334"/>
              <a:gd name="T6" fmla="*/ 0 w 2880"/>
              <a:gd name="T7" fmla="*/ 478829688 h 33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880" h="334">
                <a:moveTo>
                  <a:pt x="2875" y="0"/>
                </a:moveTo>
                <a:lnTo>
                  <a:pt x="2880" y="334"/>
                </a:lnTo>
                <a:lnTo>
                  <a:pt x="192" y="334"/>
                </a:lnTo>
                <a:lnTo>
                  <a:pt x="0" y="19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416" name="Line 8"/>
          <p:cNvSpPr>
            <a:spLocks noChangeShapeType="1"/>
          </p:cNvSpPr>
          <p:nvPr/>
        </p:nvSpPr>
        <p:spPr bwMode="auto">
          <a:xfrm>
            <a:off x="7596188" y="5334000"/>
            <a:ext cx="685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17417" name="Text Box 9"/>
          <p:cNvSpPr txBox="1">
            <a:spLocks noChangeArrowheads="1"/>
          </p:cNvSpPr>
          <p:nvPr/>
        </p:nvSpPr>
        <p:spPr bwMode="auto">
          <a:xfrm>
            <a:off x="611188" y="6092825"/>
            <a:ext cx="67691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en-US" sz="1800" b="1">
                <a:latin typeface="Tahoma" charset="0"/>
              </a:rPr>
              <a:t>Pored</a:t>
            </a:r>
            <a:r>
              <a:rPr lang="en-US" sz="1800" b="1">
                <a:solidFill>
                  <a:srgbClr val="FF0000"/>
                </a:solidFill>
                <a:latin typeface="Tahoma" charset="0"/>
              </a:rPr>
              <a:t> </a:t>
            </a:r>
            <a:r>
              <a:rPr lang="en-US" sz="1800" b="1">
                <a:latin typeface="Tahoma" charset="0"/>
              </a:rPr>
              <a:t>cjelobrojnih izraza i cjelobrojnih promjenljivih, </a:t>
            </a:r>
            <a:r>
              <a:rPr lang="en-US" sz="1800" b="1">
                <a:solidFill>
                  <a:srgbClr val="FF0000"/>
                </a:solidFill>
                <a:latin typeface="Tahoma" charset="0"/>
              </a:rPr>
              <a:t> </a:t>
            </a:r>
            <a:r>
              <a:rPr lang="sr-Latn-CS" sz="1800" b="1">
                <a:solidFill>
                  <a:srgbClr val="FF0000"/>
                </a:solidFill>
                <a:latin typeface="Tahoma" charset="0"/>
              </a:rPr>
              <a:t>cj_iz</a:t>
            </a:r>
            <a:r>
              <a:rPr lang="sr-Latn-CS" sz="1800" b="1">
                <a:latin typeface="Tahoma" charset="0"/>
              </a:rPr>
              <a:t> mogu biti i karakteri</a:t>
            </a:r>
            <a:r>
              <a:rPr lang="en-US" sz="1800" b="1">
                <a:latin typeface="Tahoma" charset="0"/>
              </a:rPr>
              <a: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sr-Latn-CS" smtClean="0">
                <a:solidFill>
                  <a:srgbClr val="3333CC"/>
                </a:solidFill>
              </a:rPr>
              <a:t>switch-case</a:t>
            </a:r>
            <a:r>
              <a:rPr lang="sr-Latn-CS" smtClean="0"/>
              <a:t> selekcija</a:t>
            </a:r>
            <a:endParaRPr lang="en-US" smtClean="0"/>
          </a:p>
        </p:txBody>
      </p:sp>
      <p:sp>
        <p:nvSpPr>
          <p:cNvPr id="18435" name="Rectangle 3"/>
          <p:cNvSpPr>
            <a:spLocks noGrp="1" noChangeArrowheads="1"/>
          </p:cNvSpPr>
          <p:nvPr>
            <p:ph type="body" idx="1"/>
          </p:nvPr>
        </p:nvSpPr>
        <p:spPr>
          <a:xfrm>
            <a:off x="228600" y="2209800"/>
            <a:ext cx="8915400" cy="4343400"/>
          </a:xfrm>
        </p:spPr>
        <p:txBody>
          <a:bodyPr/>
          <a:lstStyle/>
          <a:p>
            <a:pPr eaLnBrk="1" hangingPunct="1">
              <a:lnSpc>
                <a:spcPct val="90000"/>
              </a:lnSpc>
              <a:spcBef>
                <a:spcPct val="0"/>
              </a:spcBef>
              <a:spcAft>
                <a:spcPts val="1200"/>
              </a:spcAft>
            </a:pPr>
            <a:r>
              <a:rPr lang="en-US" sz="2300" smtClean="0">
                <a:solidFill>
                  <a:srgbClr val="3333CC"/>
                </a:solidFill>
              </a:rPr>
              <a:t>d</a:t>
            </a:r>
            <a:r>
              <a:rPr lang="sr-Latn-CS" sz="2300" smtClean="0">
                <a:solidFill>
                  <a:srgbClr val="3333CC"/>
                </a:solidFill>
              </a:rPr>
              <a:t>efault</a:t>
            </a:r>
            <a:r>
              <a:rPr lang="sr-Latn-CS" sz="2300" smtClean="0"/>
              <a:t> dio se može izostaviti. Ako bi </a:t>
            </a:r>
            <a:r>
              <a:rPr lang="en-US" sz="2300" smtClean="0"/>
              <a:t>se izo</a:t>
            </a:r>
            <a:r>
              <a:rPr lang="sr-Latn-CS" sz="2300" smtClean="0"/>
              <a:t>stavio, a da ne postoji nijedan </a:t>
            </a:r>
            <a:r>
              <a:rPr lang="sr-Latn-CS" sz="2300" smtClean="0">
                <a:solidFill>
                  <a:srgbClr val="3333CC"/>
                </a:solidFill>
              </a:rPr>
              <a:t>case</a:t>
            </a:r>
            <a:r>
              <a:rPr lang="sr-Latn-CS" sz="2300" smtClean="0"/>
              <a:t> dio koji odgovara vrijednosti cjelobrojnog izraza, blok bi bio preskočen.</a:t>
            </a:r>
          </a:p>
          <a:p>
            <a:pPr eaLnBrk="1" hangingPunct="1">
              <a:lnSpc>
                <a:spcPct val="90000"/>
              </a:lnSpc>
              <a:spcBef>
                <a:spcPct val="0"/>
              </a:spcBef>
              <a:spcAft>
                <a:spcPts val="1200"/>
              </a:spcAft>
            </a:pPr>
            <a:r>
              <a:rPr lang="sr-Latn-CS" sz="2300" smtClean="0"/>
              <a:t>Ako se na kraju naredbe ili bloka naredbi preskoči ključna riječ </a:t>
            </a:r>
            <a:r>
              <a:rPr lang="sr-Latn-CS" sz="2300" smtClean="0">
                <a:solidFill>
                  <a:srgbClr val="3333CC"/>
                </a:solidFill>
              </a:rPr>
              <a:t>break</a:t>
            </a:r>
            <a:r>
              <a:rPr lang="sr-Latn-CS" sz="2300" smtClean="0"/>
              <a:t> izvršio bi se blok naredbi u narednom case dijelu bez provjere uslova</a:t>
            </a:r>
            <a:r>
              <a:rPr lang="sr-Latn-CS" sz="2300" b="1" smtClean="0">
                <a:solidFill>
                  <a:srgbClr val="FF0000"/>
                </a:solidFill>
              </a:rPr>
              <a:t>!!! </a:t>
            </a:r>
            <a:r>
              <a:rPr lang="sr-Latn-CS" sz="2300" smtClean="0"/>
              <a:t>Ovakav način izvršavanja ovog bloka naziva se</a:t>
            </a:r>
            <a:r>
              <a:rPr lang="sr-Latn-CS" sz="2300" smtClean="0">
                <a:solidFill>
                  <a:srgbClr val="FF0000"/>
                </a:solidFill>
              </a:rPr>
              <a:t> propadanje.</a:t>
            </a:r>
            <a:endParaRPr lang="sr-Latn-CS" sz="2300" b="1" smtClean="0">
              <a:solidFill>
                <a:srgbClr val="FF0000"/>
              </a:solidFill>
            </a:endParaRPr>
          </a:p>
          <a:p>
            <a:pPr eaLnBrk="1" hangingPunct="1">
              <a:lnSpc>
                <a:spcPct val="90000"/>
              </a:lnSpc>
              <a:spcBef>
                <a:spcPct val="0"/>
              </a:spcBef>
              <a:spcAft>
                <a:spcPts val="1200"/>
              </a:spcAft>
            </a:pPr>
            <a:r>
              <a:rPr lang="sr-Latn-CS" sz="2300" smtClean="0"/>
              <a:t>Ovo može ponekad valjati</a:t>
            </a:r>
            <a:r>
              <a:rPr lang="en-US" sz="2300" smtClean="0"/>
              <a:t>,</a:t>
            </a:r>
            <a:r>
              <a:rPr lang="sr-Latn-CS" sz="2300" smtClean="0"/>
              <a:t> ali obično nije ono što se traži i da bi se nakon izvršenja traženog blok</a:t>
            </a:r>
            <a:r>
              <a:rPr lang="en-US" sz="2300" smtClean="0"/>
              <a:t>a</a:t>
            </a:r>
            <a:r>
              <a:rPr lang="sr-Latn-CS" sz="2300" smtClean="0"/>
              <a:t> naredbi izašlo iz </a:t>
            </a:r>
            <a:r>
              <a:rPr lang="sr-Latn-CS" sz="2300" smtClean="0">
                <a:solidFill>
                  <a:srgbClr val="3333CC"/>
                </a:solidFill>
              </a:rPr>
              <a:t>switch-case</a:t>
            </a:r>
            <a:r>
              <a:rPr lang="sr-Latn-CS" sz="2300" smtClean="0"/>
              <a:t> bloka treba obavezno postaviti </a:t>
            </a:r>
            <a:r>
              <a:rPr lang="sr-Latn-CS" sz="2300" smtClean="0">
                <a:solidFill>
                  <a:srgbClr val="3333CC"/>
                </a:solidFill>
              </a:rPr>
              <a:t>break</a:t>
            </a:r>
            <a:r>
              <a:rPr lang="sr-Latn-CS" sz="2300" smtClean="0"/>
              <a:t> naredbu.</a:t>
            </a:r>
          </a:p>
          <a:p>
            <a:pPr eaLnBrk="1" hangingPunct="1">
              <a:lnSpc>
                <a:spcPct val="90000"/>
              </a:lnSpc>
              <a:spcBef>
                <a:spcPct val="0"/>
              </a:spcBef>
              <a:spcAft>
                <a:spcPts val="1200"/>
              </a:spcAft>
            </a:pPr>
            <a:r>
              <a:rPr lang="en-US" sz="2300" smtClean="0">
                <a:solidFill>
                  <a:srgbClr val="3333CC"/>
                </a:solidFill>
              </a:rPr>
              <a:t>d</a:t>
            </a:r>
            <a:r>
              <a:rPr lang="sr-Latn-CS" sz="2300" smtClean="0">
                <a:solidFill>
                  <a:srgbClr val="3333CC"/>
                </a:solidFill>
              </a:rPr>
              <a:t>efault</a:t>
            </a:r>
            <a:r>
              <a:rPr lang="sr-Latn-CS" sz="2300" smtClean="0"/>
              <a:t> dio ne mora biti na kraju bloka</a:t>
            </a:r>
            <a:r>
              <a:rPr lang="en-US" sz="2300" smtClean="0"/>
              <a:t> (mo</a:t>
            </a:r>
            <a:r>
              <a:rPr lang="sr-Latn-CS" sz="2300" smtClean="0"/>
              <a:t>že čak i na početku</a:t>
            </a:r>
            <a:r>
              <a:rPr lang="en-US" sz="2300" smtClean="0"/>
              <a:t>),</a:t>
            </a:r>
            <a:r>
              <a:rPr lang="sr-Latn-CS" sz="2300" smtClean="0"/>
              <a:t> ali ga onda mora pratiti </a:t>
            </a:r>
            <a:r>
              <a:rPr lang="sr-Latn-CS" sz="2300" smtClean="0">
                <a:solidFill>
                  <a:srgbClr val="3333CC"/>
                </a:solidFill>
              </a:rPr>
              <a:t>break</a:t>
            </a:r>
            <a:r>
              <a:rPr lang="sr-Latn-CS" sz="2300" smtClean="0"/>
              <a:t> ako se želi izbjeći propadanje.</a:t>
            </a:r>
            <a:endParaRPr lang="en-US" sz="23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sr-Latn-CS" smtClean="0">
                <a:solidFill>
                  <a:srgbClr val="FF0000"/>
                </a:solidFill>
              </a:rPr>
              <a:t>while</a:t>
            </a:r>
            <a:r>
              <a:rPr lang="sr-Latn-CS" smtClean="0"/>
              <a:t> </a:t>
            </a:r>
            <a:r>
              <a:rPr lang="en-US" smtClean="0"/>
              <a:t>ciklus</a:t>
            </a:r>
          </a:p>
        </p:txBody>
      </p:sp>
      <p:sp>
        <p:nvSpPr>
          <p:cNvPr id="19459" name="Rectangle 3"/>
          <p:cNvSpPr>
            <a:spLocks noGrp="1" noChangeArrowheads="1"/>
          </p:cNvSpPr>
          <p:nvPr>
            <p:ph type="body" idx="1"/>
          </p:nvPr>
        </p:nvSpPr>
        <p:spPr>
          <a:xfrm>
            <a:off x="251520" y="2105744"/>
            <a:ext cx="8359080" cy="4419600"/>
          </a:xfrm>
        </p:spPr>
        <p:txBody>
          <a:bodyPr/>
          <a:lstStyle/>
          <a:p>
            <a:pPr eaLnBrk="1" hangingPunct="1">
              <a:spcBef>
                <a:spcPts val="600"/>
              </a:spcBef>
              <a:spcAft>
                <a:spcPts val="600"/>
              </a:spcAft>
            </a:pPr>
            <a:r>
              <a:rPr lang="sr-Latn-CS" sz="2400" smtClean="0"/>
              <a:t>Oblik </a:t>
            </a:r>
            <a:r>
              <a:rPr lang="sr-Latn-CS" sz="2400" smtClean="0">
                <a:solidFill>
                  <a:srgbClr val="FF0000"/>
                </a:solidFill>
              </a:rPr>
              <a:t>while</a:t>
            </a:r>
            <a:r>
              <a:rPr lang="sr-Latn-CS" sz="2400" smtClean="0"/>
              <a:t> </a:t>
            </a:r>
            <a:r>
              <a:rPr lang="en-US" sz="2400" smtClean="0"/>
              <a:t>ciklus</a:t>
            </a:r>
            <a:r>
              <a:rPr lang="sr-Latn-CS" sz="2400" smtClean="0"/>
              <a:t>a je veoma sličan </a:t>
            </a:r>
            <a:r>
              <a:rPr lang="en-US" sz="2400" smtClean="0">
                <a:solidFill>
                  <a:srgbClr val="FF0000"/>
                </a:solidFill>
              </a:rPr>
              <a:t>while</a:t>
            </a:r>
            <a:r>
              <a:rPr lang="en-US" sz="2400" smtClean="0"/>
              <a:t> ciklusu kojeg</a:t>
            </a:r>
            <a:r>
              <a:rPr lang="sr-Latn-CS" sz="2400" smtClean="0"/>
              <a:t> smo vidjeli u MATLAB-u.</a:t>
            </a:r>
            <a:endParaRPr lang="en-US" sz="2400" smtClean="0"/>
          </a:p>
          <a:p>
            <a:pPr marL="354013" indent="0" eaLnBrk="1" hangingPunct="1">
              <a:spcBef>
                <a:spcPts val="600"/>
              </a:spcBef>
              <a:spcAft>
                <a:spcPts val="600"/>
              </a:spcAft>
              <a:buNone/>
            </a:pPr>
            <a:r>
              <a:rPr lang="sr-Latn-CS" sz="2400" smtClean="0">
                <a:solidFill>
                  <a:srgbClr val="FF0000"/>
                </a:solidFill>
              </a:rPr>
              <a:t>while</a:t>
            </a:r>
            <a:r>
              <a:rPr lang="sr-Latn-CS" sz="2400" smtClean="0"/>
              <a:t> (</a:t>
            </a:r>
            <a:r>
              <a:rPr lang="sr-Latn-CS" sz="2400" smtClean="0">
                <a:solidFill>
                  <a:srgbClr val="3333CC"/>
                </a:solidFill>
              </a:rPr>
              <a:t>uslov</a:t>
            </a:r>
            <a:r>
              <a:rPr lang="sr-Latn-CS" sz="2400" smtClean="0"/>
              <a:t>)</a:t>
            </a:r>
            <a:br>
              <a:rPr lang="sr-Latn-CS" sz="2400" smtClean="0"/>
            </a:br>
            <a:r>
              <a:rPr lang="sr-Latn-CS" sz="2400" smtClean="0"/>
              <a:t>	</a:t>
            </a:r>
            <a:r>
              <a:rPr lang="sr-Latn-CS" sz="2400" smtClean="0">
                <a:solidFill>
                  <a:srgbClr val="3333CC"/>
                </a:solidFill>
              </a:rPr>
              <a:t>naredbe ili blok naredbi;</a:t>
            </a:r>
            <a:endParaRPr lang="en-US" sz="2400"/>
          </a:p>
          <a:p>
            <a:pPr marL="354013" indent="0" eaLnBrk="1" hangingPunct="1">
              <a:spcBef>
                <a:spcPts val="600"/>
              </a:spcBef>
              <a:buNone/>
            </a:pPr>
            <a:r>
              <a:rPr lang="sr-Latn-CS" sz="2400" smtClean="0"/>
              <a:t>Ako je logički </a:t>
            </a:r>
            <a:r>
              <a:rPr lang="sr-Latn-CS" sz="2400" smtClean="0">
                <a:solidFill>
                  <a:srgbClr val="3333CC"/>
                </a:solidFill>
              </a:rPr>
              <a:t>uslov</a:t>
            </a:r>
            <a:r>
              <a:rPr lang="sr-Latn-CS" sz="2400" smtClean="0"/>
              <a:t> tačan (različit od nule) izvršava se naredba ili blok naredbi.</a:t>
            </a:r>
          </a:p>
          <a:p>
            <a:pPr eaLnBrk="1" hangingPunct="1">
              <a:spcBef>
                <a:spcPts val="600"/>
              </a:spcBef>
            </a:pPr>
            <a:r>
              <a:rPr lang="en-US" sz="2400" smtClean="0"/>
              <a:t>O</a:t>
            </a:r>
            <a:r>
              <a:rPr lang="sr-Latn-CS" sz="2400" smtClean="0"/>
              <a:t>blik</a:t>
            </a:r>
            <a:r>
              <a:rPr lang="en-US" sz="2400"/>
              <a:t> </a:t>
            </a:r>
            <a:endParaRPr lang="en-US" sz="2400" smtClean="0"/>
          </a:p>
          <a:p>
            <a:pPr marL="354013" indent="0" eaLnBrk="1" hangingPunct="1">
              <a:spcBef>
                <a:spcPts val="600"/>
              </a:spcBef>
              <a:buNone/>
            </a:pPr>
            <a:r>
              <a:rPr lang="sr-Latn-CS" sz="2400" smtClean="0">
                <a:solidFill>
                  <a:srgbClr val="FF0000"/>
                </a:solidFill>
              </a:rPr>
              <a:t>while(uslov) ;</a:t>
            </a:r>
            <a:r>
              <a:rPr lang="en-US" sz="2400" smtClean="0">
                <a:solidFill>
                  <a:srgbClr val="FF0000"/>
                </a:solidFill>
              </a:rPr>
              <a:t> </a:t>
            </a:r>
            <a:endParaRPr lang="en-US" sz="2400">
              <a:solidFill>
                <a:srgbClr val="FF0000"/>
              </a:solidFill>
            </a:endParaRPr>
          </a:p>
          <a:p>
            <a:pPr marL="354013" indent="0" eaLnBrk="1" hangingPunct="1">
              <a:spcBef>
                <a:spcPts val="600"/>
              </a:spcBef>
              <a:buNone/>
            </a:pPr>
            <a:r>
              <a:rPr lang="sr-Latn-CS" sz="2400" smtClean="0"/>
              <a:t>je </a:t>
            </a:r>
            <a:r>
              <a:rPr lang="sr-Latn-CS" sz="2400" smtClean="0">
                <a:solidFill>
                  <a:srgbClr val="FF0000"/>
                </a:solidFill>
              </a:rPr>
              <a:t>sintaksno ispravan</a:t>
            </a:r>
            <a:r>
              <a:rPr lang="en-US" sz="2400" smtClean="0">
                <a:solidFill>
                  <a:srgbClr val="FF0000"/>
                </a:solidFill>
              </a:rPr>
              <a:t>,</a:t>
            </a:r>
            <a:r>
              <a:rPr lang="sr-Latn-CS" sz="2400" smtClean="0">
                <a:solidFill>
                  <a:srgbClr val="FF0000"/>
                </a:solidFill>
              </a:rPr>
              <a:t> ali logički</a:t>
            </a:r>
            <a:r>
              <a:rPr lang="sr-Latn-CS" sz="2400" smtClean="0"/>
              <a:t> vjerovatno </a:t>
            </a:r>
            <a:r>
              <a:rPr lang="sr-Latn-CS" sz="2400" smtClean="0">
                <a:solidFill>
                  <a:srgbClr val="FF0000"/>
                </a:solidFill>
              </a:rPr>
              <a:t>nije</a:t>
            </a:r>
            <a:r>
              <a:rPr lang="en-US" sz="2400" smtClean="0"/>
              <a:t>, </a:t>
            </a:r>
            <a:r>
              <a:rPr lang="sr-Latn-CS" sz="2400" smtClean="0"/>
              <a:t>jer ako je uslov tačan izvršiće se prazna naredba</a:t>
            </a:r>
            <a:r>
              <a:rPr lang="en-US" sz="2400" smtClean="0"/>
              <a:t>,</a:t>
            </a:r>
            <a:r>
              <a:rPr lang="sr-Latn-CS" sz="2400" smtClean="0"/>
              <a:t> odnosno neće se dogoditi ništa</a:t>
            </a:r>
            <a:r>
              <a:rPr lang="en-US" sz="2400" smtClean="0"/>
              <a:t>, </a:t>
            </a:r>
            <a:r>
              <a:rPr lang="sr-Latn-CS" sz="2400" smtClean="0"/>
              <a:t>što vjerovatno nije bio cilj programera.</a:t>
            </a:r>
            <a:endParaRPr lang="en-US" sz="240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sr-Latn-CS" smtClean="0">
                <a:solidFill>
                  <a:srgbClr val="FF0000"/>
                </a:solidFill>
              </a:rPr>
              <a:t>do-while</a:t>
            </a:r>
            <a:r>
              <a:rPr lang="sr-Latn-CS" smtClean="0"/>
              <a:t> ciklus</a:t>
            </a:r>
            <a:endParaRPr lang="en-US" smtClean="0"/>
          </a:p>
        </p:txBody>
      </p:sp>
      <p:sp>
        <p:nvSpPr>
          <p:cNvPr id="20483" name="Rectangle 3"/>
          <p:cNvSpPr>
            <a:spLocks noGrp="1" noChangeArrowheads="1"/>
          </p:cNvSpPr>
          <p:nvPr>
            <p:ph type="body" idx="1"/>
          </p:nvPr>
        </p:nvSpPr>
        <p:spPr>
          <a:xfrm>
            <a:off x="179388" y="2133600"/>
            <a:ext cx="8964612" cy="4495800"/>
          </a:xfrm>
        </p:spPr>
        <p:txBody>
          <a:bodyPr/>
          <a:lstStyle/>
          <a:p>
            <a:pPr eaLnBrk="1" hangingPunct="1">
              <a:lnSpc>
                <a:spcPct val="90000"/>
              </a:lnSpc>
              <a:spcAft>
                <a:spcPts val="1200"/>
              </a:spcAft>
            </a:pPr>
            <a:r>
              <a:rPr lang="sr-Latn-CS" sz="2400" smtClean="0"/>
              <a:t>Drugi tip ciklusa je </a:t>
            </a:r>
            <a:r>
              <a:rPr lang="sr-Latn-CS" sz="2400" smtClean="0">
                <a:solidFill>
                  <a:srgbClr val="FF0000"/>
                </a:solidFill>
              </a:rPr>
              <a:t>do-while</a:t>
            </a:r>
            <a:r>
              <a:rPr lang="sr-Latn-CS" sz="2400" smtClean="0"/>
              <a:t> koji ima sintaksu:</a:t>
            </a:r>
            <a:br>
              <a:rPr lang="sr-Latn-CS" sz="2400" smtClean="0"/>
            </a:br>
            <a:r>
              <a:rPr lang="sr-Latn-CS" sz="2400" smtClean="0">
                <a:solidFill>
                  <a:srgbClr val="FF0000"/>
                </a:solidFill>
              </a:rPr>
              <a:t>do</a:t>
            </a:r>
            <a:r>
              <a:rPr lang="sr-Latn-CS" sz="2400" smtClean="0"/>
              <a:t/>
            </a:r>
            <a:br>
              <a:rPr lang="sr-Latn-CS" sz="2400" smtClean="0"/>
            </a:br>
            <a:r>
              <a:rPr lang="sr-Latn-CS" sz="2400" smtClean="0">
                <a:solidFill>
                  <a:schemeClr val="accent1"/>
                </a:solidFill>
              </a:rPr>
              <a:t>	naredba ili blok naredbi;</a:t>
            </a:r>
            <a:br>
              <a:rPr lang="sr-Latn-CS" sz="2400" smtClean="0">
                <a:solidFill>
                  <a:schemeClr val="accent1"/>
                </a:solidFill>
              </a:rPr>
            </a:br>
            <a:r>
              <a:rPr lang="sr-Latn-CS" sz="2400" smtClean="0">
                <a:solidFill>
                  <a:srgbClr val="FF0000"/>
                </a:solidFill>
              </a:rPr>
              <a:t>while </a:t>
            </a:r>
            <a:r>
              <a:rPr lang="sr-Latn-CS" sz="2400" smtClean="0"/>
              <a:t>(</a:t>
            </a:r>
            <a:r>
              <a:rPr lang="sr-Latn-CS" sz="2400" smtClean="0">
                <a:solidFill>
                  <a:srgbClr val="3333CC"/>
                </a:solidFill>
              </a:rPr>
              <a:t>uslov</a:t>
            </a:r>
            <a:r>
              <a:rPr lang="sr-Latn-CS" sz="2400" smtClean="0"/>
              <a:t>);</a:t>
            </a:r>
          </a:p>
          <a:p>
            <a:pPr eaLnBrk="1" hangingPunct="1">
              <a:lnSpc>
                <a:spcPct val="90000"/>
              </a:lnSpc>
              <a:spcBef>
                <a:spcPts val="0"/>
              </a:spcBef>
              <a:spcAft>
                <a:spcPts val="1200"/>
              </a:spcAft>
            </a:pPr>
            <a:r>
              <a:rPr lang="sr-Latn-CS" sz="2400" smtClean="0">
                <a:solidFill>
                  <a:schemeClr val="accent1"/>
                </a:solidFill>
              </a:rPr>
              <a:t>naredba ili blok naredbi</a:t>
            </a:r>
            <a:r>
              <a:rPr lang="sr-Latn-CS" sz="2400" smtClean="0"/>
              <a:t> se izvršavaju dok je logički </a:t>
            </a:r>
            <a:r>
              <a:rPr lang="sr-Latn-CS" sz="2400" smtClean="0">
                <a:solidFill>
                  <a:srgbClr val="3333CC"/>
                </a:solidFill>
              </a:rPr>
              <a:t>uslov</a:t>
            </a:r>
            <a:r>
              <a:rPr lang="sr-Latn-CS" sz="2400" smtClean="0"/>
              <a:t> ispunjen (različit od nule).</a:t>
            </a:r>
          </a:p>
          <a:p>
            <a:pPr eaLnBrk="1" hangingPunct="1">
              <a:lnSpc>
                <a:spcPct val="90000"/>
              </a:lnSpc>
              <a:spcBef>
                <a:spcPts val="0"/>
              </a:spcBef>
              <a:spcAft>
                <a:spcPts val="1200"/>
              </a:spcAft>
            </a:pPr>
            <a:r>
              <a:rPr lang="sr-Latn-CS" sz="2400" smtClean="0"/>
              <a:t>Osnovna razlika u odnosu na </a:t>
            </a:r>
            <a:r>
              <a:rPr lang="sr-Latn-CS" sz="2400" smtClean="0">
                <a:solidFill>
                  <a:srgbClr val="FF0000"/>
                </a:solidFill>
              </a:rPr>
              <a:t>while</a:t>
            </a:r>
            <a:r>
              <a:rPr lang="sr-Latn-CS" sz="2400" smtClean="0"/>
              <a:t> ciklus je ta što se ovaj ciklus izvršava barem jednom, tj. tek nakon prvog prolaska kroz tijelo ciklusa provjerava se ispravnost logičkog uslova.</a:t>
            </a:r>
          </a:p>
          <a:p>
            <a:pPr eaLnBrk="1" hangingPunct="1">
              <a:lnSpc>
                <a:spcPct val="90000"/>
              </a:lnSpc>
              <a:spcBef>
                <a:spcPts val="0"/>
              </a:spcBef>
              <a:spcAft>
                <a:spcPts val="1200"/>
              </a:spcAft>
            </a:pPr>
            <a:r>
              <a:rPr lang="sr-Latn-CS" sz="2400" smtClean="0"/>
              <a:t>Obratite pažnju da se </a:t>
            </a:r>
            <a:r>
              <a:rPr lang="sr-Latn-CS" sz="2400" smtClean="0">
                <a:solidFill>
                  <a:srgbClr val="FF0000"/>
                </a:solidFill>
              </a:rPr>
              <a:t>do-while</a:t>
            </a:r>
            <a:r>
              <a:rPr lang="sr-Latn-CS" sz="2400" smtClean="0"/>
              <a:t> blok tretira kao jedna naredba, pa se mora završiti sa </a:t>
            </a:r>
            <a:r>
              <a:rPr lang="sr-Latn-CS" sz="2400" b="1" smtClean="0">
                <a:solidFill>
                  <a:srgbClr val="FF0000"/>
                </a:solidFill>
              </a:rPr>
              <a:t>;</a:t>
            </a:r>
            <a:r>
              <a:rPr lang="sr-Latn-CS" sz="2400" smtClean="0"/>
              <a:t>  jer se ne završava sa naredbom iz bloka (koja se uvijek završava sa </a:t>
            </a:r>
            <a:r>
              <a:rPr lang="sr-Latn-CS" sz="2400" b="1" smtClean="0">
                <a:solidFill>
                  <a:srgbClr val="FF0000"/>
                </a:solidFill>
              </a:rPr>
              <a:t>;</a:t>
            </a:r>
            <a:r>
              <a:rPr lang="sr-Latn-CS" sz="2400" smtClean="0"/>
              <a:t>) ili sa vitičastom zagradom.</a:t>
            </a:r>
          </a:p>
          <a:p>
            <a:pPr eaLnBrk="1" hangingPunct="1">
              <a:lnSpc>
                <a:spcPct val="90000"/>
              </a:lnSpc>
            </a:pPr>
            <a:endParaRPr lang="en-US" sz="24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sr-Latn-CS" smtClean="0">
                <a:solidFill>
                  <a:srgbClr val="FF0000"/>
                </a:solidFill>
              </a:rPr>
              <a:t>for</a:t>
            </a:r>
            <a:r>
              <a:rPr lang="sr-Latn-CS" smtClean="0"/>
              <a:t> ciklus</a:t>
            </a:r>
            <a:endParaRPr lang="en-US" smtClean="0"/>
          </a:p>
        </p:txBody>
      </p:sp>
      <p:sp>
        <p:nvSpPr>
          <p:cNvPr id="21507" name="Rectangle 3"/>
          <p:cNvSpPr>
            <a:spLocks noGrp="1" noChangeArrowheads="1"/>
          </p:cNvSpPr>
          <p:nvPr>
            <p:ph type="body" idx="1"/>
          </p:nvPr>
        </p:nvSpPr>
        <p:spPr>
          <a:xfrm>
            <a:off x="323528" y="2133600"/>
            <a:ext cx="8496944" cy="4114800"/>
          </a:xfrm>
        </p:spPr>
        <p:txBody>
          <a:bodyPr/>
          <a:lstStyle/>
          <a:p>
            <a:pPr eaLnBrk="1" hangingPunct="1"/>
            <a:r>
              <a:rPr lang="sr-Latn-CS" sz="2400" smtClean="0">
                <a:solidFill>
                  <a:srgbClr val="FF0000"/>
                </a:solidFill>
              </a:rPr>
              <a:t>for</a:t>
            </a:r>
            <a:r>
              <a:rPr lang="sr-Latn-CS" sz="2400" smtClean="0"/>
              <a:t> ciklus se znatno razlikuje od onog u MATLAB-u, iako ima istu namjenu – izvršavanje bloka naredbi tačno određen broj puta.</a:t>
            </a:r>
          </a:p>
          <a:p>
            <a:pPr eaLnBrk="1" hangingPunct="1">
              <a:spcBef>
                <a:spcPts val="1200"/>
              </a:spcBef>
            </a:pPr>
            <a:r>
              <a:rPr lang="sr-Latn-CS" sz="2400" smtClean="0"/>
              <a:t>Oblik </a:t>
            </a:r>
            <a:r>
              <a:rPr lang="sr-Latn-CS" sz="2400" smtClean="0">
                <a:solidFill>
                  <a:srgbClr val="FF0000"/>
                </a:solidFill>
              </a:rPr>
              <a:t>for</a:t>
            </a:r>
            <a:r>
              <a:rPr lang="sr-Latn-CS" sz="2400" smtClean="0"/>
              <a:t> ciklusa je:</a:t>
            </a:r>
            <a:endParaRPr lang="en-US" sz="2400" smtClean="0"/>
          </a:p>
          <a:p>
            <a:pPr marL="354013" indent="0" eaLnBrk="1" hangingPunct="1">
              <a:spcBef>
                <a:spcPts val="1200"/>
              </a:spcBef>
              <a:buNone/>
            </a:pPr>
            <a:r>
              <a:rPr lang="sr-Latn-CS" sz="2400" smtClean="0">
                <a:solidFill>
                  <a:srgbClr val="FF0000"/>
                </a:solidFill>
              </a:rPr>
              <a:t>for</a:t>
            </a:r>
            <a:r>
              <a:rPr lang="sr-Latn-CS" sz="2400" smtClean="0"/>
              <a:t>(</a:t>
            </a:r>
            <a:r>
              <a:rPr lang="sr-Latn-CS" sz="2400" smtClean="0">
                <a:solidFill>
                  <a:srgbClr val="3333CC"/>
                </a:solidFill>
              </a:rPr>
              <a:t>izraz1</a:t>
            </a:r>
            <a:r>
              <a:rPr lang="sr-Latn-CS" sz="2400" smtClean="0"/>
              <a:t>; </a:t>
            </a:r>
            <a:r>
              <a:rPr lang="sr-Latn-CS" sz="2400" smtClean="0">
                <a:solidFill>
                  <a:schemeClr val="accent1"/>
                </a:solidFill>
              </a:rPr>
              <a:t>izraz2</a:t>
            </a:r>
            <a:r>
              <a:rPr lang="sr-Latn-CS" sz="2400" smtClean="0"/>
              <a:t>; </a:t>
            </a:r>
            <a:r>
              <a:rPr lang="sr-Latn-CS" sz="2400" smtClean="0">
                <a:solidFill>
                  <a:schemeClr val="accent2"/>
                </a:solidFill>
              </a:rPr>
              <a:t>izraz3</a:t>
            </a:r>
            <a:r>
              <a:rPr lang="sr-Latn-CS" sz="2400" smtClean="0"/>
              <a:t>)</a:t>
            </a:r>
            <a:br>
              <a:rPr lang="sr-Latn-CS" sz="2400" smtClean="0"/>
            </a:br>
            <a:r>
              <a:rPr lang="sr-Latn-CS" sz="2400" smtClean="0">
                <a:solidFill>
                  <a:schemeClr val="hlink"/>
                </a:solidFill>
              </a:rPr>
              <a:t>	naredba ili blok naredbi;</a:t>
            </a:r>
            <a:endParaRPr lang="en-US" sz="2400" smtClean="0">
              <a:solidFill>
                <a:schemeClr val="hlink"/>
              </a:solidFill>
            </a:endParaRPr>
          </a:p>
          <a:p>
            <a:pPr marL="354013" indent="0" eaLnBrk="1" hangingPunct="1">
              <a:spcBef>
                <a:spcPts val="1200"/>
              </a:spcBef>
              <a:buNone/>
            </a:pPr>
            <a:r>
              <a:rPr lang="sr-Latn-CS" sz="2400" smtClean="0">
                <a:solidFill>
                  <a:srgbClr val="3333CC"/>
                </a:solidFill>
              </a:rPr>
              <a:t>izraz1</a:t>
            </a:r>
            <a:r>
              <a:rPr lang="sr-Latn-CS" sz="2400" smtClean="0"/>
              <a:t> služi za postavljanje početne vrijednosti brojača u petlji, </a:t>
            </a:r>
            <a:r>
              <a:rPr lang="sr-Latn-CS" sz="2400" smtClean="0">
                <a:solidFill>
                  <a:schemeClr val="accent2"/>
                </a:solidFill>
              </a:rPr>
              <a:t>izraz3</a:t>
            </a:r>
            <a:r>
              <a:rPr lang="sr-Latn-CS" sz="2400" smtClean="0"/>
              <a:t> opisuje što se sa brojačem dešava u okviru petlje, tj. način na koji se on mijenja. </a:t>
            </a:r>
            <a:r>
              <a:rPr lang="sr-Latn-CS" sz="2400" smtClean="0">
                <a:solidFill>
                  <a:schemeClr val="hlink"/>
                </a:solidFill>
              </a:rPr>
              <a:t>Naredba ili blok naredbi</a:t>
            </a:r>
            <a:r>
              <a:rPr lang="sr-Latn-CS" sz="2400" smtClean="0"/>
              <a:t> se izvršava sve dok je </a:t>
            </a:r>
            <a:r>
              <a:rPr lang="sr-Latn-CS" sz="2400" smtClean="0">
                <a:solidFill>
                  <a:schemeClr val="accent1"/>
                </a:solidFill>
              </a:rPr>
              <a:t>izraz2</a:t>
            </a:r>
            <a:r>
              <a:rPr lang="sr-Latn-CS" sz="2400" smtClean="0"/>
              <a:t> ispunjen.</a:t>
            </a:r>
            <a:endParaRPr lang="en-US" sz="240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Funkcije</a:t>
            </a:r>
            <a:r>
              <a:rPr lang="sr-Latn-CS" smtClean="0"/>
              <a:t> </a:t>
            </a:r>
            <a:r>
              <a:rPr lang="sr-Latn-CS" smtClean="0">
                <a:solidFill>
                  <a:srgbClr val="3333CC"/>
                </a:solidFill>
              </a:rPr>
              <a:t>printf</a:t>
            </a:r>
            <a:r>
              <a:rPr lang="sr-Latn-CS" smtClean="0"/>
              <a:t> i </a:t>
            </a:r>
            <a:r>
              <a:rPr lang="sr-Latn-CS" smtClean="0">
                <a:solidFill>
                  <a:srgbClr val="3333CC"/>
                </a:solidFill>
              </a:rPr>
              <a:t>scanf</a:t>
            </a:r>
            <a:endParaRPr lang="en-US" smtClean="0">
              <a:solidFill>
                <a:srgbClr val="3333CC"/>
              </a:solidFill>
            </a:endParaRPr>
          </a:p>
        </p:txBody>
      </p:sp>
      <p:sp>
        <p:nvSpPr>
          <p:cNvPr id="80899" name="Rectangle 3"/>
          <p:cNvSpPr>
            <a:spLocks noGrp="1" noChangeArrowheads="1"/>
          </p:cNvSpPr>
          <p:nvPr>
            <p:ph type="body" idx="1"/>
          </p:nvPr>
        </p:nvSpPr>
        <p:spPr>
          <a:xfrm>
            <a:off x="179388" y="2133600"/>
            <a:ext cx="8686800" cy="4114800"/>
          </a:xfrm>
        </p:spPr>
        <p:txBody>
          <a:bodyPr/>
          <a:lstStyle/>
          <a:p>
            <a:pPr eaLnBrk="1" hangingPunct="1">
              <a:defRPr/>
            </a:pPr>
            <a:r>
              <a:rPr lang="sr-Latn-CS" sz="2400" smtClean="0"/>
              <a:t>Dvije </a:t>
            </a:r>
            <a:r>
              <a:rPr lang="en-US" sz="2400" smtClean="0"/>
              <a:t>funkcije </a:t>
            </a:r>
            <a:r>
              <a:rPr lang="sr-Latn-CS" sz="2400" smtClean="0"/>
              <a:t>bez kojih je teško zamisliti početak rada u programskom jeziku</a:t>
            </a:r>
            <a:r>
              <a:rPr lang="en-US" sz="2400" smtClean="0"/>
              <a:t> </a:t>
            </a:r>
            <a:r>
              <a:rPr lang="sr-Latn-CS" sz="2400" smtClean="0"/>
              <a:t>C</a:t>
            </a:r>
            <a:r>
              <a:rPr lang="en-US" sz="2400" smtClean="0"/>
              <a:t>:</a:t>
            </a:r>
            <a:endParaRPr lang="sr-Latn-CS" sz="2400" smtClean="0"/>
          </a:p>
          <a:p>
            <a:pPr lvl="1" eaLnBrk="1" hangingPunct="1">
              <a:defRPr/>
            </a:pPr>
            <a:r>
              <a:rPr lang="sr-Latn-CS" sz="2000" smtClean="0">
                <a:solidFill>
                  <a:srgbClr val="3333CC"/>
                </a:solidFill>
              </a:rPr>
              <a:t>scanf</a:t>
            </a:r>
            <a:r>
              <a:rPr lang="sr-Latn-CS" sz="2000" smtClean="0"/>
              <a:t> (za unos podataka sa tastature) i</a:t>
            </a:r>
          </a:p>
          <a:p>
            <a:pPr lvl="1" eaLnBrk="1" hangingPunct="1">
              <a:defRPr/>
            </a:pPr>
            <a:r>
              <a:rPr lang="sr-Latn-CS" sz="2000" smtClean="0">
                <a:solidFill>
                  <a:srgbClr val="3333CC"/>
                </a:solidFill>
              </a:rPr>
              <a:t>printf</a:t>
            </a:r>
            <a:r>
              <a:rPr lang="sr-Latn-CS" sz="2000" smtClean="0"/>
              <a:t> (za </a:t>
            </a:r>
            <a:r>
              <a:rPr lang="en-US" sz="2000" smtClean="0"/>
              <a:t>prikaz </a:t>
            </a:r>
            <a:r>
              <a:rPr lang="sr-Latn-CS" sz="2000" smtClean="0"/>
              <a:t>rezultata na monitoru)</a:t>
            </a:r>
          </a:p>
          <a:p>
            <a:pPr eaLnBrk="1" hangingPunct="1">
              <a:buFont typeface="Wingdings" pitchFamily="2" charset="2"/>
              <a:buNone/>
              <a:defRPr/>
            </a:pPr>
            <a:r>
              <a:rPr lang="sr-Latn-CS" sz="2400" smtClean="0"/>
              <a:t>	nijesu dio osnovne definicije jezika C. Da bi se sa njima radilo mora se uključiti programska biblioteka </a:t>
            </a:r>
            <a:r>
              <a:rPr lang="sr-Latn-CS" sz="2400" smtClean="0">
                <a:solidFill>
                  <a:srgbClr val="FF0000"/>
                </a:solidFill>
              </a:rPr>
              <a:t>stdio.h</a:t>
            </a:r>
            <a:r>
              <a:rPr lang="sr-Latn-CS" sz="2400" smtClean="0"/>
              <a:t> </a:t>
            </a:r>
            <a:r>
              <a:rPr lang="sr-Latn-CS" sz="1600" b="1" smtClean="0"/>
              <a:t>(može  se dogodi</a:t>
            </a:r>
            <a:r>
              <a:rPr lang="en-US" sz="1600" b="1" smtClean="0"/>
              <a:t>ti</a:t>
            </a:r>
            <a:r>
              <a:rPr lang="sr-Latn-CS" sz="1600" b="1" smtClean="0"/>
              <a:t> da kompajler radi i ako ova biblioteka nije uključena)</a:t>
            </a:r>
            <a:r>
              <a:rPr lang="sr-Latn-CS" sz="2400" smtClean="0"/>
              <a:t>. </a:t>
            </a:r>
          </a:p>
          <a:p>
            <a:pPr eaLnBrk="1" hangingPunct="1">
              <a:spcBef>
                <a:spcPts val="1800"/>
              </a:spcBef>
              <a:defRPr/>
            </a:pPr>
            <a:r>
              <a:rPr lang="sr-Latn-CS" sz="2400" smtClean="0"/>
              <a:t>Biblioteka se uključuje </a:t>
            </a:r>
            <a:r>
              <a:rPr lang="sr-Latn-CS" sz="2400" smtClean="0">
                <a:solidFill>
                  <a:srgbClr val="FF0000"/>
                </a:solidFill>
              </a:rPr>
              <a:t>pretprocesorskom naredbom</a:t>
            </a:r>
            <a:r>
              <a:rPr lang="sr-Latn-CS" sz="2400" smtClean="0"/>
              <a:t>:</a:t>
            </a:r>
          </a:p>
          <a:p>
            <a:pPr marL="354013" indent="0" eaLnBrk="1" hangingPunct="1">
              <a:buFont typeface="Wingdings" pitchFamily="2" charset="2"/>
              <a:buNone/>
              <a:defRPr/>
            </a:pPr>
            <a:r>
              <a:rPr lang="sr-Latn-CS" sz="2400" b="1" smtClean="0">
                <a:solidFill>
                  <a:srgbClr val="FF0000"/>
                </a:solidFill>
              </a:rPr>
              <a:t>#</a:t>
            </a:r>
            <a:r>
              <a:rPr lang="sr-Latn-CS" sz="2400" b="1" smtClean="0"/>
              <a:t>include </a:t>
            </a:r>
            <a:r>
              <a:rPr lang="en-US" sz="2400" b="1" smtClean="0"/>
              <a:t>&lt;stdio.h&gt;</a:t>
            </a:r>
          </a:p>
        </p:txBody>
      </p:sp>
      <p:sp>
        <p:nvSpPr>
          <p:cNvPr id="4100" name="Freeform 4"/>
          <p:cNvSpPr>
            <a:spLocks/>
          </p:cNvSpPr>
          <p:nvPr/>
        </p:nvSpPr>
        <p:spPr bwMode="auto">
          <a:xfrm>
            <a:off x="685800" y="5867400"/>
            <a:ext cx="304800" cy="609600"/>
          </a:xfrm>
          <a:custGeom>
            <a:avLst/>
            <a:gdLst>
              <a:gd name="T0" fmla="*/ 0 w 1344"/>
              <a:gd name="T1" fmla="*/ 0 h 432"/>
              <a:gd name="T2" fmla="*/ 0 w 1344"/>
              <a:gd name="T3" fmla="*/ 860213333 h 432"/>
              <a:gd name="T4" fmla="*/ 69124286 w 1344"/>
              <a:gd name="T5" fmla="*/ 860213333 h 432"/>
              <a:gd name="T6" fmla="*/ 0 60000 65536"/>
              <a:gd name="T7" fmla="*/ 0 60000 65536"/>
              <a:gd name="T8" fmla="*/ 0 60000 65536"/>
            </a:gdLst>
            <a:ahLst/>
            <a:cxnLst>
              <a:cxn ang="T6">
                <a:pos x="T0" y="T1"/>
              </a:cxn>
              <a:cxn ang="T7">
                <a:pos x="T2" y="T3"/>
              </a:cxn>
              <a:cxn ang="T8">
                <a:pos x="T4" y="T5"/>
              </a:cxn>
            </a:cxnLst>
            <a:rect l="0" t="0" r="r" b="b"/>
            <a:pathLst>
              <a:path w="1344" h="432">
                <a:moveTo>
                  <a:pt x="0" y="0"/>
                </a:moveTo>
                <a:lnTo>
                  <a:pt x="0" y="432"/>
                </a:lnTo>
                <a:lnTo>
                  <a:pt x="1344" y="432"/>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4101" name="Text Box 5"/>
          <p:cNvSpPr txBox="1">
            <a:spLocks noChangeArrowheads="1"/>
          </p:cNvSpPr>
          <p:nvPr/>
        </p:nvSpPr>
        <p:spPr bwMode="auto">
          <a:xfrm>
            <a:off x="971550" y="6161088"/>
            <a:ext cx="817245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b="1">
                <a:latin typeface="Tahoma" charset="0"/>
              </a:rPr>
              <a:t>S</a:t>
            </a:r>
            <a:r>
              <a:rPr lang="en-US" sz="1600" b="1">
                <a:latin typeface="Tahoma" charset="0"/>
              </a:rPr>
              <a:t>ve pretprocesorske naredbe po</a:t>
            </a:r>
            <a:r>
              <a:rPr lang="sr-Latn-CS" sz="1600" b="1">
                <a:latin typeface="Tahoma" charset="0"/>
              </a:rPr>
              <a:t>činju ovim simbolom</a:t>
            </a:r>
            <a:r>
              <a:rPr lang="en-US" sz="1600" b="1">
                <a:latin typeface="Tahoma" charset="0"/>
              </a:rPr>
              <a:t>,</a:t>
            </a:r>
            <a:r>
              <a:rPr lang="sr-Latn-CS" sz="1600" b="1">
                <a:latin typeface="Tahoma" charset="0"/>
              </a:rPr>
              <a:t> pa se ponekad nazivaju </a:t>
            </a:r>
            <a:r>
              <a:rPr lang="sr-Latn-CS" sz="1600" b="1">
                <a:solidFill>
                  <a:srgbClr val="00B050"/>
                </a:solidFill>
                <a:latin typeface="Tahoma" charset="0"/>
              </a:rPr>
              <a:t>tarabama</a:t>
            </a:r>
            <a:r>
              <a:rPr lang="sr-Latn-CS" sz="1600" b="1">
                <a:latin typeface="Tahoma" charset="0"/>
              </a:rPr>
              <a:t>. U posljednje vrijeme ovaj simbol se i kod nas naziva </a:t>
            </a:r>
            <a:r>
              <a:rPr lang="sr-Latn-RS" sz="1600" b="1">
                <a:solidFill>
                  <a:srgbClr val="00B050"/>
                </a:solidFill>
                <a:latin typeface="Tahoma" charset="0"/>
              </a:rPr>
              <a:t>š</a:t>
            </a:r>
            <a:r>
              <a:rPr lang="sr-Latn-CS" sz="1600" b="1">
                <a:solidFill>
                  <a:srgbClr val="00B050"/>
                </a:solidFill>
                <a:latin typeface="Tahoma" charset="0"/>
              </a:rPr>
              <a:t>arp simbol</a:t>
            </a:r>
            <a:r>
              <a:rPr lang="en-US" sz="1600" b="1">
                <a:latin typeface="Tahoma" charset="0"/>
              </a:rPr>
              <a:t>.</a:t>
            </a:r>
          </a:p>
        </p:txBody>
      </p:sp>
      <p:sp>
        <p:nvSpPr>
          <p:cNvPr id="4102" name="Text Box 7"/>
          <p:cNvSpPr txBox="1">
            <a:spLocks noChangeArrowheads="1"/>
          </p:cNvSpPr>
          <p:nvPr/>
        </p:nvSpPr>
        <p:spPr bwMode="auto">
          <a:xfrm>
            <a:off x="3733800" y="5486400"/>
            <a:ext cx="54102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b="1">
                <a:solidFill>
                  <a:srgbClr val="FF0000"/>
                </a:solidFill>
                <a:latin typeface="Tahoma" charset="0"/>
              </a:rPr>
              <a:t>Kompajler izvršava pretprocesorske naredbe prije bilo koje druge naredbe u programu.</a:t>
            </a:r>
            <a:endParaRPr lang="en-US" sz="1600" b="1">
              <a:solidFill>
                <a:srgbClr val="FF0000"/>
              </a:solidFill>
              <a:latin typeface="Tahoma"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sr-Latn-CS" smtClean="0">
                <a:solidFill>
                  <a:srgbClr val="FF0000"/>
                </a:solidFill>
              </a:rPr>
              <a:t>for</a:t>
            </a:r>
            <a:r>
              <a:rPr lang="sr-Latn-CS" smtClean="0"/>
              <a:t> ciklus</a:t>
            </a:r>
            <a:endParaRPr lang="en-US" smtClean="0"/>
          </a:p>
        </p:txBody>
      </p:sp>
      <p:sp>
        <p:nvSpPr>
          <p:cNvPr id="22531" name="Rectangle 3"/>
          <p:cNvSpPr>
            <a:spLocks noGrp="1" noChangeArrowheads="1"/>
          </p:cNvSpPr>
          <p:nvPr>
            <p:ph type="body" idx="1"/>
          </p:nvPr>
        </p:nvSpPr>
        <p:spPr>
          <a:xfrm>
            <a:off x="144463" y="2205038"/>
            <a:ext cx="8820150" cy="4319587"/>
          </a:xfrm>
        </p:spPr>
        <p:txBody>
          <a:bodyPr/>
          <a:lstStyle/>
          <a:p>
            <a:pPr eaLnBrk="1" hangingPunct="1">
              <a:lnSpc>
                <a:spcPct val="90000"/>
              </a:lnSpc>
            </a:pPr>
            <a:r>
              <a:rPr lang="sr-Latn-CS" sz="2400" smtClean="0"/>
              <a:t>Primjer:</a:t>
            </a:r>
            <a:br>
              <a:rPr lang="sr-Latn-CS" sz="2400" smtClean="0"/>
            </a:br>
            <a:r>
              <a:rPr lang="sr-Latn-CS" sz="2400" smtClean="0">
                <a:solidFill>
                  <a:srgbClr val="FF0000"/>
                </a:solidFill>
              </a:rPr>
              <a:t>for</a:t>
            </a:r>
            <a:r>
              <a:rPr lang="sr-Latn-CS" sz="2400" smtClean="0"/>
              <a:t>(</a:t>
            </a:r>
            <a:r>
              <a:rPr lang="sr-Latn-CS" sz="2400" smtClean="0">
                <a:solidFill>
                  <a:srgbClr val="3333CC"/>
                </a:solidFill>
              </a:rPr>
              <a:t>i=0</a:t>
            </a:r>
            <a:r>
              <a:rPr lang="sr-Latn-CS" sz="2400" smtClean="0"/>
              <a:t>;</a:t>
            </a:r>
            <a:r>
              <a:rPr lang="sr-Latn-CS" sz="2400" smtClean="0">
                <a:solidFill>
                  <a:schemeClr val="accent1"/>
                </a:solidFill>
              </a:rPr>
              <a:t>i</a:t>
            </a:r>
            <a:r>
              <a:rPr lang="en-US" sz="2400" smtClean="0">
                <a:solidFill>
                  <a:schemeClr val="accent1"/>
                </a:solidFill>
              </a:rPr>
              <a:t>&lt;5</a:t>
            </a:r>
            <a:r>
              <a:rPr lang="sr-Latn-CS" sz="2400" smtClean="0"/>
              <a:t>;</a:t>
            </a:r>
            <a:r>
              <a:rPr lang="en-US" sz="2400" smtClean="0">
                <a:solidFill>
                  <a:schemeClr val="accent2"/>
                </a:solidFill>
              </a:rPr>
              <a:t>i++</a:t>
            </a:r>
            <a:r>
              <a:rPr lang="sr-Latn-CS" sz="2400" smtClean="0"/>
              <a:t>)</a:t>
            </a:r>
            <a:br>
              <a:rPr lang="sr-Latn-CS" sz="2400" smtClean="0"/>
            </a:br>
            <a:r>
              <a:rPr lang="sr-Latn-CS" sz="2400" smtClean="0">
                <a:solidFill>
                  <a:schemeClr val="hlink"/>
                </a:solidFill>
              </a:rPr>
              <a:t>	naredba ili blok naredbi;</a:t>
            </a:r>
          </a:p>
          <a:p>
            <a:pPr eaLnBrk="1" hangingPunct="1">
              <a:lnSpc>
                <a:spcPct val="90000"/>
              </a:lnSpc>
              <a:buFont typeface="Wingdings" pitchFamily="2" charset="2"/>
              <a:buNone/>
            </a:pPr>
            <a:r>
              <a:rPr lang="sr-Latn-CS" sz="2400" smtClean="0"/>
              <a:t>	</a:t>
            </a:r>
            <a:r>
              <a:rPr lang="en-US" sz="2400" smtClean="0"/>
              <a:t>Prvi put se </a:t>
            </a:r>
            <a:r>
              <a:rPr lang="sr-Latn-CS" sz="2400" smtClean="0"/>
              <a:t>ciklus</a:t>
            </a:r>
            <a:r>
              <a:rPr lang="en-US" sz="2400" smtClean="0"/>
              <a:t> izvr</a:t>
            </a:r>
            <a:r>
              <a:rPr lang="sr-Latn-CS" sz="2400" smtClean="0"/>
              <a:t>šava za vrijednost brojača </a:t>
            </a:r>
            <a:r>
              <a:rPr lang="sr-Latn-CS" sz="2400" smtClean="0">
                <a:solidFill>
                  <a:srgbClr val="3333CC"/>
                </a:solidFill>
              </a:rPr>
              <a:t>i=0</a:t>
            </a:r>
            <a:r>
              <a:rPr lang="sr-Latn-CS" sz="2400" smtClean="0"/>
              <a:t>, nakon te prve upotrebe brojač se inkrementira i ciklus se izvršava za </a:t>
            </a:r>
            <a:r>
              <a:rPr lang="sr-Latn-CS" sz="2400" smtClean="0">
                <a:solidFill>
                  <a:srgbClr val="3333CC"/>
                </a:solidFill>
              </a:rPr>
              <a:t>i=1</a:t>
            </a:r>
            <a:r>
              <a:rPr lang="sr-Latn-CS" sz="2400" smtClean="0"/>
              <a:t>, </a:t>
            </a:r>
            <a:r>
              <a:rPr lang="sr-Latn-CS" sz="2400" smtClean="0">
                <a:solidFill>
                  <a:srgbClr val="3333CC"/>
                </a:solidFill>
              </a:rPr>
              <a:t>i=2</a:t>
            </a:r>
            <a:r>
              <a:rPr lang="sr-Latn-CS" sz="2400" smtClean="0"/>
              <a:t>, </a:t>
            </a:r>
            <a:r>
              <a:rPr lang="sr-Latn-CS" sz="2400" smtClean="0">
                <a:solidFill>
                  <a:srgbClr val="3333CC"/>
                </a:solidFill>
              </a:rPr>
              <a:t>i=3</a:t>
            </a:r>
            <a:r>
              <a:rPr lang="sr-Latn-CS" sz="2400" smtClean="0"/>
              <a:t> i </a:t>
            </a:r>
            <a:r>
              <a:rPr lang="sr-Latn-CS" sz="2400" smtClean="0">
                <a:solidFill>
                  <a:srgbClr val="3333CC"/>
                </a:solidFill>
              </a:rPr>
              <a:t>i=4</a:t>
            </a:r>
            <a:r>
              <a:rPr lang="sr-Latn-CS" sz="2400" smtClean="0"/>
              <a:t>. Kada brojač dostigne vrijednost </a:t>
            </a:r>
            <a:r>
              <a:rPr lang="sr-Latn-CS" sz="2400" smtClean="0">
                <a:solidFill>
                  <a:srgbClr val="FF0000"/>
                </a:solidFill>
              </a:rPr>
              <a:t>i=5</a:t>
            </a:r>
            <a:r>
              <a:rPr lang="sr-Latn-CS" sz="2400" smtClean="0"/>
              <a:t> logički uslov nije ispunjen i izvršavanje ciklusa se prekida. Dakle, ovaj ciklus se izvršava pet puta za </a:t>
            </a:r>
            <a:r>
              <a:rPr lang="sr-Latn-CS" sz="2400" smtClean="0">
                <a:solidFill>
                  <a:srgbClr val="3333CC"/>
                </a:solidFill>
              </a:rPr>
              <a:t>i=0</a:t>
            </a:r>
            <a:r>
              <a:rPr lang="sr-Latn-CS" sz="2400" smtClean="0"/>
              <a:t>, </a:t>
            </a:r>
            <a:r>
              <a:rPr lang="sr-Latn-CS" sz="2400" smtClean="0">
                <a:solidFill>
                  <a:srgbClr val="3333CC"/>
                </a:solidFill>
              </a:rPr>
              <a:t>i=1</a:t>
            </a:r>
            <a:r>
              <a:rPr lang="sr-Latn-CS" sz="2400" smtClean="0"/>
              <a:t>, </a:t>
            </a:r>
            <a:r>
              <a:rPr lang="sr-Latn-CS" sz="2400" smtClean="0">
                <a:solidFill>
                  <a:srgbClr val="3333CC"/>
                </a:solidFill>
              </a:rPr>
              <a:t>i=2</a:t>
            </a:r>
            <a:r>
              <a:rPr lang="sr-Latn-CS" sz="2400" smtClean="0"/>
              <a:t>, </a:t>
            </a:r>
            <a:r>
              <a:rPr lang="sr-Latn-CS" sz="2400" smtClean="0">
                <a:solidFill>
                  <a:srgbClr val="3333CC"/>
                </a:solidFill>
              </a:rPr>
              <a:t>i=3</a:t>
            </a:r>
            <a:r>
              <a:rPr lang="sr-Latn-CS" sz="2400" smtClean="0"/>
              <a:t> i </a:t>
            </a:r>
            <a:r>
              <a:rPr lang="sr-Latn-CS" sz="2400" smtClean="0">
                <a:solidFill>
                  <a:srgbClr val="3333CC"/>
                </a:solidFill>
              </a:rPr>
              <a:t>i=4</a:t>
            </a:r>
            <a:r>
              <a:rPr lang="sr-Latn-CS" sz="2400" smtClean="0"/>
              <a:t>.</a:t>
            </a:r>
          </a:p>
          <a:p>
            <a:pPr eaLnBrk="1" hangingPunct="1">
              <a:lnSpc>
                <a:spcPct val="90000"/>
              </a:lnSpc>
            </a:pPr>
            <a:r>
              <a:rPr lang="sr-Latn-CS" sz="2400" smtClean="0"/>
              <a:t>Ciklusi se mogu ugnježdavati, sadržati druge cikluse i obrnuto. Pravila kao u MATLAB-u: prvo se zatvara unutrašnja petlja</a:t>
            </a:r>
            <a:r>
              <a:rPr lang="en-US" sz="2400" smtClean="0"/>
              <a:t>,</a:t>
            </a:r>
            <a:r>
              <a:rPr lang="sr-Latn-CS" sz="2400" smtClean="0"/>
              <a:t> zatim spoljašnja!</a:t>
            </a:r>
            <a:endParaRPr lang="en-US" sz="240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sr-Latn-CS" smtClean="0">
                <a:solidFill>
                  <a:srgbClr val="FF0000"/>
                </a:solidFill>
              </a:rPr>
              <a:t>for</a:t>
            </a:r>
            <a:r>
              <a:rPr lang="sr-Latn-CS" smtClean="0"/>
              <a:t> ciklus</a:t>
            </a:r>
            <a:endParaRPr lang="en-US" smtClean="0"/>
          </a:p>
        </p:txBody>
      </p:sp>
      <p:sp>
        <p:nvSpPr>
          <p:cNvPr id="23555" name="Rectangle 3"/>
          <p:cNvSpPr>
            <a:spLocks noGrp="1" noChangeArrowheads="1"/>
          </p:cNvSpPr>
          <p:nvPr>
            <p:ph type="body" idx="1"/>
          </p:nvPr>
        </p:nvSpPr>
        <p:spPr>
          <a:xfrm>
            <a:off x="533400" y="2133600"/>
            <a:ext cx="7772400" cy="762000"/>
          </a:xfrm>
        </p:spPr>
        <p:txBody>
          <a:bodyPr/>
          <a:lstStyle/>
          <a:p>
            <a:pPr eaLnBrk="1" hangingPunct="1">
              <a:lnSpc>
                <a:spcPct val="90000"/>
              </a:lnSpc>
            </a:pPr>
            <a:r>
              <a:rPr lang="sr-Latn-CS" sz="2400" smtClean="0"/>
              <a:t>Primjer ugnježdenog ciklusa:</a:t>
            </a:r>
            <a:br>
              <a:rPr lang="sr-Latn-CS" sz="2400" smtClean="0"/>
            </a:br>
            <a:endParaRPr lang="en-US" sz="2400" smtClean="0"/>
          </a:p>
        </p:txBody>
      </p:sp>
      <p:sp>
        <p:nvSpPr>
          <p:cNvPr id="23556" name="Text Box 4"/>
          <p:cNvSpPr txBox="1">
            <a:spLocks noChangeArrowheads="1"/>
          </p:cNvSpPr>
          <p:nvPr/>
        </p:nvSpPr>
        <p:spPr bwMode="auto">
          <a:xfrm>
            <a:off x="762000" y="2590800"/>
            <a:ext cx="3886200" cy="1552575"/>
          </a:xfrm>
          <a:prstGeom prst="rec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20000"/>
              </a:spcBef>
              <a:buClr>
                <a:schemeClr val="hlink"/>
              </a:buClr>
              <a:buSzPct val="75000"/>
              <a:buFont typeface="Wingdings" pitchFamily="2" charset="2"/>
              <a:buNone/>
            </a:pPr>
            <a:r>
              <a:rPr lang="sr-Latn-CS">
                <a:latin typeface="Tahoma" charset="0"/>
              </a:rPr>
              <a:t>S=0;</a:t>
            </a:r>
            <a:br>
              <a:rPr lang="sr-Latn-CS">
                <a:latin typeface="Tahoma" charset="0"/>
              </a:rPr>
            </a:br>
            <a:r>
              <a:rPr lang="sr-Latn-CS">
                <a:latin typeface="Tahoma" charset="0"/>
              </a:rPr>
              <a:t>for(i=0;i</a:t>
            </a:r>
            <a:r>
              <a:rPr lang="en-US">
                <a:latin typeface="Tahoma" charset="0"/>
              </a:rPr>
              <a:t>&lt;6;i++)</a:t>
            </a:r>
            <a:br>
              <a:rPr lang="en-US">
                <a:latin typeface="Tahoma" charset="0"/>
              </a:rPr>
            </a:br>
            <a:r>
              <a:rPr lang="en-US">
                <a:latin typeface="Tahoma" charset="0"/>
              </a:rPr>
              <a:t>	for(j=1;j&lt;=4;j+=2)</a:t>
            </a:r>
            <a:br>
              <a:rPr lang="en-US">
                <a:latin typeface="Tahoma" charset="0"/>
              </a:rPr>
            </a:br>
            <a:r>
              <a:rPr lang="en-US">
                <a:latin typeface="Tahoma" charset="0"/>
              </a:rPr>
              <a:t>		S+=i+j;</a:t>
            </a:r>
            <a:endParaRPr lang="en-US"/>
          </a:p>
        </p:txBody>
      </p:sp>
      <p:sp>
        <p:nvSpPr>
          <p:cNvPr id="23557" name="AutoShape 5"/>
          <p:cNvSpPr>
            <a:spLocks/>
          </p:cNvSpPr>
          <p:nvPr/>
        </p:nvSpPr>
        <p:spPr bwMode="auto">
          <a:xfrm>
            <a:off x="4724400" y="2590800"/>
            <a:ext cx="228600" cy="1524000"/>
          </a:xfrm>
          <a:prstGeom prst="rightBrace">
            <a:avLst>
              <a:gd name="adj1" fmla="val 55556"/>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23558" name="Text Box 6"/>
          <p:cNvSpPr txBox="1">
            <a:spLocks noChangeArrowheads="1"/>
          </p:cNvSpPr>
          <p:nvPr/>
        </p:nvSpPr>
        <p:spPr bwMode="auto">
          <a:xfrm>
            <a:off x="5105400" y="2667000"/>
            <a:ext cx="38100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a:latin typeface="Tahoma" charset="0"/>
              </a:rPr>
              <a:t>Koliko iznosi </a:t>
            </a:r>
            <a:r>
              <a:rPr lang="sr-Latn-CS">
                <a:solidFill>
                  <a:srgbClr val="FF0000"/>
                </a:solidFill>
                <a:latin typeface="Tahoma" charset="0"/>
              </a:rPr>
              <a:t>S</a:t>
            </a:r>
            <a:r>
              <a:rPr lang="sr-Latn-CS">
                <a:latin typeface="Tahoma" charset="0"/>
              </a:rPr>
              <a:t> nakon ovih naredbi?</a:t>
            </a:r>
            <a:endParaRPr lang="en-US">
              <a:latin typeface="Tahoma" charset="0"/>
            </a:endParaRPr>
          </a:p>
        </p:txBody>
      </p:sp>
      <p:sp>
        <p:nvSpPr>
          <p:cNvPr id="23559" name="Text Box 7"/>
          <p:cNvSpPr txBox="1">
            <a:spLocks noChangeArrowheads="1"/>
          </p:cNvSpPr>
          <p:nvPr/>
        </p:nvSpPr>
        <p:spPr bwMode="auto">
          <a:xfrm>
            <a:off x="457200" y="4495800"/>
            <a:ext cx="7848600" cy="822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a:latin typeface="Tahoma" charset="0"/>
              </a:rPr>
              <a:t>Pogledajmo sljedeći oblik ciklusa:</a:t>
            </a:r>
            <a:br>
              <a:rPr lang="sr-Latn-CS">
                <a:latin typeface="Tahoma" charset="0"/>
              </a:rPr>
            </a:br>
            <a:r>
              <a:rPr lang="en-US">
                <a:latin typeface="Tahoma" charset="0"/>
              </a:rPr>
              <a:t>	</a:t>
            </a:r>
            <a:r>
              <a:rPr lang="sr-Latn-CS">
                <a:latin typeface="Tahoma" charset="0"/>
              </a:rPr>
              <a:t>for(i=0,j=0; i</a:t>
            </a:r>
            <a:r>
              <a:rPr lang="en-US">
                <a:latin typeface="Tahoma" charset="0"/>
              </a:rPr>
              <a:t>&lt;10;</a:t>
            </a:r>
            <a:r>
              <a:rPr lang="sr-Latn-CS">
                <a:latin typeface="Tahoma" charset="0"/>
              </a:rPr>
              <a:t> </a:t>
            </a:r>
            <a:r>
              <a:rPr lang="en-US">
                <a:latin typeface="Tahoma" charset="0"/>
              </a:rPr>
              <a:t>i++,j++)</a:t>
            </a:r>
          </a:p>
        </p:txBody>
      </p:sp>
      <p:sp>
        <p:nvSpPr>
          <p:cNvPr id="23560" name="Freeform 9"/>
          <p:cNvSpPr>
            <a:spLocks/>
          </p:cNvSpPr>
          <p:nvPr/>
        </p:nvSpPr>
        <p:spPr bwMode="auto">
          <a:xfrm>
            <a:off x="1676400" y="5257800"/>
            <a:ext cx="1143000" cy="609600"/>
          </a:xfrm>
          <a:custGeom>
            <a:avLst/>
            <a:gdLst>
              <a:gd name="T0" fmla="*/ 0 w 720"/>
              <a:gd name="T1" fmla="*/ 0 h 384"/>
              <a:gd name="T2" fmla="*/ 483870000 w 720"/>
              <a:gd name="T3" fmla="*/ 967740000 h 384"/>
              <a:gd name="T4" fmla="*/ 1814512500 w 720"/>
              <a:gd name="T5" fmla="*/ 967740000 h 384"/>
              <a:gd name="T6" fmla="*/ 0 60000 65536"/>
              <a:gd name="T7" fmla="*/ 0 60000 65536"/>
              <a:gd name="T8" fmla="*/ 0 60000 65536"/>
            </a:gdLst>
            <a:ahLst/>
            <a:cxnLst>
              <a:cxn ang="T6">
                <a:pos x="T0" y="T1"/>
              </a:cxn>
              <a:cxn ang="T7">
                <a:pos x="T2" y="T3"/>
              </a:cxn>
              <a:cxn ang="T8">
                <a:pos x="T4" y="T5"/>
              </a:cxn>
            </a:cxnLst>
            <a:rect l="0" t="0" r="r" b="b"/>
            <a:pathLst>
              <a:path w="720" h="384">
                <a:moveTo>
                  <a:pt x="0" y="0"/>
                </a:moveTo>
                <a:lnTo>
                  <a:pt x="192" y="384"/>
                </a:lnTo>
                <a:lnTo>
                  <a:pt x="720" y="384"/>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3561" name="Text Box 10"/>
          <p:cNvSpPr txBox="1">
            <a:spLocks noChangeArrowheads="1"/>
          </p:cNvSpPr>
          <p:nvPr/>
        </p:nvSpPr>
        <p:spPr bwMode="auto">
          <a:xfrm>
            <a:off x="2819400" y="5562600"/>
            <a:ext cx="4953000" cy="1069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b="1">
                <a:solidFill>
                  <a:srgbClr val="FF0000"/>
                </a:solidFill>
                <a:latin typeface="Tahoma" charset="0"/>
              </a:rPr>
              <a:t>N</a:t>
            </a:r>
            <a:r>
              <a:rPr lang="en-US" sz="1600" b="1">
                <a:solidFill>
                  <a:srgbClr val="FF0000"/>
                </a:solidFill>
                <a:latin typeface="Tahoma" charset="0"/>
              </a:rPr>
              <a:t>a zgodan na</a:t>
            </a:r>
            <a:r>
              <a:rPr lang="sr-Latn-CS" sz="1600" b="1">
                <a:solidFill>
                  <a:srgbClr val="FF0000"/>
                </a:solidFill>
                <a:latin typeface="Tahoma" charset="0"/>
              </a:rPr>
              <a:t>čin smo inicijalizovali dva brojača i svaki od njih inkrementiramo u prolazu petlje. Zapamtite da ovo nije ugnježdena</a:t>
            </a:r>
            <a:r>
              <a:rPr lang="en-US" sz="1600" b="1">
                <a:solidFill>
                  <a:srgbClr val="FF0000"/>
                </a:solidFill>
                <a:latin typeface="Tahoma" charset="0"/>
              </a:rPr>
              <a:t>,</a:t>
            </a:r>
            <a:r>
              <a:rPr lang="sr-Latn-CS" sz="1600" b="1">
                <a:solidFill>
                  <a:srgbClr val="FF0000"/>
                </a:solidFill>
                <a:latin typeface="Tahoma" charset="0"/>
              </a:rPr>
              <a:t> već jednostruka petlja.</a:t>
            </a:r>
            <a:endParaRPr lang="en-US" sz="1600" b="1">
              <a:solidFill>
                <a:srgbClr val="FF0000"/>
              </a:solidFill>
              <a:latin typeface="Tahoma"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sr-Latn-CS" smtClean="0"/>
              <a:t>Beskonačni ciklusi</a:t>
            </a:r>
            <a:endParaRPr lang="en-US" smtClean="0"/>
          </a:p>
        </p:txBody>
      </p:sp>
      <p:sp>
        <p:nvSpPr>
          <p:cNvPr id="24579" name="Rectangle 3"/>
          <p:cNvSpPr>
            <a:spLocks noGrp="1" noChangeArrowheads="1"/>
          </p:cNvSpPr>
          <p:nvPr>
            <p:ph type="body" idx="1"/>
          </p:nvPr>
        </p:nvSpPr>
        <p:spPr>
          <a:xfrm>
            <a:off x="228600" y="2133600"/>
            <a:ext cx="8458200" cy="4724400"/>
          </a:xfrm>
        </p:spPr>
        <p:txBody>
          <a:bodyPr/>
          <a:lstStyle/>
          <a:p>
            <a:pPr eaLnBrk="1" hangingPunct="1">
              <a:lnSpc>
                <a:spcPct val="90000"/>
              </a:lnSpc>
            </a:pPr>
            <a:r>
              <a:rPr lang="sr-Latn-CS" sz="2400" smtClean="0"/>
              <a:t>Ciklusi tipa:</a:t>
            </a:r>
            <a:endParaRPr lang="en-US" sz="2400" smtClean="0"/>
          </a:p>
          <a:p>
            <a:pPr marL="354013" indent="0" eaLnBrk="1" hangingPunct="1">
              <a:lnSpc>
                <a:spcPct val="90000"/>
              </a:lnSpc>
              <a:buNone/>
            </a:pPr>
            <a:r>
              <a:rPr lang="sr-Latn-CS" sz="2400" smtClean="0">
                <a:solidFill>
                  <a:srgbClr val="FF0000"/>
                </a:solidFill>
              </a:rPr>
              <a:t>while(1)</a:t>
            </a:r>
            <a:r>
              <a:rPr lang="sr-Latn-CS" sz="2400" smtClean="0"/>
              <a:t>  </a:t>
            </a:r>
            <a:r>
              <a:rPr lang="en-US" sz="2400" smtClean="0"/>
              <a:t>{/*neke naredbe*/}</a:t>
            </a:r>
            <a:br>
              <a:rPr lang="en-US" sz="2400" smtClean="0"/>
            </a:br>
            <a:r>
              <a:rPr lang="en-US" sz="2400" smtClean="0"/>
              <a:t>ili</a:t>
            </a:r>
            <a:br>
              <a:rPr lang="en-US" sz="2400" smtClean="0"/>
            </a:br>
            <a:r>
              <a:rPr lang="en-US" sz="2400" smtClean="0">
                <a:solidFill>
                  <a:srgbClr val="FF0000"/>
                </a:solidFill>
              </a:rPr>
              <a:t>for(izraz1; ;izraz3)</a:t>
            </a:r>
            <a:r>
              <a:rPr lang="en-US" sz="2400" smtClean="0"/>
              <a:t> {/*neke naredbe*/}</a:t>
            </a:r>
          </a:p>
          <a:p>
            <a:pPr eaLnBrk="1" hangingPunct="1">
              <a:lnSpc>
                <a:spcPct val="90000"/>
              </a:lnSpc>
            </a:pPr>
            <a:endParaRPr lang="en-US" sz="2400" smtClean="0"/>
          </a:p>
          <a:p>
            <a:pPr eaLnBrk="1" hangingPunct="1">
              <a:lnSpc>
                <a:spcPct val="90000"/>
              </a:lnSpc>
            </a:pPr>
            <a:endParaRPr lang="en-US" sz="2400" smtClean="0"/>
          </a:p>
          <a:p>
            <a:pPr eaLnBrk="1" hangingPunct="1">
              <a:lnSpc>
                <a:spcPct val="90000"/>
              </a:lnSpc>
              <a:buFont typeface="Wingdings" pitchFamily="2" charset="2"/>
              <a:buNone/>
            </a:pPr>
            <a:r>
              <a:rPr lang="sr-Latn-CS" sz="2400" smtClean="0"/>
              <a:t>	</a:t>
            </a:r>
            <a:r>
              <a:rPr lang="en-US" sz="2400" smtClean="0"/>
              <a:t>na</a:t>
            </a:r>
            <a:r>
              <a:rPr lang="sr-Latn-CS" sz="2400" smtClean="0"/>
              <a:t>z</a:t>
            </a:r>
            <a:r>
              <a:rPr lang="en-US" sz="2400" smtClean="0"/>
              <a:t>ivaju se </a:t>
            </a:r>
            <a:r>
              <a:rPr lang="en-US" sz="2400" b="1" smtClean="0">
                <a:solidFill>
                  <a:srgbClr val="FF0000"/>
                </a:solidFill>
              </a:rPr>
              <a:t>beskona</a:t>
            </a:r>
            <a:r>
              <a:rPr lang="sr-Latn-CS" sz="2400" b="1" smtClean="0">
                <a:solidFill>
                  <a:srgbClr val="FF0000"/>
                </a:solidFill>
              </a:rPr>
              <a:t>č</a:t>
            </a:r>
            <a:r>
              <a:rPr lang="en-US" sz="2400" b="1" smtClean="0">
                <a:solidFill>
                  <a:srgbClr val="FF0000"/>
                </a:solidFill>
              </a:rPr>
              <a:t>nim</a:t>
            </a:r>
            <a:r>
              <a:rPr lang="en-US" sz="2400" smtClean="0"/>
              <a:t>.</a:t>
            </a:r>
            <a:r>
              <a:rPr lang="sr-Latn-CS" sz="2400" smtClean="0"/>
              <a:t> </a:t>
            </a:r>
          </a:p>
          <a:p>
            <a:pPr eaLnBrk="1" hangingPunct="1">
              <a:lnSpc>
                <a:spcPct val="90000"/>
              </a:lnSpc>
            </a:pPr>
            <a:r>
              <a:rPr lang="sr-Latn-CS" sz="2400" smtClean="0"/>
              <a:t>Sintaksno su ispravni (kompajler će ih prihvatiti)</a:t>
            </a:r>
            <a:r>
              <a:rPr lang="en-US" sz="2400" smtClean="0"/>
              <a:t>,</a:t>
            </a:r>
            <a:r>
              <a:rPr lang="sr-Latn-CS" sz="2400" smtClean="0"/>
              <a:t> ali su najčešće logički neispravni.</a:t>
            </a:r>
          </a:p>
          <a:p>
            <a:pPr eaLnBrk="1" hangingPunct="1">
              <a:lnSpc>
                <a:spcPct val="90000"/>
              </a:lnSpc>
            </a:pPr>
            <a:r>
              <a:rPr lang="sr-Latn-CS" sz="2400" smtClean="0"/>
              <a:t>Postoje</a:t>
            </a:r>
            <a:r>
              <a:rPr lang="en-US" sz="2400" smtClean="0"/>
              <a:t>,</a:t>
            </a:r>
            <a:r>
              <a:rPr lang="sr-Latn-CS" sz="2400" smtClean="0"/>
              <a:t> ipak</a:t>
            </a:r>
            <a:r>
              <a:rPr lang="en-US" sz="2400" smtClean="0"/>
              <a:t>,</a:t>
            </a:r>
            <a:r>
              <a:rPr lang="sr-Latn-CS" sz="2400" smtClean="0"/>
              <a:t> situacije kada se ovakvi ciklusi koriste, a najčešće je to u rad</a:t>
            </a:r>
            <a:r>
              <a:rPr lang="en-US" sz="2400" smtClean="0"/>
              <a:t>u</a:t>
            </a:r>
            <a:r>
              <a:rPr lang="sr-Latn-CS" sz="2400" smtClean="0"/>
              <a:t> sa hardverom</a:t>
            </a:r>
            <a:r>
              <a:rPr lang="en-US" sz="2400" smtClean="0"/>
              <a:t>,</a:t>
            </a:r>
            <a:r>
              <a:rPr lang="sr-Latn-CS" sz="2400" smtClean="0"/>
              <a:t> a posebno perifernim uređajima</a:t>
            </a:r>
            <a:r>
              <a:rPr lang="en-US" sz="2400" smtClean="0"/>
              <a:t>,</a:t>
            </a:r>
            <a:r>
              <a:rPr lang="sr-Latn-CS" sz="2400" smtClean="0"/>
              <a:t> što izlazi van okvira kursa.</a:t>
            </a:r>
            <a:endParaRPr lang="en-US" sz="2400" smtClean="0"/>
          </a:p>
        </p:txBody>
      </p:sp>
      <p:sp>
        <p:nvSpPr>
          <p:cNvPr id="24580" name="Line 4"/>
          <p:cNvSpPr>
            <a:spLocks noChangeShapeType="1"/>
          </p:cNvSpPr>
          <p:nvPr/>
        </p:nvSpPr>
        <p:spPr bwMode="auto">
          <a:xfrm>
            <a:off x="1905000" y="35052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1" name="Freeform 5"/>
          <p:cNvSpPr>
            <a:spLocks/>
          </p:cNvSpPr>
          <p:nvPr/>
        </p:nvSpPr>
        <p:spPr bwMode="auto">
          <a:xfrm>
            <a:off x="2057400" y="3505200"/>
            <a:ext cx="3048000" cy="457200"/>
          </a:xfrm>
          <a:custGeom>
            <a:avLst/>
            <a:gdLst>
              <a:gd name="T0" fmla="*/ 0 w 1920"/>
              <a:gd name="T1" fmla="*/ 0 h 288"/>
              <a:gd name="T2" fmla="*/ 362902500 w 1920"/>
              <a:gd name="T3" fmla="*/ 725805000 h 288"/>
              <a:gd name="T4" fmla="*/ 2147483647 w 1920"/>
              <a:gd name="T5" fmla="*/ 725805000 h 288"/>
              <a:gd name="T6" fmla="*/ 2147483647 w 1920"/>
              <a:gd name="T7" fmla="*/ 362902500 h 288"/>
              <a:gd name="T8" fmla="*/ 2147483647 w 1920"/>
              <a:gd name="T9" fmla="*/ 362902500 h 28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920" h="288">
                <a:moveTo>
                  <a:pt x="0" y="0"/>
                </a:moveTo>
                <a:lnTo>
                  <a:pt x="144" y="288"/>
                </a:lnTo>
                <a:lnTo>
                  <a:pt x="1344" y="288"/>
                </a:lnTo>
                <a:lnTo>
                  <a:pt x="1344" y="144"/>
                </a:lnTo>
                <a:lnTo>
                  <a:pt x="1920" y="144"/>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24582" name="Text Box 6"/>
          <p:cNvSpPr txBox="1">
            <a:spLocks noChangeArrowheads="1"/>
          </p:cNvSpPr>
          <p:nvPr/>
        </p:nvSpPr>
        <p:spPr bwMode="auto">
          <a:xfrm>
            <a:off x="5410200" y="3581400"/>
            <a:ext cx="24384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en-US" sz="1600" b="1">
                <a:solidFill>
                  <a:srgbClr val="FF0000"/>
                </a:solidFill>
                <a:latin typeface="Tahoma" charset="0"/>
              </a:rPr>
              <a:t>nema uslova koji provjerava ispravnost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0850" y="609600"/>
            <a:ext cx="8153400" cy="1143000"/>
          </a:xfrm>
        </p:spPr>
        <p:txBody>
          <a:bodyPr/>
          <a:lstStyle/>
          <a:p>
            <a:pPr eaLnBrk="1" hangingPunct="1"/>
            <a:r>
              <a:rPr lang="sr-Latn-CS" smtClean="0"/>
              <a:t>Naredbe </a:t>
            </a:r>
            <a:r>
              <a:rPr lang="sr-Latn-CS" smtClean="0">
                <a:solidFill>
                  <a:srgbClr val="FF0000"/>
                </a:solidFill>
              </a:rPr>
              <a:t>continue</a:t>
            </a:r>
            <a:r>
              <a:rPr lang="sr-Latn-CS" smtClean="0"/>
              <a:t>, </a:t>
            </a:r>
            <a:r>
              <a:rPr lang="sr-Latn-CS" smtClean="0">
                <a:solidFill>
                  <a:srgbClr val="FF0000"/>
                </a:solidFill>
              </a:rPr>
              <a:t>break</a:t>
            </a:r>
            <a:r>
              <a:rPr lang="sr-Latn-CS" smtClean="0"/>
              <a:t> i </a:t>
            </a:r>
            <a:r>
              <a:rPr lang="sr-Latn-CS" smtClean="0">
                <a:solidFill>
                  <a:srgbClr val="FF0000"/>
                </a:solidFill>
              </a:rPr>
              <a:t>goto</a:t>
            </a:r>
            <a:endParaRPr lang="en-US" smtClean="0">
              <a:solidFill>
                <a:srgbClr val="FF0000"/>
              </a:solidFill>
            </a:endParaRPr>
          </a:p>
        </p:txBody>
      </p:sp>
      <p:sp>
        <p:nvSpPr>
          <p:cNvPr id="25603" name="Rectangle 3"/>
          <p:cNvSpPr>
            <a:spLocks noGrp="1" noChangeArrowheads="1"/>
          </p:cNvSpPr>
          <p:nvPr>
            <p:ph type="body" idx="1"/>
          </p:nvPr>
        </p:nvSpPr>
        <p:spPr>
          <a:xfrm>
            <a:off x="36513" y="2017713"/>
            <a:ext cx="9144000" cy="4724400"/>
          </a:xfrm>
        </p:spPr>
        <p:txBody>
          <a:bodyPr/>
          <a:lstStyle/>
          <a:p>
            <a:pPr eaLnBrk="1" hangingPunct="1">
              <a:lnSpc>
                <a:spcPct val="90000"/>
              </a:lnSpc>
            </a:pPr>
            <a:r>
              <a:rPr lang="sr-Latn-CS" sz="2400" smtClean="0"/>
              <a:t>Naredba </a:t>
            </a:r>
            <a:r>
              <a:rPr lang="sr-Latn-CS" sz="2400" smtClean="0">
                <a:solidFill>
                  <a:srgbClr val="FF0000"/>
                </a:solidFill>
              </a:rPr>
              <a:t>continue</a:t>
            </a:r>
            <a:r>
              <a:rPr lang="sr-Latn-CS" sz="2400" smtClean="0"/>
              <a:t> prekida tekuće izvršavanje u ciklusu </a:t>
            </a:r>
            <a:r>
              <a:rPr lang="sr-Latn-CS" sz="1600" b="1" smtClean="0"/>
              <a:t>(ponekad se kaže </a:t>
            </a:r>
            <a:r>
              <a:rPr lang="sr-Latn-CS" sz="1600" b="1" smtClean="0">
                <a:solidFill>
                  <a:srgbClr val="FF0000"/>
                </a:solidFill>
              </a:rPr>
              <a:t>tekuću iteraciju</a:t>
            </a:r>
            <a:r>
              <a:rPr lang="sr-Latn-CS" sz="1600" b="1" smtClean="0"/>
              <a:t>)</a:t>
            </a:r>
            <a:r>
              <a:rPr lang="sr-Latn-CS" sz="2400" smtClean="0"/>
              <a:t> i počinje novo </a:t>
            </a:r>
            <a:r>
              <a:rPr lang="en-US" sz="2400" smtClean="0"/>
              <a:t>iz</a:t>
            </a:r>
            <a:r>
              <a:rPr lang="sr-Latn-CS" sz="2400" smtClean="0"/>
              <a:t>vršavanje (naredna naredba nakon </a:t>
            </a:r>
            <a:r>
              <a:rPr lang="sr-Latn-CS" sz="2400" smtClean="0">
                <a:solidFill>
                  <a:srgbClr val="FF0000"/>
                </a:solidFill>
              </a:rPr>
              <a:t>continue</a:t>
            </a:r>
            <a:r>
              <a:rPr lang="sr-Latn-CS" sz="2400" smtClean="0"/>
              <a:t> je, recimo, provjera da li je zadovoljen logički uslov u </a:t>
            </a:r>
            <a:r>
              <a:rPr lang="sr-Latn-CS" sz="2400" smtClean="0">
                <a:solidFill>
                  <a:srgbClr val="3333CC"/>
                </a:solidFill>
              </a:rPr>
              <a:t>while</a:t>
            </a:r>
            <a:r>
              <a:rPr lang="sr-Latn-CS" sz="2400" smtClean="0"/>
              <a:t> ili </a:t>
            </a:r>
            <a:r>
              <a:rPr lang="sr-Latn-CS" sz="2400" smtClean="0">
                <a:solidFill>
                  <a:srgbClr val="3333CC"/>
                </a:solidFill>
              </a:rPr>
              <a:t>for</a:t>
            </a:r>
            <a:r>
              <a:rPr lang="sr-Latn-CS" sz="2400" smtClean="0"/>
              <a:t> dijelu).</a:t>
            </a:r>
          </a:p>
          <a:p>
            <a:pPr eaLnBrk="1" hangingPunct="1">
              <a:lnSpc>
                <a:spcPct val="90000"/>
              </a:lnSpc>
            </a:pPr>
            <a:r>
              <a:rPr lang="sr-Latn-CS" sz="2400" smtClean="0"/>
              <a:t>Naredba </a:t>
            </a:r>
            <a:r>
              <a:rPr lang="sr-Latn-CS" sz="2400" smtClean="0">
                <a:solidFill>
                  <a:srgbClr val="FF0000"/>
                </a:solidFill>
              </a:rPr>
              <a:t>break</a:t>
            </a:r>
            <a:r>
              <a:rPr lang="sr-Latn-CS" sz="2400" smtClean="0"/>
              <a:t> prekida tekući ciklus i naredna naredba je prva nakon tekućeg ciklusa pri čemu, ukoliko imamo slučaj ugnježdenih petlji i </a:t>
            </a:r>
            <a:r>
              <a:rPr lang="sr-Latn-CS" sz="2400" smtClean="0">
                <a:solidFill>
                  <a:srgbClr val="FF0000"/>
                </a:solidFill>
              </a:rPr>
              <a:t>break</a:t>
            </a:r>
            <a:r>
              <a:rPr lang="sr-Latn-CS" sz="2400" smtClean="0"/>
              <a:t> se nalazi u unutrašnjoj, onda se sa </a:t>
            </a:r>
            <a:r>
              <a:rPr lang="sr-Latn-CS" sz="2400" smtClean="0">
                <a:solidFill>
                  <a:srgbClr val="FF0000"/>
                </a:solidFill>
              </a:rPr>
              <a:t>break</a:t>
            </a:r>
            <a:r>
              <a:rPr lang="sr-Latn-CS" sz="2400" smtClean="0"/>
              <a:t> izlazi samo iz unutrašnje petlje, a ne i iz spoljašnje.</a:t>
            </a:r>
            <a:endParaRPr lang="en-US" sz="2400" smtClean="0"/>
          </a:p>
          <a:p>
            <a:pPr eaLnBrk="1" hangingPunct="1">
              <a:lnSpc>
                <a:spcPct val="90000"/>
              </a:lnSpc>
            </a:pPr>
            <a:r>
              <a:rPr lang="sr-Latn-CS" sz="2400" smtClean="0"/>
              <a:t>Naredba </a:t>
            </a:r>
            <a:r>
              <a:rPr lang="sr-Latn-CS" sz="2400" smtClean="0">
                <a:solidFill>
                  <a:srgbClr val="FF0000"/>
                </a:solidFill>
              </a:rPr>
              <a:t>goto</a:t>
            </a:r>
            <a:r>
              <a:rPr lang="sr-Latn-CS" sz="2400" smtClean="0"/>
              <a:t> ima</a:t>
            </a:r>
            <a:r>
              <a:rPr lang="en-US" sz="2400" smtClean="0"/>
              <a:t> sintaksu:</a:t>
            </a:r>
            <a:br>
              <a:rPr lang="en-US" sz="2400" smtClean="0"/>
            </a:br>
            <a:r>
              <a:rPr lang="en-US" sz="2400" smtClean="0">
                <a:solidFill>
                  <a:srgbClr val="FF0000"/>
                </a:solidFill>
              </a:rPr>
              <a:t>goto</a:t>
            </a:r>
            <a:r>
              <a:rPr lang="en-US" sz="2400" smtClean="0"/>
              <a:t> </a:t>
            </a:r>
            <a:r>
              <a:rPr lang="en-US" sz="2400" smtClean="0">
                <a:solidFill>
                  <a:srgbClr val="3333CC"/>
                </a:solidFill>
              </a:rPr>
              <a:t>labela</a:t>
            </a:r>
            <a:r>
              <a:rPr lang="en-US" sz="2400" smtClean="0"/>
              <a:t>; </a:t>
            </a:r>
            <a:r>
              <a:rPr lang="en-US" sz="2000" smtClean="0">
                <a:solidFill>
                  <a:srgbClr val="00B050"/>
                </a:solidFill>
              </a:rPr>
              <a:t>/*labela je ispravno uvedeno </a:t>
            </a:r>
            <a:r>
              <a:rPr lang="en-US" sz="2000" b="1" smtClean="0">
                <a:solidFill>
                  <a:srgbClr val="00B050"/>
                </a:solidFill>
              </a:rPr>
              <a:t>(deklarisano)</a:t>
            </a:r>
            <a:r>
              <a:rPr lang="en-US" sz="2000" smtClean="0">
                <a:solidFill>
                  <a:srgbClr val="00B050"/>
                </a:solidFill>
              </a:rPr>
              <a:t> ime u</a:t>
            </a:r>
          </a:p>
          <a:p>
            <a:pPr marL="457200" lvl="1" indent="0" eaLnBrk="1" hangingPunct="1">
              <a:lnSpc>
                <a:spcPct val="90000"/>
              </a:lnSpc>
              <a:buNone/>
            </a:pPr>
            <a:r>
              <a:rPr lang="en-US" sz="1600">
                <a:solidFill>
                  <a:srgbClr val="00B050"/>
                </a:solidFill>
              </a:rPr>
              <a:t>	</a:t>
            </a:r>
            <a:r>
              <a:rPr lang="en-US" sz="1600" smtClean="0">
                <a:solidFill>
                  <a:srgbClr val="00B050"/>
                </a:solidFill>
              </a:rPr>
              <a:t>	   </a:t>
            </a:r>
            <a:r>
              <a:rPr lang="en-US" sz="2000">
                <a:solidFill>
                  <a:srgbClr val="00B050"/>
                </a:solidFill>
                <a:ea typeface="+mn-ea"/>
                <a:cs typeface="+mn-cs"/>
              </a:rPr>
              <a:t>programu*/</a:t>
            </a:r>
          </a:p>
          <a:p>
            <a:pPr eaLnBrk="1" hangingPunct="1">
              <a:lnSpc>
                <a:spcPct val="90000"/>
              </a:lnSpc>
            </a:pPr>
            <a:r>
              <a:rPr lang="en-US" sz="2400" smtClean="0"/>
              <a:t>Naredna naredba </a:t>
            </a:r>
            <a:r>
              <a:rPr lang="sr-Latn-CS" sz="2400" smtClean="0"/>
              <a:t>koja se izvršava </a:t>
            </a:r>
            <a:r>
              <a:rPr lang="en-US" sz="2400" smtClean="0"/>
              <a:t>nakon </a:t>
            </a:r>
            <a:r>
              <a:rPr lang="en-US" sz="2400" smtClean="0">
                <a:solidFill>
                  <a:srgbClr val="FF0000"/>
                </a:solidFill>
              </a:rPr>
              <a:t>goto</a:t>
            </a:r>
            <a:r>
              <a:rPr lang="en-US" sz="2400" smtClean="0"/>
              <a:t> je o</a:t>
            </a:r>
            <a:r>
              <a:rPr lang="sr-Latn-CS" sz="2400" smtClean="0"/>
              <a:t>značena kao:</a:t>
            </a:r>
            <a:br>
              <a:rPr lang="sr-Latn-CS" sz="2400" smtClean="0"/>
            </a:br>
            <a:r>
              <a:rPr lang="sr-Latn-CS" sz="2400" smtClean="0">
                <a:solidFill>
                  <a:srgbClr val="3333CC"/>
                </a:solidFill>
              </a:rPr>
              <a:t>labela:</a:t>
            </a:r>
            <a:r>
              <a:rPr lang="sr-Latn-CS" sz="2400" smtClean="0"/>
              <a:t> naredba;</a:t>
            </a:r>
            <a:endParaRPr lang="en-US" sz="240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sr-Latn-CS" smtClean="0"/>
              <a:t>Upotreba </a:t>
            </a:r>
            <a:r>
              <a:rPr lang="sr-Latn-CS" smtClean="0">
                <a:solidFill>
                  <a:srgbClr val="FF0000"/>
                </a:solidFill>
              </a:rPr>
              <a:t>continue</a:t>
            </a:r>
            <a:r>
              <a:rPr lang="sr-Latn-CS" smtClean="0"/>
              <a:t> i </a:t>
            </a:r>
            <a:r>
              <a:rPr lang="sr-Latn-CS" smtClean="0">
                <a:solidFill>
                  <a:srgbClr val="FF0000"/>
                </a:solidFill>
              </a:rPr>
              <a:t>goto</a:t>
            </a:r>
            <a:endParaRPr lang="en-US" smtClean="0">
              <a:solidFill>
                <a:srgbClr val="FF0000"/>
              </a:solidFill>
            </a:endParaRPr>
          </a:p>
        </p:txBody>
      </p:sp>
      <p:sp>
        <p:nvSpPr>
          <p:cNvPr id="26627" name="Rectangle 3"/>
          <p:cNvSpPr>
            <a:spLocks noGrp="1" noChangeArrowheads="1"/>
          </p:cNvSpPr>
          <p:nvPr>
            <p:ph type="body" idx="1"/>
          </p:nvPr>
        </p:nvSpPr>
        <p:spPr>
          <a:xfrm>
            <a:off x="251520" y="2133600"/>
            <a:ext cx="8754368" cy="4495800"/>
          </a:xfrm>
        </p:spPr>
        <p:txBody>
          <a:bodyPr/>
          <a:lstStyle/>
          <a:p>
            <a:pPr eaLnBrk="1" hangingPunct="1">
              <a:lnSpc>
                <a:spcPct val="90000"/>
              </a:lnSpc>
              <a:spcBef>
                <a:spcPts val="0"/>
              </a:spcBef>
              <a:spcAft>
                <a:spcPts val="900"/>
              </a:spcAft>
            </a:pPr>
            <a:r>
              <a:rPr lang="sr-Latn-CS" sz="2400" smtClean="0"/>
              <a:t>Već smo vidjeli da se </a:t>
            </a:r>
            <a:r>
              <a:rPr lang="sr-Latn-CS" sz="2400" smtClean="0">
                <a:solidFill>
                  <a:srgbClr val="FF0000"/>
                </a:solidFill>
              </a:rPr>
              <a:t>break</a:t>
            </a:r>
            <a:r>
              <a:rPr lang="sr-Latn-CS" sz="2400" smtClean="0"/>
              <a:t> sintaksno mora koristiti u C-u kod </a:t>
            </a:r>
            <a:r>
              <a:rPr lang="sr-Latn-CS" sz="2400" smtClean="0">
                <a:solidFill>
                  <a:srgbClr val="3333CC"/>
                </a:solidFill>
              </a:rPr>
              <a:t>switch-case</a:t>
            </a:r>
            <a:r>
              <a:rPr lang="sr-Latn-CS" sz="2400" smtClean="0"/>
              <a:t> kombinacije.</a:t>
            </a:r>
          </a:p>
          <a:p>
            <a:pPr eaLnBrk="1" hangingPunct="1">
              <a:lnSpc>
                <a:spcPct val="90000"/>
              </a:lnSpc>
              <a:spcBef>
                <a:spcPts val="0"/>
              </a:spcBef>
              <a:spcAft>
                <a:spcPts val="900"/>
              </a:spcAft>
            </a:pPr>
            <a:r>
              <a:rPr lang="sr-Latn-CS" sz="2400" smtClean="0"/>
              <a:t>Još 1966 Bohm i Jacopini su dokazali da se svi </a:t>
            </a:r>
            <a:r>
              <a:rPr lang="sr-Latn-CS" sz="2400" smtClean="0">
                <a:solidFill>
                  <a:srgbClr val="FF0000"/>
                </a:solidFill>
              </a:rPr>
              <a:t>algoritamski rješivi problemi</a:t>
            </a:r>
            <a:r>
              <a:rPr lang="sr-Latn-CS" sz="2400" smtClean="0"/>
              <a:t> mogu riješiti pomoću </a:t>
            </a:r>
            <a:r>
              <a:rPr lang="sr-Latn-CS" sz="2400" smtClean="0">
                <a:solidFill>
                  <a:srgbClr val="3333CC"/>
                </a:solidFill>
              </a:rPr>
              <a:t>jedne sekvence, ciklusa i selekcije</a:t>
            </a:r>
            <a:r>
              <a:rPr lang="sr-Latn-CS" sz="2400" smtClean="0"/>
              <a:t>.</a:t>
            </a:r>
          </a:p>
          <a:p>
            <a:pPr eaLnBrk="1" hangingPunct="1">
              <a:lnSpc>
                <a:spcPct val="90000"/>
              </a:lnSpc>
              <a:spcBef>
                <a:spcPts val="0"/>
              </a:spcBef>
              <a:spcAft>
                <a:spcPts val="900"/>
              </a:spcAft>
            </a:pPr>
            <a:r>
              <a:rPr lang="sr-Latn-CS" sz="2400" smtClean="0"/>
              <a:t>To je postao standard naredbi za kontrolu toka programa.</a:t>
            </a:r>
          </a:p>
          <a:p>
            <a:pPr eaLnBrk="1" hangingPunct="1">
              <a:lnSpc>
                <a:spcPct val="90000"/>
              </a:lnSpc>
              <a:spcBef>
                <a:spcPts val="0"/>
              </a:spcBef>
              <a:spcAft>
                <a:spcPts val="900"/>
              </a:spcAft>
            </a:pPr>
            <a:r>
              <a:rPr lang="sr-Latn-CS" sz="2400" smtClean="0"/>
              <a:t>Programerska praksa pokazuje da </a:t>
            </a:r>
            <a:r>
              <a:rPr lang="en-US" sz="2400" smtClean="0"/>
              <a:t>su </a:t>
            </a:r>
            <a:r>
              <a:rPr lang="sr-Latn-CS" sz="2400" smtClean="0"/>
              <a:t>programi koji se pišu sa </a:t>
            </a:r>
            <a:r>
              <a:rPr lang="sr-Latn-CS" sz="2400" smtClean="0">
                <a:solidFill>
                  <a:srgbClr val="FF0000"/>
                </a:solidFill>
              </a:rPr>
              <a:t>continue</a:t>
            </a:r>
            <a:r>
              <a:rPr lang="sr-Latn-CS" sz="2400" smtClean="0"/>
              <a:t>, </a:t>
            </a:r>
            <a:r>
              <a:rPr lang="sr-Latn-CS" sz="2400" smtClean="0">
                <a:solidFill>
                  <a:srgbClr val="FF0000"/>
                </a:solidFill>
              </a:rPr>
              <a:t>break</a:t>
            </a:r>
            <a:r>
              <a:rPr lang="sr-Latn-CS" sz="2400" smtClean="0"/>
              <a:t> i </a:t>
            </a:r>
            <a:r>
              <a:rPr lang="sr-Latn-CS" sz="2400" smtClean="0">
                <a:solidFill>
                  <a:srgbClr val="FF0000"/>
                </a:solidFill>
              </a:rPr>
              <a:t>goto</a:t>
            </a:r>
            <a:r>
              <a:rPr lang="sr-Latn-CS" sz="2400" smtClean="0"/>
              <a:t> veoma teški za održavanje (kasnije korišćenje i prepravljanje).</a:t>
            </a:r>
          </a:p>
          <a:p>
            <a:pPr eaLnBrk="1" hangingPunct="1">
              <a:lnSpc>
                <a:spcPct val="90000"/>
              </a:lnSpc>
              <a:spcBef>
                <a:spcPts val="0"/>
              </a:spcBef>
              <a:spcAft>
                <a:spcPts val="900"/>
              </a:spcAft>
            </a:pPr>
            <a:r>
              <a:rPr lang="sr-Latn-CS" sz="2400" u="sng" smtClean="0"/>
              <a:t>Stoga se preporučuje izbjegavanje ovih naredbi kad god je to moguće!!!</a:t>
            </a:r>
          </a:p>
          <a:p>
            <a:pPr eaLnBrk="1" hangingPunct="1">
              <a:lnSpc>
                <a:spcPct val="90000"/>
              </a:lnSpc>
              <a:spcBef>
                <a:spcPts val="0"/>
              </a:spcBef>
              <a:spcAft>
                <a:spcPts val="900"/>
              </a:spcAft>
            </a:pPr>
            <a:r>
              <a:rPr lang="sr-Latn-CS" sz="2400" smtClean="0">
                <a:solidFill>
                  <a:srgbClr val="FF0000"/>
                </a:solidFill>
              </a:rPr>
              <a:t>Posebno se ne preporučuje korišćenje naredbe goto!!!</a:t>
            </a:r>
            <a:endParaRPr lang="en-US" sz="2400" smtClean="0">
              <a:solidFill>
                <a:srgbClr val="FF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sr-Latn-CS" dirty="0" smtClean="0"/>
              <a:t>Pokazivači</a:t>
            </a:r>
            <a:endParaRPr lang="en-US" dirty="0" smtClean="0"/>
          </a:p>
        </p:txBody>
      </p:sp>
      <p:sp>
        <p:nvSpPr>
          <p:cNvPr id="28675" name="Rectangle 3"/>
          <p:cNvSpPr>
            <a:spLocks noGrp="1" noChangeArrowheads="1"/>
          </p:cNvSpPr>
          <p:nvPr>
            <p:ph type="body" idx="1"/>
          </p:nvPr>
        </p:nvSpPr>
        <p:spPr>
          <a:xfrm>
            <a:off x="179388" y="2205459"/>
            <a:ext cx="8839200" cy="4247877"/>
          </a:xfrm>
        </p:spPr>
        <p:txBody>
          <a:bodyPr/>
          <a:lstStyle/>
          <a:p>
            <a:pPr eaLnBrk="1" hangingPunct="1">
              <a:spcBef>
                <a:spcPts val="0"/>
              </a:spcBef>
              <a:spcAft>
                <a:spcPts val="1200"/>
              </a:spcAft>
            </a:pPr>
            <a:r>
              <a:rPr lang="sr-Latn-CS" sz="2400" dirty="0" smtClean="0"/>
              <a:t>Prvi složeni (izvedeni) tip podataka kojeg uvodimo je </a:t>
            </a:r>
            <a:r>
              <a:rPr lang="sr-Latn-CS" sz="2400" dirty="0" smtClean="0">
                <a:solidFill>
                  <a:srgbClr val="FF0000"/>
                </a:solidFill>
              </a:rPr>
              <a:t>pokazivač</a:t>
            </a:r>
            <a:r>
              <a:rPr lang="sr-Latn-CS" sz="2400" dirty="0" smtClean="0"/>
              <a:t> (</a:t>
            </a:r>
            <a:r>
              <a:rPr lang="sr-Latn-CS" sz="2400" dirty="0" smtClean="0">
                <a:solidFill>
                  <a:srgbClr val="3333CC"/>
                </a:solidFill>
              </a:rPr>
              <a:t>pointer</a:t>
            </a:r>
            <a:r>
              <a:rPr lang="sr-Latn-CS" sz="2400" dirty="0" smtClean="0"/>
              <a:t>).</a:t>
            </a:r>
          </a:p>
          <a:p>
            <a:pPr eaLnBrk="1" hangingPunct="1">
              <a:spcBef>
                <a:spcPts val="0"/>
              </a:spcBef>
              <a:spcAft>
                <a:spcPts val="1200"/>
              </a:spcAft>
            </a:pPr>
            <a:r>
              <a:rPr lang="sr-Latn-CS" sz="2400" dirty="0" smtClean="0"/>
              <a:t>Ovo je veoma moćan, ali često i veoma nerazumljiv koncept.</a:t>
            </a:r>
          </a:p>
          <a:p>
            <a:pPr eaLnBrk="1" hangingPunct="1">
              <a:spcBef>
                <a:spcPts val="0"/>
              </a:spcBef>
              <a:spcAft>
                <a:spcPts val="1200"/>
              </a:spcAft>
            </a:pPr>
            <a:r>
              <a:rPr lang="sr-Latn-CS" sz="2400" dirty="0" smtClean="0"/>
              <a:t>Moramo pokušati da ga bolje objasnimo, a vi morate uložiti nemali trud da ga shvatite</a:t>
            </a:r>
            <a:r>
              <a:rPr lang="en-US" sz="2400" dirty="0" smtClean="0"/>
              <a:t> :-) </a:t>
            </a:r>
            <a:endParaRPr lang="sr-Latn-CS" sz="2400" dirty="0" smtClean="0"/>
          </a:p>
          <a:p>
            <a:pPr eaLnBrk="1" hangingPunct="1">
              <a:spcBef>
                <a:spcPts val="0"/>
              </a:spcBef>
              <a:spcAft>
                <a:spcPts val="1200"/>
              </a:spcAft>
            </a:pPr>
            <a:r>
              <a:rPr lang="sr-Latn-CS" sz="2400" dirty="0" smtClean="0"/>
              <a:t>Komplikacije sa </a:t>
            </a:r>
            <a:r>
              <a:rPr lang="sr-Latn-CS" sz="2400" dirty="0" smtClean="0"/>
              <a:t>pokazivačima će </a:t>
            </a:r>
            <a:r>
              <a:rPr lang="sr-Latn-CS" sz="2400" dirty="0" smtClean="0"/>
              <a:t>se nastaviti kad god, od sada pa do kraja kursa, uvedemo bilo koji novi pojam.</a:t>
            </a:r>
          </a:p>
          <a:p>
            <a:pPr eaLnBrk="1" hangingPunct="1">
              <a:spcBef>
                <a:spcPts val="0"/>
              </a:spcBef>
              <a:spcAft>
                <a:spcPts val="1200"/>
              </a:spcAft>
            </a:pPr>
            <a:r>
              <a:rPr lang="sr-Latn-CS" sz="2400" dirty="0" smtClean="0"/>
              <a:t>Trend u programiranju je da se </a:t>
            </a:r>
            <a:r>
              <a:rPr lang="sr-Latn-CS" sz="2400" dirty="0" smtClean="0"/>
              <a:t>pokazivači </a:t>
            </a:r>
            <a:r>
              <a:rPr lang="sr-Latn-CS" sz="2400" dirty="0"/>
              <a:t>izbjegnu </a:t>
            </a:r>
            <a:r>
              <a:rPr lang="sr-Latn-CS" sz="2400" dirty="0" smtClean="0"/>
              <a:t>kad god je to moguće, ali to nije moguće u programskom jeziku C, niti u aplikacijama koje rade sa hardverskim uređajima.</a:t>
            </a:r>
            <a:endParaRPr lang="en-US" sz="2400"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sr-Latn-CS" smtClean="0"/>
              <a:t>Pokazivači</a:t>
            </a:r>
            <a:endParaRPr lang="en-US" smtClean="0"/>
          </a:p>
        </p:txBody>
      </p:sp>
      <p:sp>
        <p:nvSpPr>
          <p:cNvPr id="29699" name="Rectangle 3"/>
          <p:cNvSpPr>
            <a:spLocks noGrp="1" noChangeArrowheads="1"/>
          </p:cNvSpPr>
          <p:nvPr>
            <p:ph type="body" idx="1"/>
          </p:nvPr>
        </p:nvSpPr>
        <p:spPr>
          <a:xfrm>
            <a:off x="179512" y="2101552"/>
            <a:ext cx="8686800" cy="4495800"/>
          </a:xfrm>
        </p:spPr>
        <p:txBody>
          <a:bodyPr/>
          <a:lstStyle/>
          <a:p>
            <a:pPr eaLnBrk="1" hangingPunct="1"/>
            <a:r>
              <a:rPr lang="sr-Latn-CS" sz="2400" dirty="0" smtClean="0"/>
              <a:t>Pokazivač se deklariše kao:</a:t>
            </a:r>
            <a:br>
              <a:rPr lang="sr-Latn-CS" sz="2400" dirty="0" smtClean="0"/>
            </a:br>
            <a:r>
              <a:rPr lang="sr-Latn-CS" sz="2400" b="1" dirty="0" smtClean="0">
                <a:solidFill>
                  <a:srgbClr val="3333CC"/>
                </a:solidFill>
              </a:rPr>
              <a:t>int *y;</a:t>
            </a:r>
          </a:p>
          <a:p>
            <a:pPr eaLnBrk="1" hangingPunct="1"/>
            <a:r>
              <a:rPr lang="sr-Latn-CS" sz="2400" dirty="0" smtClean="0"/>
              <a:t>Zvjezdica </a:t>
            </a:r>
            <a:r>
              <a:rPr lang="sr-Latn-CS" sz="2400" dirty="0" smtClean="0"/>
              <a:t>ispred imena promjenljive </a:t>
            </a:r>
            <a:r>
              <a:rPr lang="sr-Latn-CS" sz="2400" b="1" dirty="0" smtClean="0">
                <a:solidFill>
                  <a:srgbClr val="3333CC"/>
                </a:solidFill>
              </a:rPr>
              <a:t>y</a:t>
            </a:r>
            <a:r>
              <a:rPr lang="sr-Latn-CS" sz="2400" dirty="0" smtClean="0"/>
              <a:t> je </a:t>
            </a:r>
            <a:r>
              <a:rPr lang="en-US" sz="2400" dirty="0" err="1" smtClean="0"/>
              <a:t>oznaka</a:t>
            </a:r>
            <a:r>
              <a:rPr lang="sr-Latn-CS" sz="2400" dirty="0" smtClean="0"/>
              <a:t> da je u pitanju </a:t>
            </a:r>
            <a:r>
              <a:rPr lang="sr-Latn-CS" sz="2400" dirty="0" smtClean="0"/>
              <a:t>pokazivač, u ovom slučaju </a:t>
            </a:r>
            <a:r>
              <a:rPr lang="sr-Latn-CS" sz="2400" b="1" dirty="0" smtClean="0">
                <a:solidFill>
                  <a:srgbClr val="3333CC"/>
                </a:solidFill>
              </a:rPr>
              <a:t>pokazivač </a:t>
            </a:r>
            <a:r>
              <a:rPr lang="sr-Latn-CS" sz="2400" b="1" dirty="0" smtClean="0">
                <a:solidFill>
                  <a:srgbClr val="3333CC"/>
                </a:solidFill>
              </a:rPr>
              <a:t>na cijeli broj</a:t>
            </a:r>
            <a:r>
              <a:rPr lang="sr-Latn-CS" sz="2400" dirty="0" smtClean="0"/>
              <a:t>.</a:t>
            </a:r>
          </a:p>
          <a:p>
            <a:pPr eaLnBrk="1" hangingPunct="1"/>
            <a:r>
              <a:rPr lang="sr-Latn-CS" sz="2400" dirty="0" smtClean="0"/>
              <a:t>Pokazivač je zapravo </a:t>
            </a:r>
            <a:r>
              <a:rPr lang="sr-Latn-CS" sz="2400" b="1" dirty="0" smtClean="0"/>
              <a:t>adresa </a:t>
            </a:r>
            <a:r>
              <a:rPr lang="sr-Latn-CS" sz="1600" b="1" dirty="0" smtClean="0"/>
              <a:t>(prvog bajta)</a:t>
            </a:r>
            <a:r>
              <a:rPr lang="sr-Latn-CS" sz="1600" dirty="0" smtClean="0"/>
              <a:t> </a:t>
            </a:r>
            <a:r>
              <a:rPr lang="sr-Latn-CS" sz="2400" dirty="0" smtClean="0"/>
              <a:t>neke (u ovom slučaju </a:t>
            </a:r>
            <a:r>
              <a:rPr lang="en-US" sz="2400" dirty="0" err="1" smtClean="0"/>
              <a:t>int</a:t>
            </a:r>
            <a:r>
              <a:rPr lang="sr-Latn-CS" sz="2400" dirty="0" smtClean="0"/>
              <a:t>) promjenljive u memoriji računara. N</a:t>
            </a:r>
            <a:r>
              <a:rPr lang="en-US" sz="2400" dirty="0" smtClean="0"/>
              <a:t>a </a:t>
            </a:r>
            <a:r>
              <a:rPr lang="sr-Latn-CS" sz="2400" dirty="0" smtClean="0"/>
              <a:t>pr</a:t>
            </a:r>
            <a:r>
              <a:rPr lang="en-US" sz="2400" dirty="0" err="1" smtClean="0"/>
              <a:t>imjer</a:t>
            </a:r>
            <a:r>
              <a:rPr lang="en-US" sz="2400" dirty="0" smtClean="0"/>
              <a:t>:</a:t>
            </a:r>
            <a:r>
              <a:rPr lang="sr-Latn-CS" sz="2400" dirty="0" smtClean="0"/>
              <a:t/>
            </a:r>
            <a:br>
              <a:rPr lang="sr-Latn-CS" sz="2400" dirty="0" smtClean="0"/>
            </a:br>
            <a:r>
              <a:rPr lang="sr-Latn-CS" sz="2400" b="1" dirty="0" smtClean="0"/>
              <a:t>int x</a:t>
            </a:r>
            <a:r>
              <a:rPr lang="sr-Latn-CS" sz="2400" b="1" dirty="0" smtClean="0"/>
              <a:t>, *</a:t>
            </a:r>
            <a:r>
              <a:rPr lang="sr-Latn-CS" sz="2400" b="1" dirty="0" smtClean="0"/>
              <a:t>y;</a:t>
            </a:r>
          </a:p>
          <a:p>
            <a:pPr eaLnBrk="1" hangingPunct="1"/>
            <a:r>
              <a:rPr lang="sr-Latn-CS" sz="2400" dirty="0" smtClean="0"/>
              <a:t>Sada možemo postaviti </a:t>
            </a:r>
            <a:r>
              <a:rPr lang="sr-Latn-CS" sz="2400" b="1" dirty="0" smtClean="0">
                <a:solidFill>
                  <a:srgbClr val="FF0000"/>
                </a:solidFill>
              </a:rPr>
              <a:t>y=&amp;</a:t>
            </a:r>
            <a:r>
              <a:rPr lang="sr-Latn-CS" sz="2400" b="1" dirty="0" smtClean="0">
                <a:solidFill>
                  <a:srgbClr val="FF0000"/>
                </a:solidFill>
              </a:rPr>
              <a:t>x</a:t>
            </a:r>
            <a:r>
              <a:rPr lang="sr-Latn-CS" sz="2400" dirty="0" smtClean="0"/>
              <a:t>, </a:t>
            </a:r>
            <a:r>
              <a:rPr lang="sr-Latn-CS" sz="2400" dirty="0" smtClean="0"/>
              <a:t>gdje </a:t>
            </a:r>
            <a:r>
              <a:rPr lang="sr-Latn-CS" sz="2400" dirty="0" smtClean="0"/>
              <a:t>je </a:t>
            </a:r>
            <a:r>
              <a:rPr lang="sr-Latn-CS" sz="2400" b="1" dirty="0" smtClean="0">
                <a:solidFill>
                  <a:srgbClr val="FF0000"/>
                </a:solidFill>
              </a:rPr>
              <a:t>&amp;</a:t>
            </a:r>
            <a:r>
              <a:rPr lang="sr-Latn-CS" sz="2400" dirty="0" smtClean="0"/>
              <a:t> već uvedeni operator </a:t>
            </a:r>
            <a:r>
              <a:rPr lang="sr-Latn-CS" sz="2400" b="1" dirty="0" smtClean="0">
                <a:solidFill>
                  <a:srgbClr val="FF0000"/>
                </a:solidFill>
              </a:rPr>
              <a:t>adresa od</a:t>
            </a:r>
            <a:r>
              <a:rPr lang="sr-Latn-CS" sz="2400" dirty="0" smtClean="0"/>
              <a:t>. </a:t>
            </a:r>
          </a:p>
          <a:p>
            <a:pPr eaLnBrk="1" hangingPunct="1"/>
            <a:r>
              <a:rPr lang="sr-Latn-CS" sz="2400" dirty="0" smtClean="0"/>
              <a:t>Znači, u promjenljivoj </a:t>
            </a:r>
            <a:r>
              <a:rPr lang="sr-Latn-CS" sz="2400" b="1" dirty="0" smtClean="0">
                <a:solidFill>
                  <a:srgbClr val="FF0000"/>
                </a:solidFill>
              </a:rPr>
              <a:t>y</a:t>
            </a:r>
            <a:r>
              <a:rPr lang="sr-Latn-CS" sz="2400" dirty="0" smtClean="0"/>
              <a:t> se sada čuva adresa promjenljive </a:t>
            </a:r>
            <a:r>
              <a:rPr lang="sr-Latn-CS" sz="2400" b="1" dirty="0" smtClean="0">
                <a:solidFill>
                  <a:srgbClr val="FF0000"/>
                </a:solidFill>
              </a:rPr>
              <a:t>x</a:t>
            </a:r>
            <a:r>
              <a:rPr lang="sr-Latn-CS" sz="2400" dirty="0" smtClean="0"/>
              <a:t>.</a:t>
            </a:r>
            <a:endParaRPr lang="en-US" sz="2400" dirty="0" smtClean="0"/>
          </a:p>
        </p:txBody>
      </p:sp>
      <p:sp>
        <p:nvSpPr>
          <p:cNvPr id="29700" name="Freeform 4"/>
          <p:cNvSpPr>
            <a:spLocks/>
          </p:cNvSpPr>
          <p:nvPr/>
        </p:nvSpPr>
        <p:spPr bwMode="auto">
          <a:xfrm>
            <a:off x="3347864" y="5589240"/>
            <a:ext cx="2583160" cy="238472"/>
          </a:xfrm>
          <a:custGeom>
            <a:avLst/>
            <a:gdLst>
              <a:gd name="T0" fmla="*/ 2147483647 w 1728"/>
              <a:gd name="T1" fmla="*/ 0 h 192"/>
              <a:gd name="T2" fmla="*/ 2147483647 w 1728"/>
              <a:gd name="T3" fmla="*/ 483870000 h 192"/>
              <a:gd name="T4" fmla="*/ 0 w 1728"/>
              <a:gd name="T5" fmla="*/ 483870000 h 192"/>
              <a:gd name="T6" fmla="*/ 0 60000 65536"/>
              <a:gd name="T7" fmla="*/ 0 60000 65536"/>
              <a:gd name="T8" fmla="*/ 0 60000 65536"/>
            </a:gdLst>
            <a:ahLst/>
            <a:cxnLst>
              <a:cxn ang="T6">
                <a:pos x="T0" y="T1"/>
              </a:cxn>
              <a:cxn ang="T7">
                <a:pos x="T2" y="T3"/>
              </a:cxn>
              <a:cxn ang="T8">
                <a:pos x="T4" y="T5"/>
              </a:cxn>
            </a:cxnLst>
            <a:rect l="0" t="0" r="r" b="b"/>
            <a:pathLst>
              <a:path w="1728" h="192">
                <a:moveTo>
                  <a:pt x="1728" y="0"/>
                </a:moveTo>
                <a:lnTo>
                  <a:pt x="1632" y="192"/>
                </a:lnTo>
                <a:lnTo>
                  <a:pt x="0" y="192"/>
                </a:lnTo>
              </a:path>
            </a:pathLst>
          </a:custGeom>
          <a:noFill/>
          <a:ln w="9525">
            <a:solidFill>
              <a:schemeClr val="tx1"/>
            </a:solidFill>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sr-Latn-CS" smtClean="0"/>
              <a:t>Pokazivači</a:t>
            </a:r>
            <a:endParaRPr lang="en-US" smtClean="0"/>
          </a:p>
        </p:txBody>
      </p:sp>
      <p:sp>
        <p:nvSpPr>
          <p:cNvPr id="30723" name="Rectangle 3"/>
          <p:cNvSpPr>
            <a:spLocks noGrp="1" noChangeArrowheads="1"/>
          </p:cNvSpPr>
          <p:nvPr>
            <p:ph type="body" idx="1"/>
          </p:nvPr>
        </p:nvSpPr>
        <p:spPr>
          <a:xfrm>
            <a:off x="76200" y="2057400"/>
            <a:ext cx="8915400" cy="4648200"/>
          </a:xfrm>
        </p:spPr>
        <p:txBody>
          <a:bodyPr/>
          <a:lstStyle/>
          <a:p>
            <a:pPr eaLnBrk="1" hangingPunct="1">
              <a:lnSpc>
                <a:spcPct val="90000"/>
              </a:lnSpc>
            </a:pPr>
            <a:r>
              <a:rPr lang="sr-Latn-CS" sz="2400" dirty="0" smtClean="0"/>
              <a:t>Preko pokazivača </a:t>
            </a:r>
            <a:r>
              <a:rPr lang="sr-Latn-CS" sz="2400" b="1" dirty="0" smtClean="0"/>
              <a:t>y</a:t>
            </a:r>
            <a:r>
              <a:rPr lang="sr-Latn-CS" sz="2400" dirty="0" smtClean="0"/>
              <a:t> se sada može pristupiti podatku koji se nalazi na adresi </a:t>
            </a:r>
            <a:r>
              <a:rPr lang="sr-Latn-CS" sz="2400" b="1" dirty="0" smtClean="0"/>
              <a:t>y</a:t>
            </a:r>
            <a:r>
              <a:rPr lang="sr-Latn-CS" sz="2400" dirty="0" smtClean="0"/>
              <a:t>:</a:t>
            </a:r>
            <a:br>
              <a:rPr lang="sr-Latn-CS" sz="2400" dirty="0" smtClean="0"/>
            </a:br>
            <a:r>
              <a:rPr lang="sr-Latn-CS" sz="2400" b="1" dirty="0" smtClean="0"/>
              <a:t>*y=20;</a:t>
            </a:r>
            <a:br>
              <a:rPr lang="sr-Latn-CS" sz="2400" b="1" dirty="0" smtClean="0"/>
            </a:br>
            <a:r>
              <a:rPr lang="sr-Latn-CS" sz="2400" dirty="0" smtClean="0"/>
              <a:t>Upiši broj </a:t>
            </a:r>
            <a:r>
              <a:rPr lang="sr-Latn-CS" sz="2400" b="1" dirty="0" smtClean="0"/>
              <a:t>20</a:t>
            </a:r>
            <a:r>
              <a:rPr lang="sr-Latn-CS" sz="2400" dirty="0" smtClean="0"/>
              <a:t> u podatak koji se nalazi na memorijskoj adresi </a:t>
            </a:r>
            <a:r>
              <a:rPr lang="sr-Latn-CS" sz="2400" b="1" dirty="0" smtClean="0"/>
              <a:t>y</a:t>
            </a:r>
            <a:r>
              <a:rPr lang="sr-Latn-CS" sz="2400" dirty="0" smtClean="0"/>
              <a:t>, odnosno u konkretnom slučaju u promjenljivu </a:t>
            </a:r>
            <a:r>
              <a:rPr lang="sr-Latn-CS" sz="2400" b="1" dirty="0" smtClean="0"/>
              <a:t>x</a:t>
            </a:r>
            <a:r>
              <a:rPr lang="sr-Latn-CS" sz="2400" dirty="0" smtClean="0"/>
              <a:t>.</a:t>
            </a:r>
          </a:p>
          <a:p>
            <a:pPr eaLnBrk="1" hangingPunct="1">
              <a:lnSpc>
                <a:spcPct val="90000"/>
              </a:lnSpc>
            </a:pPr>
            <a:r>
              <a:rPr lang="sr-Latn-CS" sz="2400" dirty="0" smtClean="0"/>
              <a:t>Koncept vam vjerovatno još uvijek djeluje veoma apstraktno, ali sa njegovom neophodnošću ćemo se upoznati kasnije, posebno kad budemo radili funkcije i nizove.</a:t>
            </a:r>
          </a:p>
          <a:p>
            <a:pPr eaLnBrk="1" hangingPunct="1">
              <a:lnSpc>
                <a:spcPct val="90000"/>
              </a:lnSpc>
            </a:pPr>
            <a:r>
              <a:rPr lang="sr-Latn-CS" sz="2400" dirty="0" smtClean="0"/>
              <a:t>Tokom rada pokazivač može da pokaže na drugu, proizvoljnu, promjenljivu.</a:t>
            </a:r>
          </a:p>
          <a:p>
            <a:pPr eaLnBrk="1" hangingPunct="1">
              <a:lnSpc>
                <a:spcPct val="90000"/>
              </a:lnSpc>
            </a:pPr>
            <a:r>
              <a:rPr lang="sr-Latn-CS" sz="2400" dirty="0" smtClean="0"/>
              <a:t>“Dozvoljene” operacije sa pokazivačima su: poređenje, sabiranje sa konstantom, inkrementiranje i dekrementiranje. Značaj ovih operacija ćemo vidjeti kada budemo učili nizove.</a:t>
            </a:r>
            <a:endParaRPr lang="en-US" sz="2400" dirty="0" smtClean="0"/>
          </a:p>
        </p:txBody>
      </p:sp>
      <p:sp>
        <p:nvSpPr>
          <p:cNvPr id="30724" name="Freeform 4"/>
          <p:cNvSpPr>
            <a:spLocks/>
          </p:cNvSpPr>
          <p:nvPr/>
        </p:nvSpPr>
        <p:spPr bwMode="auto">
          <a:xfrm flipV="1">
            <a:off x="609600" y="2743200"/>
            <a:ext cx="2971800" cy="228600"/>
          </a:xfrm>
          <a:custGeom>
            <a:avLst/>
            <a:gdLst>
              <a:gd name="T0" fmla="*/ 0 w 1872"/>
              <a:gd name="T1" fmla="*/ 136088438 h 192"/>
              <a:gd name="T2" fmla="*/ 120967500 w 1872"/>
              <a:gd name="T3" fmla="*/ 272176875 h 192"/>
              <a:gd name="T4" fmla="*/ 2147483647 w 1872"/>
              <a:gd name="T5" fmla="*/ 272176875 h 192"/>
              <a:gd name="T6" fmla="*/ 2147483647 w 1872"/>
              <a:gd name="T7" fmla="*/ 0 h 1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872" h="192">
                <a:moveTo>
                  <a:pt x="0" y="96"/>
                </a:moveTo>
                <a:lnTo>
                  <a:pt x="48" y="192"/>
                </a:lnTo>
                <a:lnTo>
                  <a:pt x="1248" y="192"/>
                </a:lnTo>
                <a:lnTo>
                  <a:pt x="1872" y="0"/>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30725" name="Text Box 5"/>
          <p:cNvSpPr txBox="1">
            <a:spLocks noChangeArrowheads="1"/>
          </p:cNvSpPr>
          <p:nvPr/>
        </p:nvSpPr>
        <p:spPr bwMode="auto">
          <a:xfrm>
            <a:off x="3657600" y="2743200"/>
            <a:ext cx="5486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800" b="1">
                <a:solidFill>
                  <a:srgbClr val="3333CC"/>
                </a:solidFill>
                <a:latin typeface="Tahoma" charset="0"/>
              </a:rPr>
              <a:t>uočite da je sada u pitanju unarni operator</a:t>
            </a:r>
            <a:endParaRPr lang="en-US" sz="1800" b="1">
              <a:solidFill>
                <a:srgbClr val="3333CC"/>
              </a:solidFill>
              <a:latin typeface="Tahoma"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sr-Latn-CS" smtClean="0"/>
              <a:t>Inicijalizacija pokazivača</a:t>
            </a:r>
            <a:endParaRPr lang="en-US" smtClean="0"/>
          </a:p>
        </p:txBody>
      </p:sp>
      <p:sp>
        <p:nvSpPr>
          <p:cNvPr id="31747" name="Rectangle 3"/>
          <p:cNvSpPr>
            <a:spLocks noGrp="1" noChangeArrowheads="1"/>
          </p:cNvSpPr>
          <p:nvPr>
            <p:ph type="body" idx="1"/>
          </p:nvPr>
        </p:nvSpPr>
        <p:spPr>
          <a:xfrm>
            <a:off x="216024" y="2205608"/>
            <a:ext cx="8820472" cy="4103712"/>
          </a:xfrm>
        </p:spPr>
        <p:txBody>
          <a:bodyPr/>
          <a:lstStyle/>
          <a:p>
            <a:pPr eaLnBrk="1" hangingPunct="1"/>
            <a:r>
              <a:rPr lang="sr-Latn-CS" sz="2400" dirty="0" smtClean="0"/>
              <a:t>Pokazivačke promjenljive se mogu inicijalizovati i deklarisati baš kao i ostale promjenljive. Primjer:</a:t>
            </a:r>
            <a:br>
              <a:rPr lang="sr-Latn-CS" sz="2400" dirty="0" smtClean="0"/>
            </a:br>
            <a:r>
              <a:rPr lang="sr-Latn-CS" sz="2400" dirty="0" smtClean="0">
                <a:solidFill>
                  <a:srgbClr val="FF0000"/>
                </a:solidFill>
              </a:rPr>
              <a:t>int x;</a:t>
            </a:r>
            <a:br>
              <a:rPr lang="sr-Latn-CS" sz="2400" dirty="0" smtClean="0">
                <a:solidFill>
                  <a:srgbClr val="FF0000"/>
                </a:solidFill>
              </a:rPr>
            </a:br>
            <a:r>
              <a:rPr lang="sr-Latn-CS" sz="2400" dirty="0" smtClean="0">
                <a:solidFill>
                  <a:srgbClr val="FF0000"/>
                </a:solidFill>
              </a:rPr>
              <a:t>int *y=&amp;x;</a:t>
            </a:r>
            <a:r>
              <a:rPr lang="sr-Latn-CS" sz="2400" dirty="0" smtClean="0"/>
              <a:t>		</a:t>
            </a:r>
            <a:r>
              <a:rPr lang="en-US" sz="2400" dirty="0" smtClean="0">
                <a:solidFill>
                  <a:srgbClr val="00B050"/>
                </a:solidFill>
              </a:rPr>
              <a:t>/*</a:t>
            </a:r>
            <a:r>
              <a:rPr lang="en-US" sz="2400" dirty="0" err="1" smtClean="0">
                <a:solidFill>
                  <a:srgbClr val="00B050"/>
                </a:solidFill>
              </a:rPr>
              <a:t>moglo</a:t>
            </a:r>
            <a:r>
              <a:rPr lang="en-US" sz="2400" dirty="0" smtClean="0">
                <a:solidFill>
                  <a:srgbClr val="00B050"/>
                </a:solidFill>
              </a:rPr>
              <a:t> je </a:t>
            </a:r>
            <a:r>
              <a:rPr lang="en-US" sz="2400" dirty="0" err="1" smtClean="0">
                <a:solidFill>
                  <a:srgbClr val="00B050"/>
                </a:solidFill>
              </a:rPr>
              <a:t>i</a:t>
            </a:r>
            <a:r>
              <a:rPr lang="en-US" sz="2400" dirty="0" smtClean="0">
                <a:solidFill>
                  <a:srgbClr val="00B050"/>
                </a:solidFill>
              </a:rPr>
              <a:t> </a:t>
            </a:r>
            <a:r>
              <a:rPr lang="en-US" sz="2400" dirty="0" err="1" smtClean="0">
                <a:solidFill>
                  <a:srgbClr val="FF0000"/>
                </a:solidFill>
              </a:rPr>
              <a:t>int</a:t>
            </a:r>
            <a:r>
              <a:rPr lang="en-US" sz="2400" dirty="0" smtClean="0">
                <a:solidFill>
                  <a:srgbClr val="FF0000"/>
                </a:solidFill>
              </a:rPr>
              <a:t> x,*y=&amp;x;</a:t>
            </a:r>
            <a:r>
              <a:rPr lang="en-US" sz="2400" dirty="0" smtClean="0">
                <a:solidFill>
                  <a:srgbClr val="00B050"/>
                </a:solidFill>
              </a:rPr>
              <a:t>*/</a:t>
            </a:r>
            <a:endParaRPr lang="sr-Latn-CS" sz="2400" dirty="0" smtClean="0">
              <a:solidFill>
                <a:srgbClr val="00B050"/>
              </a:solidFill>
            </a:endParaRPr>
          </a:p>
          <a:p>
            <a:pPr eaLnBrk="1" hangingPunct="1">
              <a:spcBef>
                <a:spcPts val="1200"/>
              </a:spcBef>
            </a:pPr>
            <a:r>
              <a:rPr lang="sr-Latn-CS" sz="2400" dirty="0" smtClean="0"/>
              <a:t>Drugi primjer je:</a:t>
            </a:r>
            <a:endParaRPr lang="en-US" sz="2400" dirty="0" smtClean="0"/>
          </a:p>
          <a:p>
            <a:pPr marL="354013" indent="0" eaLnBrk="1" hangingPunct="1">
              <a:buNone/>
            </a:pPr>
            <a:r>
              <a:rPr lang="sr-Latn-CS" sz="2400" dirty="0" smtClean="0">
                <a:solidFill>
                  <a:srgbClr val="FF0000"/>
                </a:solidFill>
              </a:rPr>
              <a:t>int *y=NULL;</a:t>
            </a:r>
            <a:endParaRPr lang="en-US" sz="2400" dirty="0" smtClean="0">
              <a:solidFill>
                <a:srgbClr val="FF0000"/>
              </a:solidFill>
            </a:endParaRPr>
          </a:p>
          <a:p>
            <a:pPr marL="354013" indent="0" eaLnBrk="1" hangingPunct="1">
              <a:buNone/>
            </a:pPr>
            <a:r>
              <a:rPr lang="sr-Latn-CS" sz="2400" dirty="0" smtClean="0"/>
              <a:t>gdje je </a:t>
            </a:r>
            <a:r>
              <a:rPr lang="sr-Latn-CS" sz="2400" b="1" dirty="0" smtClean="0"/>
              <a:t>NULL</a:t>
            </a:r>
            <a:r>
              <a:rPr lang="sr-Latn-CS" sz="2400" dirty="0" smtClean="0"/>
              <a:t> simbolička konstanta definisana u zaglavlju (biblioteci) </a:t>
            </a:r>
            <a:r>
              <a:rPr lang="sr-Latn-CS" sz="2400" dirty="0" smtClean="0">
                <a:solidFill>
                  <a:srgbClr val="FF0000"/>
                </a:solidFill>
              </a:rPr>
              <a:t>stdio.h</a:t>
            </a:r>
            <a:r>
              <a:rPr lang="sr-Latn-CS" sz="2400" dirty="0" smtClean="0"/>
              <a:t>, koja kaže da pokazivačka promjenljiva u datom trenutku ne pokazuje ni na jednu promjenljivu (alternativno se može pisati </a:t>
            </a:r>
            <a:r>
              <a:rPr lang="sr-Latn-CS" sz="2400" dirty="0" smtClean="0">
                <a:solidFill>
                  <a:srgbClr val="3333CC"/>
                </a:solidFill>
              </a:rPr>
              <a:t>int *y=0;</a:t>
            </a:r>
            <a:r>
              <a:rPr lang="en-US" sz="2400" dirty="0" smtClean="0"/>
              <a:t>)</a:t>
            </a:r>
            <a:r>
              <a:rPr lang="sr-Latn-CS" sz="2400" dirty="0" smtClean="0"/>
              <a:t>.</a:t>
            </a:r>
            <a:endParaRPr lang="en-US" sz="2400" dirty="0" smtClean="0"/>
          </a:p>
          <a:p>
            <a:pPr eaLnBrk="1" hangingPunct="1"/>
            <a:endParaRPr lang="en-US" sz="2400" dirty="0"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1026"/>
          <p:cNvSpPr>
            <a:spLocks noGrp="1" noChangeArrowheads="1"/>
          </p:cNvSpPr>
          <p:nvPr>
            <p:ph type="title"/>
          </p:nvPr>
        </p:nvSpPr>
        <p:spPr>
          <a:xfrm>
            <a:off x="0" y="609600"/>
            <a:ext cx="8839200" cy="1143000"/>
          </a:xfrm>
        </p:spPr>
        <p:txBody>
          <a:bodyPr/>
          <a:lstStyle/>
          <a:p>
            <a:pPr eaLnBrk="1" hangingPunct="1"/>
            <a:r>
              <a:rPr lang="sr-Latn-CS" smtClean="0"/>
              <a:t>Inicijalizacija pokazivača - Značaj</a:t>
            </a:r>
            <a:endParaRPr lang="en-US" smtClean="0"/>
          </a:p>
        </p:txBody>
      </p:sp>
      <p:sp>
        <p:nvSpPr>
          <p:cNvPr id="32771" name="Rectangle 1027"/>
          <p:cNvSpPr>
            <a:spLocks noGrp="1" noChangeArrowheads="1"/>
          </p:cNvSpPr>
          <p:nvPr>
            <p:ph type="body" idx="1"/>
          </p:nvPr>
        </p:nvSpPr>
        <p:spPr>
          <a:xfrm>
            <a:off x="61374" y="2224608"/>
            <a:ext cx="9067800" cy="4588768"/>
          </a:xfrm>
        </p:spPr>
        <p:txBody>
          <a:bodyPr/>
          <a:lstStyle/>
          <a:p>
            <a:pPr eaLnBrk="1" hangingPunct="1">
              <a:lnSpc>
                <a:spcPct val="90000"/>
              </a:lnSpc>
              <a:spcBef>
                <a:spcPts val="0"/>
              </a:spcBef>
              <a:spcAft>
                <a:spcPts val="1200"/>
              </a:spcAft>
            </a:pPr>
            <a:r>
              <a:rPr lang="sr-Latn-CS" sz="2400" dirty="0" smtClean="0"/>
              <a:t>Ako se pokazivačka promjenljiva ne inicijalizuje, ona pokazuje na bilo koju adresu u memoriji, a to može biti i adresa podataka potrebnih za rad operativnog sistema i sistemskih </a:t>
            </a:r>
            <a:r>
              <a:rPr lang="sr-Latn-CS" sz="2400" dirty="0" smtClean="0"/>
              <a:t>programa, </a:t>
            </a:r>
            <a:r>
              <a:rPr lang="sr-Latn-CS" sz="2400" dirty="0" smtClean="0"/>
              <a:t>proizvoljnih promjenljivih našeg programa, pa, recimo, čak i adresa preko kojih se komunicira sa periferijama.</a:t>
            </a:r>
          </a:p>
          <a:p>
            <a:pPr eaLnBrk="1" hangingPunct="1">
              <a:lnSpc>
                <a:spcPct val="90000"/>
              </a:lnSpc>
              <a:spcBef>
                <a:spcPts val="0"/>
              </a:spcBef>
              <a:spcAft>
                <a:spcPts val="1200"/>
              </a:spcAft>
            </a:pPr>
            <a:r>
              <a:rPr lang="sr-Latn-CS" sz="2400" dirty="0" smtClean="0"/>
              <a:t>U velikim programima možete incidentno koristiti ovu promjenljivu što može dovesti do </a:t>
            </a:r>
            <a:r>
              <a:rPr lang="en-US" sz="2400" dirty="0" smtClean="0"/>
              <a:t>“</a:t>
            </a:r>
            <a:r>
              <a:rPr lang="sr-Latn-CS" sz="2400" dirty="0" smtClean="0"/>
              <a:t>pucanja</a:t>
            </a:r>
            <a:r>
              <a:rPr lang="en-US" sz="2400" dirty="0" smtClean="0"/>
              <a:t>”</a:t>
            </a:r>
            <a:r>
              <a:rPr lang="sr-Latn-CS" sz="2400" dirty="0" smtClean="0"/>
              <a:t> programa.</a:t>
            </a:r>
          </a:p>
          <a:p>
            <a:pPr eaLnBrk="1" hangingPunct="1">
              <a:lnSpc>
                <a:spcPct val="90000"/>
              </a:lnSpc>
              <a:spcBef>
                <a:spcPts val="0"/>
              </a:spcBef>
              <a:spcAft>
                <a:spcPts val="1200"/>
              </a:spcAft>
            </a:pPr>
            <a:r>
              <a:rPr lang="sr-Latn-CS" sz="2400" dirty="0" smtClean="0"/>
              <a:t>Stoga je značaj inicijalizacije pokazivača veći nego inicijalizacije ostalih promjenljivih.</a:t>
            </a:r>
          </a:p>
          <a:p>
            <a:pPr eaLnBrk="1" hangingPunct="1">
              <a:lnSpc>
                <a:spcPct val="90000"/>
              </a:lnSpc>
              <a:spcBef>
                <a:spcPts val="0"/>
              </a:spcBef>
              <a:spcAft>
                <a:spcPts val="1200"/>
              </a:spcAft>
            </a:pPr>
            <a:r>
              <a:rPr lang="sr-Latn-CS" sz="2400" b="1" dirty="0" smtClean="0"/>
              <a:t>Grubo pravilo</a:t>
            </a:r>
            <a:r>
              <a:rPr lang="sr-Latn-CS" sz="2400" dirty="0" smtClean="0"/>
              <a:t>: ako pokazivač ne pokazuje na željenu promjenljivu u bilo kom trenutku programa treba ga vratiti na NULL.</a:t>
            </a:r>
            <a:endParaRPr lang="en-US" sz="24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Funkcija </a:t>
            </a:r>
            <a:r>
              <a:rPr lang="sr-Latn-CS" smtClean="0">
                <a:solidFill>
                  <a:srgbClr val="FF0000"/>
                </a:solidFill>
              </a:rPr>
              <a:t>printf</a:t>
            </a:r>
            <a:endParaRPr lang="en-US" smtClean="0">
              <a:solidFill>
                <a:srgbClr val="FF0000"/>
              </a:solidFill>
            </a:endParaRPr>
          </a:p>
        </p:txBody>
      </p:sp>
      <p:sp>
        <p:nvSpPr>
          <p:cNvPr id="5123" name="Rectangle 3"/>
          <p:cNvSpPr>
            <a:spLocks noGrp="1" noChangeArrowheads="1"/>
          </p:cNvSpPr>
          <p:nvPr>
            <p:ph type="body" idx="1"/>
          </p:nvPr>
        </p:nvSpPr>
        <p:spPr>
          <a:xfrm>
            <a:off x="533400" y="2133600"/>
            <a:ext cx="8305800" cy="3657600"/>
          </a:xfrm>
        </p:spPr>
        <p:txBody>
          <a:bodyPr/>
          <a:lstStyle/>
          <a:p>
            <a:pPr eaLnBrk="1" hangingPunct="1"/>
            <a:r>
              <a:rPr lang="sr-Latn-CS" sz="2400" smtClean="0"/>
              <a:t>O pretprocesoru ćemo kasnije reći znatno više.</a:t>
            </a:r>
          </a:p>
          <a:p>
            <a:pPr eaLnBrk="1" hangingPunct="1"/>
            <a:r>
              <a:rPr lang="en-US" sz="2400" smtClean="0"/>
              <a:t>Funkcija</a:t>
            </a:r>
            <a:r>
              <a:rPr lang="sr-Latn-CS" sz="2400" smtClean="0"/>
              <a:t> </a:t>
            </a:r>
            <a:r>
              <a:rPr lang="sr-Latn-CS" sz="2400" smtClean="0">
                <a:solidFill>
                  <a:srgbClr val="FF0000"/>
                </a:solidFill>
              </a:rPr>
              <a:t>printf</a:t>
            </a:r>
            <a:r>
              <a:rPr lang="sr-Latn-CS" sz="2400" smtClean="0"/>
              <a:t> se može javiti u dva oblika. Prvi je jednostavniji:</a:t>
            </a:r>
          </a:p>
          <a:p>
            <a:pPr lvl="1" eaLnBrk="1" hangingPunct="1"/>
            <a:r>
              <a:rPr lang="sr-Latn-CS" sz="2000" smtClean="0">
                <a:solidFill>
                  <a:srgbClr val="FF0000"/>
                </a:solidFill>
              </a:rPr>
              <a:t>printf(“neki tekst u navodnicima sa specijalnim karakterima </a:t>
            </a:r>
            <a:r>
              <a:rPr lang="en-US" sz="2000" smtClean="0">
                <a:solidFill>
                  <a:srgbClr val="3333CC"/>
                </a:solidFill>
              </a:rPr>
              <a:t>\n</a:t>
            </a:r>
            <a:r>
              <a:rPr lang="sr-Latn-CS" sz="2000" smtClean="0">
                <a:solidFill>
                  <a:srgbClr val="FF0000"/>
                </a:solidFill>
              </a:rPr>
              <a:t>”</a:t>
            </a:r>
            <a:r>
              <a:rPr lang="en-US" sz="2000" smtClean="0">
                <a:solidFill>
                  <a:srgbClr val="FF0000"/>
                </a:solidFill>
              </a:rPr>
              <a:t>);</a:t>
            </a:r>
          </a:p>
          <a:p>
            <a:pPr lvl="1" eaLnBrk="1" hangingPunct="1"/>
            <a:endParaRPr lang="en-US" sz="2000" smtClean="0">
              <a:solidFill>
                <a:srgbClr val="FF0000"/>
              </a:solidFill>
            </a:endParaRPr>
          </a:p>
          <a:p>
            <a:pPr lvl="1" eaLnBrk="1" hangingPunct="1"/>
            <a:endParaRPr lang="en-US" sz="2000" smtClean="0">
              <a:solidFill>
                <a:srgbClr val="FF0000"/>
              </a:solidFill>
            </a:endParaRPr>
          </a:p>
          <a:p>
            <a:pPr eaLnBrk="1" hangingPunct="1"/>
            <a:r>
              <a:rPr lang="sr-Latn-CS" sz="2400" smtClean="0"/>
              <a:t>Drugi oblik je znatno značajniji:</a:t>
            </a:r>
          </a:p>
          <a:p>
            <a:pPr lvl="1" eaLnBrk="1" hangingPunct="1"/>
            <a:r>
              <a:rPr lang="sr-Latn-CS" sz="2000" smtClean="0"/>
              <a:t>printf(“</a:t>
            </a:r>
            <a:r>
              <a:rPr lang="sr-Latn-CS" sz="2000" smtClean="0">
                <a:solidFill>
                  <a:srgbClr val="FF0000"/>
                </a:solidFill>
              </a:rPr>
              <a:t>%d</a:t>
            </a:r>
            <a:r>
              <a:rPr lang="sr-Latn-CS" sz="2000" smtClean="0"/>
              <a:t> </a:t>
            </a:r>
            <a:r>
              <a:rPr lang="sr-Latn-CS" sz="2000" smtClean="0">
                <a:solidFill>
                  <a:srgbClr val="3333CC"/>
                </a:solidFill>
              </a:rPr>
              <a:t>%d</a:t>
            </a:r>
            <a:r>
              <a:rPr lang="sr-Latn-CS" sz="2000" smtClean="0"/>
              <a:t> </a:t>
            </a:r>
            <a:r>
              <a:rPr lang="sr-Latn-CS" sz="2000" smtClean="0">
                <a:solidFill>
                  <a:schemeClr val="accent1"/>
                </a:solidFill>
              </a:rPr>
              <a:t>%e</a:t>
            </a:r>
            <a:r>
              <a:rPr lang="sr-Latn-CS" sz="2000" smtClean="0"/>
              <a:t> tekst </a:t>
            </a:r>
            <a:r>
              <a:rPr lang="sr-Latn-CS" sz="2000" smtClean="0">
                <a:solidFill>
                  <a:schemeClr val="hlink"/>
                </a:solidFill>
              </a:rPr>
              <a:t>%c</a:t>
            </a:r>
            <a:r>
              <a:rPr lang="en-US" sz="2000" smtClean="0"/>
              <a:t>\n</a:t>
            </a:r>
            <a:r>
              <a:rPr lang="sr-Latn-CS" sz="2000" smtClean="0"/>
              <a:t>”</a:t>
            </a:r>
            <a:r>
              <a:rPr lang="en-US" sz="2000" smtClean="0"/>
              <a:t>,</a:t>
            </a:r>
            <a:r>
              <a:rPr lang="sr-Latn-RS" sz="2000" smtClean="0">
                <a:solidFill>
                  <a:srgbClr val="FF0000"/>
                </a:solidFill>
              </a:rPr>
              <a:t>x</a:t>
            </a:r>
            <a:r>
              <a:rPr lang="en-US" sz="2000" smtClean="0"/>
              <a:t>,</a:t>
            </a:r>
            <a:r>
              <a:rPr lang="en-US" sz="2000" smtClean="0">
                <a:solidFill>
                  <a:srgbClr val="3333CC"/>
                </a:solidFill>
              </a:rPr>
              <a:t>60</a:t>
            </a:r>
            <a:r>
              <a:rPr lang="en-US" sz="2000" smtClean="0"/>
              <a:t>,</a:t>
            </a:r>
            <a:r>
              <a:rPr lang="sr-Latn-RS" sz="2000" smtClean="0">
                <a:solidFill>
                  <a:schemeClr val="accent1"/>
                </a:solidFill>
              </a:rPr>
              <a:t>y</a:t>
            </a:r>
            <a:r>
              <a:rPr lang="en-US" sz="2000" smtClean="0"/>
              <a:t>,</a:t>
            </a:r>
            <a:r>
              <a:rPr lang="sr-Latn-RS" sz="2000" smtClean="0">
                <a:solidFill>
                  <a:schemeClr val="hlink"/>
                </a:solidFill>
              </a:rPr>
              <a:t>z</a:t>
            </a:r>
            <a:r>
              <a:rPr lang="en-US" sz="2000" smtClean="0"/>
              <a:t>);</a:t>
            </a:r>
          </a:p>
        </p:txBody>
      </p:sp>
      <p:sp>
        <p:nvSpPr>
          <p:cNvPr id="5124" name="Line 4"/>
          <p:cNvSpPr>
            <a:spLocks noChangeShapeType="1"/>
          </p:cNvSpPr>
          <p:nvPr/>
        </p:nvSpPr>
        <p:spPr bwMode="auto">
          <a:xfrm>
            <a:off x="1371600" y="3810000"/>
            <a:ext cx="7162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25" name="Line 5"/>
          <p:cNvSpPr>
            <a:spLocks noChangeShapeType="1"/>
          </p:cNvSpPr>
          <p:nvPr/>
        </p:nvSpPr>
        <p:spPr bwMode="auto">
          <a:xfrm>
            <a:off x="1371600" y="3810000"/>
            <a:ext cx="0" cy="3048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26" name="Text Box 6"/>
          <p:cNvSpPr txBox="1">
            <a:spLocks noChangeArrowheads="1"/>
          </p:cNvSpPr>
          <p:nvPr/>
        </p:nvSpPr>
        <p:spPr bwMode="auto">
          <a:xfrm>
            <a:off x="381000" y="4114800"/>
            <a:ext cx="71628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b="1">
                <a:latin typeface="Tahoma" charset="0"/>
              </a:rPr>
              <a:t>P</a:t>
            </a:r>
            <a:r>
              <a:rPr lang="en-US" sz="1600" b="1">
                <a:latin typeface="Tahoma" charset="0"/>
              </a:rPr>
              <a:t>oruka bi bila od</a:t>
            </a:r>
            <a:r>
              <a:rPr lang="sr-Latn-CS" sz="1600" b="1">
                <a:latin typeface="Tahoma" charset="0"/>
              </a:rPr>
              <a:t>š</a:t>
            </a:r>
            <a:r>
              <a:rPr lang="en-US" sz="1600" b="1">
                <a:latin typeface="Tahoma" charset="0"/>
              </a:rPr>
              <a:t>tampana na ekr</a:t>
            </a:r>
            <a:r>
              <a:rPr lang="sr-Latn-CS" sz="1600" b="1">
                <a:latin typeface="Tahoma" charset="0"/>
              </a:rPr>
              <a:t>anu u datom obliku.</a:t>
            </a:r>
            <a:endParaRPr lang="en-US" sz="1600" b="1">
              <a:latin typeface="Tahoma" charset="0"/>
            </a:endParaRPr>
          </a:p>
        </p:txBody>
      </p:sp>
      <p:sp>
        <p:nvSpPr>
          <p:cNvPr id="5127" name="Text Box 7"/>
          <p:cNvSpPr txBox="1">
            <a:spLocks noChangeArrowheads="1"/>
          </p:cNvSpPr>
          <p:nvPr/>
        </p:nvSpPr>
        <p:spPr bwMode="auto">
          <a:xfrm>
            <a:off x="228600" y="5622751"/>
            <a:ext cx="8534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en-US" sz="1800" b="1" smtClean="0">
                <a:latin typeface="Tahoma" charset="0"/>
              </a:rPr>
              <a:t>Funkcija printf </a:t>
            </a:r>
            <a:r>
              <a:rPr lang="en-US" sz="1800" b="1">
                <a:latin typeface="Tahoma" charset="0"/>
              </a:rPr>
              <a:t>u ovom obliku </a:t>
            </a:r>
            <a:r>
              <a:rPr lang="sr-Latn-CS" sz="1800" b="1">
                <a:latin typeface="Tahoma" charset="0"/>
              </a:rPr>
              <a:t>štampa string koji joj je prvi argument‚ ali ono što je iza procenata mijenja se redom sa argumentima koji slijede. Tako se umjesto </a:t>
            </a:r>
            <a:r>
              <a:rPr lang="sr-Latn-CS" sz="1800" b="1">
                <a:solidFill>
                  <a:srgbClr val="FF0000"/>
                </a:solidFill>
                <a:latin typeface="Tahoma" charset="0"/>
              </a:rPr>
              <a:t>%d</a:t>
            </a:r>
            <a:r>
              <a:rPr lang="sr-Latn-CS" sz="1800" b="1">
                <a:latin typeface="Tahoma" charset="0"/>
              </a:rPr>
              <a:t> štampa promjenljiva </a:t>
            </a:r>
            <a:r>
              <a:rPr lang="sr-Latn-CS" sz="1800" b="1">
                <a:solidFill>
                  <a:srgbClr val="FF0000"/>
                </a:solidFill>
                <a:latin typeface="Tahoma" charset="0"/>
              </a:rPr>
              <a:t>x</a:t>
            </a:r>
            <a:r>
              <a:rPr lang="sr-Latn-CS" sz="1800" b="1">
                <a:latin typeface="Tahoma" charset="0"/>
              </a:rPr>
              <a:t> i to kao cjelobrojna (</a:t>
            </a:r>
            <a:r>
              <a:rPr lang="sr-Latn-CS" sz="1800" b="1">
                <a:solidFill>
                  <a:srgbClr val="FF0000"/>
                </a:solidFill>
                <a:latin typeface="Tahoma" charset="0"/>
              </a:rPr>
              <a:t>%d </a:t>
            </a:r>
            <a:r>
              <a:rPr lang="sr-Latn-CS" sz="1800" b="1">
                <a:latin typeface="Tahoma" charset="0"/>
              </a:rPr>
              <a:t>znači štampaj kao cjelobrojnu promjenljivu).</a:t>
            </a:r>
            <a:endParaRPr lang="en-US" sz="1800" b="1">
              <a:latin typeface="Tahoma" charset="0"/>
            </a:endParaRPr>
          </a:p>
        </p:txBody>
      </p:sp>
      <p:sp>
        <p:nvSpPr>
          <p:cNvPr id="5128" name="AutoShape 8"/>
          <p:cNvSpPr>
            <a:spLocks/>
          </p:cNvSpPr>
          <p:nvPr/>
        </p:nvSpPr>
        <p:spPr bwMode="auto">
          <a:xfrm rot="-5400000">
            <a:off x="3352800" y="4038600"/>
            <a:ext cx="304800" cy="2590800"/>
          </a:xfrm>
          <a:prstGeom prst="leftBrace">
            <a:avLst>
              <a:gd name="adj1" fmla="val 70833"/>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5129" name="Freeform 9"/>
          <p:cNvSpPr>
            <a:spLocks/>
          </p:cNvSpPr>
          <p:nvPr/>
        </p:nvSpPr>
        <p:spPr bwMode="auto">
          <a:xfrm>
            <a:off x="3505200" y="5486400"/>
            <a:ext cx="2057400" cy="228600"/>
          </a:xfrm>
          <a:custGeom>
            <a:avLst/>
            <a:gdLst>
              <a:gd name="T0" fmla="*/ 0 w 1296"/>
              <a:gd name="T1" fmla="*/ 0 h 192"/>
              <a:gd name="T2" fmla="*/ 0 w 1296"/>
              <a:gd name="T3" fmla="*/ 136088438 h 192"/>
              <a:gd name="T4" fmla="*/ 2147483647 w 1296"/>
              <a:gd name="T5" fmla="*/ 136088438 h 192"/>
              <a:gd name="T6" fmla="*/ 2147483647 w 1296"/>
              <a:gd name="T7" fmla="*/ 272176875 h 192"/>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296" h="192">
                <a:moveTo>
                  <a:pt x="0" y="0"/>
                </a:moveTo>
                <a:lnTo>
                  <a:pt x="0" y="96"/>
                </a:lnTo>
                <a:lnTo>
                  <a:pt x="1296" y="96"/>
                </a:lnTo>
                <a:lnTo>
                  <a:pt x="1296" y="192"/>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30" name="Line 10"/>
          <p:cNvSpPr>
            <a:spLocks noChangeShapeType="1"/>
          </p:cNvSpPr>
          <p:nvPr/>
        </p:nvSpPr>
        <p:spPr bwMode="auto">
          <a:xfrm>
            <a:off x="8077200" y="3733800"/>
            <a:ext cx="3048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31" name="Freeform 11"/>
          <p:cNvSpPr>
            <a:spLocks/>
          </p:cNvSpPr>
          <p:nvPr/>
        </p:nvSpPr>
        <p:spPr bwMode="auto">
          <a:xfrm>
            <a:off x="6629400" y="3733800"/>
            <a:ext cx="1600200" cy="838200"/>
          </a:xfrm>
          <a:custGeom>
            <a:avLst/>
            <a:gdLst>
              <a:gd name="T0" fmla="*/ 2147483647 w 1008"/>
              <a:gd name="T1" fmla="*/ 0 h 528"/>
              <a:gd name="T2" fmla="*/ 2147483647 w 1008"/>
              <a:gd name="T3" fmla="*/ 604837500 h 528"/>
              <a:gd name="T4" fmla="*/ 0 w 1008"/>
              <a:gd name="T5" fmla="*/ 604837500 h 528"/>
              <a:gd name="T6" fmla="*/ 0 w 1008"/>
              <a:gd name="T7" fmla="*/ 1330642500 h 528"/>
              <a:gd name="T8" fmla="*/ 483870000 w 1008"/>
              <a:gd name="T9" fmla="*/ 1330642500 h 52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08" h="528">
                <a:moveTo>
                  <a:pt x="1008" y="0"/>
                </a:moveTo>
                <a:lnTo>
                  <a:pt x="1008" y="240"/>
                </a:lnTo>
                <a:lnTo>
                  <a:pt x="0" y="240"/>
                </a:lnTo>
                <a:lnTo>
                  <a:pt x="0" y="528"/>
                </a:lnTo>
                <a:lnTo>
                  <a:pt x="192" y="528"/>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5132" name="Text Box 12"/>
          <p:cNvSpPr txBox="1">
            <a:spLocks noChangeArrowheads="1"/>
          </p:cNvSpPr>
          <p:nvPr/>
        </p:nvSpPr>
        <p:spPr bwMode="auto">
          <a:xfrm>
            <a:off x="6934200" y="4267200"/>
            <a:ext cx="2209800" cy="830263"/>
          </a:xfrm>
          <a:prstGeom prst="rect">
            <a:avLst/>
          </a:prstGeom>
          <a:noFill/>
          <a:ln w="9525">
            <a:solidFill>
              <a:srgbClr val="3333CC"/>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b="1">
                <a:solidFill>
                  <a:srgbClr val="3333CC"/>
                </a:solidFill>
                <a:latin typeface="Tahoma" charset="0"/>
              </a:rPr>
              <a:t>Znak za novi red je čest element </a:t>
            </a:r>
            <a:r>
              <a:rPr lang="en-US" sz="1600" b="1" smtClean="0">
                <a:solidFill>
                  <a:srgbClr val="3333CC"/>
                </a:solidFill>
                <a:latin typeface="Tahoma" charset="0"/>
              </a:rPr>
              <a:t>funkcije </a:t>
            </a:r>
            <a:r>
              <a:rPr lang="sr-Latn-CS" sz="1600" b="1" smtClean="0">
                <a:solidFill>
                  <a:srgbClr val="3333CC"/>
                </a:solidFill>
                <a:latin typeface="Tahoma" charset="0"/>
              </a:rPr>
              <a:t>printf</a:t>
            </a:r>
            <a:r>
              <a:rPr lang="sr-Latn-CS" sz="1600" b="1">
                <a:solidFill>
                  <a:srgbClr val="3333CC"/>
                </a:solidFill>
                <a:latin typeface="Tahoma" charset="0"/>
              </a:rPr>
              <a:t>.</a:t>
            </a:r>
            <a:endParaRPr lang="en-US" sz="1600" b="1">
              <a:solidFill>
                <a:srgbClr val="3333CC"/>
              </a:solidFill>
              <a:latin typeface="Tahoma"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Funkcija </a:t>
            </a:r>
            <a:r>
              <a:rPr lang="sr-Latn-CS" smtClean="0">
                <a:solidFill>
                  <a:srgbClr val="FF0000"/>
                </a:solidFill>
              </a:rPr>
              <a:t>printf</a:t>
            </a:r>
            <a:endParaRPr lang="en-US" smtClean="0">
              <a:solidFill>
                <a:srgbClr val="FF0000"/>
              </a:solidFill>
            </a:endParaRPr>
          </a:p>
        </p:txBody>
      </p:sp>
      <p:sp>
        <p:nvSpPr>
          <p:cNvPr id="6147" name="Rectangle 3"/>
          <p:cNvSpPr>
            <a:spLocks noGrp="1" noChangeArrowheads="1"/>
          </p:cNvSpPr>
          <p:nvPr>
            <p:ph type="body" idx="1"/>
          </p:nvPr>
        </p:nvSpPr>
        <p:spPr>
          <a:xfrm>
            <a:off x="179512" y="2133600"/>
            <a:ext cx="8784976" cy="4114800"/>
          </a:xfrm>
        </p:spPr>
        <p:txBody>
          <a:bodyPr/>
          <a:lstStyle/>
          <a:p>
            <a:pPr eaLnBrk="1" hangingPunct="1">
              <a:lnSpc>
                <a:spcPct val="90000"/>
              </a:lnSpc>
              <a:spcBef>
                <a:spcPts val="0"/>
              </a:spcBef>
              <a:spcAft>
                <a:spcPts val="1200"/>
              </a:spcAft>
            </a:pPr>
            <a:r>
              <a:rPr lang="sr-Latn-CS" sz="2400" smtClean="0"/>
              <a:t>Očekuje se da broj argumenta nakon stringa u </a:t>
            </a:r>
            <a:r>
              <a:rPr lang="en-US" sz="2400" smtClean="0"/>
              <a:t>funkciji </a:t>
            </a:r>
            <a:r>
              <a:rPr lang="sr-Latn-CS" sz="2400" smtClean="0">
                <a:solidFill>
                  <a:srgbClr val="FF0000"/>
                </a:solidFill>
              </a:rPr>
              <a:t>printf</a:t>
            </a:r>
            <a:r>
              <a:rPr lang="sr-Latn-CS" sz="2400" smtClean="0"/>
              <a:t> bude jednak broju “procenata” unutar stringa.</a:t>
            </a:r>
          </a:p>
          <a:p>
            <a:pPr eaLnBrk="1" hangingPunct="1">
              <a:lnSpc>
                <a:spcPct val="90000"/>
              </a:lnSpc>
              <a:spcBef>
                <a:spcPts val="0"/>
              </a:spcBef>
              <a:spcAft>
                <a:spcPts val="1200"/>
              </a:spcAft>
            </a:pPr>
            <a:r>
              <a:rPr lang="sr-Latn-CS" sz="2400" smtClean="0"/>
              <a:t>Ti argumenti mogu biti </a:t>
            </a:r>
            <a:r>
              <a:rPr lang="sr-Latn-CS" sz="2400" smtClean="0">
                <a:solidFill>
                  <a:schemeClr val="accent1"/>
                </a:solidFill>
              </a:rPr>
              <a:t>promjenljive</a:t>
            </a:r>
            <a:r>
              <a:rPr lang="sr-Latn-CS" sz="2400" smtClean="0"/>
              <a:t>, </a:t>
            </a:r>
            <a:r>
              <a:rPr lang="sr-Latn-CS" sz="2400" smtClean="0">
                <a:solidFill>
                  <a:srgbClr val="FF0000"/>
                </a:solidFill>
              </a:rPr>
              <a:t>izrazi</a:t>
            </a:r>
            <a:r>
              <a:rPr lang="sr-Latn-CS" sz="2400" smtClean="0"/>
              <a:t>, </a:t>
            </a:r>
            <a:r>
              <a:rPr lang="sr-Latn-CS" sz="2400" smtClean="0">
                <a:solidFill>
                  <a:srgbClr val="3333CC"/>
                </a:solidFill>
              </a:rPr>
              <a:t>konstante</a:t>
            </a:r>
            <a:r>
              <a:rPr lang="sr-Latn-CS" sz="2400" smtClean="0"/>
              <a:t> i </a:t>
            </a:r>
            <a:r>
              <a:rPr lang="sr-Latn-CS" sz="2400" smtClean="0">
                <a:solidFill>
                  <a:schemeClr val="accent2"/>
                </a:solidFill>
              </a:rPr>
              <a:t>pozivi funkcija</a:t>
            </a:r>
            <a:r>
              <a:rPr lang="sr-Latn-CS" sz="2400" smtClean="0"/>
              <a:t>.</a:t>
            </a:r>
          </a:p>
          <a:p>
            <a:pPr eaLnBrk="1" hangingPunct="1">
              <a:lnSpc>
                <a:spcPct val="90000"/>
              </a:lnSpc>
            </a:pPr>
            <a:r>
              <a:rPr lang="sr-Latn-CS" sz="2400" smtClean="0"/>
              <a:t>Procentualne oznake imaju sljedeće značenje (navodimo samo neke važnije):</a:t>
            </a:r>
          </a:p>
          <a:p>
            <a:pPr lvl="1" eaLnBrk="1" hangingPunct="1">
              <a:lnSpc>
                <a:spcPct val="90000"/>
              </a:lnSpc>
            </a:pPr>
            <a:r>
              <a:rPr lang="sr-Latn-CS" sz="2000" smtClean="0">
                <a:solidFill>
                  <a:srgbClr val="FF0000"/>
                </a:solidFill>
              </a:rPr>
              <a:t>%d</a:t>
            </a:r>
            <a:r>
              <a:rPr lang="sr-Latn-CS" sz="2000" smtClean="0"/>
              <a:t> i </a:t>
            </a:r>
            <a:r>
              <a:rPr lang="sr-Latn-CS" sz="2000" smtClean="0">
                <a:solidFill>
                  <a:srgbClr val="FF0000"/>
                </a:solidFill>
              </a:rPr>
              <a:t>%i</a:t>
            </a:r>
            <a:r>
              <a:rPr lang="sr-Latn-CS" sz="2000" smtClean="0"/>
              <a:t> cijeli brojevi</a:t>
            </a:r>
            <a:r>
              <a:rPr lang="en-US" sz="2000" smtClean="0"/>
              <a:t>,</a:t>
            </a:r>
            <a:endParaRPr lang="sr-Latn-CS" sz="2000" smtClean="0"/>
          </a:p>
          <a:p>
            <a:pPr lvl="1" eaLnBrk="1" hangingPunct="1">
              <a:lnSpc>
                <a:spcPct val="90000"/>
              </a:lnSpc>
            </a:pPr>
            <a:r>
              <a:rPr lang="sr-Latn-CS" sz="2000" smtClean="0">
                <a:solidFill>
                  <a:srgbClr val="FF0000"/>
                </a:solidFill>
              </a:rPr>
              <a:t>%f</a:t>
            </a:r>
            <a:r>
              <a:rPr lang="sr-Latn-CS" sz="2000" smtClean="0"/>
              <a:t> realni brojevi</a:t>
            </a:r>
            <a:r>
              <a:rPr lang="en-US" sz="2000" smtClean="0"/>
              <a:t>,</a:t>
            </a:r>
            <a:endParaRPr lang="sr-Latn-CS" sz="2000" smtClean="0"/>
          </a:p>
          <a:p>
            <a:pPr lvl="1" eaLnBrk="1" hangingPunct="1">
              <a:lnSpc>
                <a:spcPct val="90000"/>
              </a:lnSpc>
            </a:pPr>
            <a:r>
              <a:rPr lang="sr-Latn-CS" sz="2000" smtClean="0">
                <a:solidFill>
                  <a:srgbClr val="FF0000"/>
                </a:solidFill>
              </a:rPr>
              <a:t>%s</a:t>
            </a:r>
            <a:r>
              <a:rPr lang="sr-Latn-CS" sz="2000" smtClean="0"/>
              <a:t> stringovi</a:t>
            </a:r>
            <a:r>
              <a:rPr lang="en-US" sz="2000" smtClean="0"/>
              <a:t>,</a:t>
            </a:r>
            <a:endParaRPr lang="sr-Latn-CS" sz="2000" smtClean="0"/>
          </a:p>
          <a:p>
            <a:pPr lvl="1" eaLnBrk="1" hangingPunct="1">
              <a:lnSpc>
                <a:spcPct val="90000"/>
              </a:lnSpc>
            </a:pPr>
            <a:r>
              <a:rPr lang="sr-Latn-CS" sz="2000" smtClean="0">
                <a:solidFill>
                  <a:srgbClr val="FF0000"/>
                </a:solidFill>
              </a:rPr>
              <a:t>%bd</a:t>
            </a:r>
            <a:r>
              <a:rPr lang="sr-Latn-CS" sz="2000" smtClean="0"/>
              <a:t> cijeli broj sa </a:t>
            </a:r>
            <a:r>
              <a:rPr lang="sr-Latn-CS" sz="2000" smtClean="0">
                <a:solidFill>
                  <a:srgbClr val="FF0000"/>
                </a:solidFill>
              </a:rPr>
              <a:t>b</a:t>
            </a:r>
            <a:r>
              <a:rPr lang="sr-Latn-CS" sz="2000" smtClean="0"/>
              <a:t> cifara</a:t>
            </a:r>
            <a:r>
              <a:rPr lang="en-US" sz="2000" smtClean="0"/>
              <a:t>,</a:t>
            </a:r>
            <a:endParaRPr lang="sr-Latn-CS" sz="2000" smtClean="0"/>
          </a:p>
          <a:p>
            <a:pPr lvl="1" eaLnBrk="1" hangingPunct="1">
              <a:lnSpc>
                <a:spcPct val="90000"/>
              </a:lnSpc>
            </a:pPr>
            <a:r>
              <a:rPr lang="sr-Latn-CS" sz="2000" smtClean="0">
                <a:solidFill>
                  <a:srgbClr val="FF0000"/>
                </a:solidFill>
              </a:rPr>
              <a:t>%a.bf</a:t>
            </a:r>
            <a:r>
              <a:rPr lang="sr-Latn-CS" sz="2000" smtClean="0"/>
              <a:t> realni broj sa </a:t>
            </a:r>
            <a:r>
              <a:rPr lang="sr-Latn-CS" sz="2000" smtClean="0">
                <a:solidFill>
                  <a:srgbClr val="FF0000"/>
                </a:solidFill>
              </a:rPr>
              <a:t>a</a:t>
            </a:r>
            <a:r>
              <a:rPr lang="sr-Latn-CS" sz="2000" smtClean="0"/>
              <a:t> pozicija i </a:t>
            </a:r>
            <a:r>
              <a:rPr lang="sr-Latn-CS" sz="2000" smtClean="0">
                <a:solidFill>
                  <a:srgbClr val="FF0000"/>
                </a:solidFill>
              </a:rPr>
              <a:t>b</a:t>
            </a:r>
            <a:r>
              <a:rPr lang="sr-Latn-CS" sz="2000" smtClean="0"/>
              <a:t> decimalnih mjesta, podrazumjeva se </a:t>
            </a:r>
            <a:r>
              <a:rPr lang="en-US" sz="2000" smtClean="0">
                <a:solidFill>
                  <a:srgbClr val="FF0000"/>
                </a:solidFill>
              </a:rPr>
              <a:t>a&gt;b</a:t>
            </a:r>
            <a:r>
              <a:rPr lang="en-US" sz="2000" smtClean="0"/>
              <a:t> (pozicije uklju</a:t>
            </a:r>
            <a:r>
              <a:rPr lang="sr-Latn-CS" sz="2000" smtClean="0"/>
              <a:t>čuju predznak, tačku i sve cifre)</a:t>
            </a:r>
            <a:r>
              <a:rPr lang="en-US" sz="2000" smtClean="0"/>
              <a:t>.</a:t>
            </a:r>
            <a:endParaRPr lang="sr-Latn-CS" sz="2000" smtClean="0"/>
          </a:p>
          <a:p>
            <a:pPr lvl="1" eaLnBrk="1" hangingPunct="1">
              <a:lnSpc>
                <a:spcPct val="90000"/>
              </a:lnSpc>
              <a:buFont typeface="Wingdings" pitchFamily="2" charset="2"/>
              <a:buNone/>
            </a:pPr>
            <a:endParaRPr lang="en-US" sz="20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Funkcija</a:t>
            </a:r>
            <a:r>
              <a:rPr lang="sr-Latn-CS" smtClean="0"/>
              <a:t> </a:t>
            </a:r>
            <a:r>
              <a:rPr lang="sr-Latn-CS" smtClean="0">
                <a:solidFill>
                  <a:srgbClr val="FF0000"/>
                </a:solidFill>
              </a:rPr>
              <a:t>printf</a:t>
            </a:r>
            <a:endParaRPr lang="en-US" smtClean="0">
              <a:solidFill>
                <a:srgbClr val="FF0000"/>
              </a:solidFill>
            </a:endParaRPr>
          </a:p>
        </p:txBody>
      </p:sp>
      <p:sp>
        <p:nvSpPr>
          <p:cNvPr id="7171" name="Rectangle 3"/>
          <p:cNvSpPr>
            <a:spLocks noGrp="1" noChangeArrowheads="1"/>
          </p:cNvSpPr>
          <p:nvPr>
            <p:ph type="body" idx="1"/>
          </p:nvPr>
        </p:nvSpPr>
        <p:spPr>
          <a:xfrm>
            <a:off x="228600" y="1981200"/>
            <a:ext cx="8807450" cy="4114800"/>
          </a:xfrm>
        </p:spPr>
        <p:txBody>
          <a:bodyPr/>
          <a:lstStyle/>
          <a:p>
            <a:pPr eaLnBrk="1" hangingPunct="1">
              <a:lnSpc>
                <a:spcPct val="90000"/>
              </a:lnSpc>
            </a:pPr>
            <a:r>
              <a:rPr lang="sr-Latn-CS" sz="2400" smtClean="0"/>
              <a:t>Nastavljamo sa značenjem procenata:</a:t>
            </a:r>
          </a:p>
          <a:p>
            <a:pPr lvl="1" eaLnBrk="1" hangingPunct="1">
              <a:lnSpc>
                <a:spcPct val="90000"/>
              </a:lnSpc>
            </a:pPr>
            <a:r>
              <a:rPr lang="sr-Latn-CS" sz="2000" smtClean="0">
                <a:solidFill>
                  <a:srgbClr val="FF0000"/>
                </a:solidFill>
              </a:rPr>
              <a:t>%e</a:t>
            </a:r>
            <a:r>
              <a:rPr lang="sr-Latn-CS" sz="2000" smtClean="0"/>
              <a:t> eksponencijalni zapis</a:t>
            </a:r>
          </a:p>
          <a:p>
            <a:pPr lvl="1" eaLnBrk="1" hangingPunct="1">
              <a:lnSpc>
                <a:spcPct val="90000"/>
              </a:lnSpc>
            </a:pPr>
            <a:r>
              <a:rPr lang="sr-Latn-CS" sz="2000" smtClean="0">
                <a:solidFill>
                  <a:srgbClr val="FF0000"/>
                </a:solidFill>
              </a:rPr>
              <a:t>%g</a:t>
            </a:r>
            <a:r>
              <a:rPr lang="sr-Latn-CS" sz="2000" smtClean="0"/>
              <a:t> realni brojevi</a:t>
            </a:r>
          </a:p>
          <a:p>
            <a:pPr lvl="1" eaLnBrk="1" hangingPunct="1">
              <a:lnSpc>
                <a:spcPct val="90000"/>
              </a:lnSpc>
            </a:pPr>
            <a:r>
              <a:rPr lang="sr-Latn-CS" sz="2000" smtClean="0">
                <a:solidFill>
                  <a:srgbClr val="FF0000"/>
                </a:solidFill>
              </a:rPr>
              <a:t>%x</a:t>
            </a:r>
            <a:r>
              <a:rPr lang="sr-Latn-CS" sz="2000" smtClean="0"/>
              <a:t> heksadecimalni zapis</a:t>
            </a:r>
          </a:p>
          <a:p>
            <a:pPr lvl="1" eaLnBrk="1" hangingPunct="1">
              <a:lnSpc>
                <a:spcPct val="90000"/>
              </a:lnSpc>
            </a:pPr>
            <a:r>
              <a:rPr lang="sr-Latn-CS" sz="2000" smtClean="0">
                <a:solidFill>
                  <a:srgbClr val="FF0000"/>
                </a:solidFill>
              </a:rPr>
              <a:t>%o</a:t>
            </a:r>
            <a:r>
              <a:rPr lang="sr-Latn-CS" sz="2000" smtClean="0"/>
              <a:t> oktalni zapis</a:t>
            </a:r>
          </a:p>
          <a:p>
            <a:pPr lvl="1" eaLnBrk="1" hangingPunct="1">
              <a:lnSpc>
                <a:spcPct val="90000"/>
              </a:lnSpc>
            </a:pPr>
            <a:r>
              <a:rPr lang="sr-Latn-CS" sz="2000" smtClean="0">
                <a:solidFill>
                  <a:srgbClr val="FF0000"/>
                </a:solidFill>
              </a:rPr>
              <a:t>%p</a:t>
            </a:r>
            <a:r>
              <a:rPr lang="sr-Latn-CS" sz="2000" smtClean="0"/>
              <a:t> pokazivači</a:t>
            </a:r>
          </a:p>
          <a:p>
            <a:pPr eaLnBrk="1" hangingPunct="1">
              <a:lnSpc>
                <a:spcPct val="90000"/>
              </a:lnSpc>
            </a:pPr>
            <a:r>
              <a:rPr lang="sr-Latn-CS" sz="2400" smtClean="0"/>
              <a:t>Rekli smo da argument </a:t>
            </a:r>
            <a:r>
              <a:rPr lang="en-US" sz="2400" smtClean="0"/>
              <a:t>funkcije </a:t>
            </a:r>
            <a:r>
              <a:rPr lang="sr-Latn-CS" sz="2400" smtClean="0"/>
              <a:t>može biti izraz. Na primjer:</a:t>
            </a:r>
            <a:br>
              <a:rPr lang="sr-Latn-CS" sz="2400" smtClean="0"/>
            </a:br>
            <a:r>
              <a:rPr lang="sr-Latn-CS" sz="2400" smtClean="0">
                <a:solidFill>
                  <a:srgbClr val="3333CC"/>
                </a:solidFill>
              </a:rPr>
              <a:t>printf(“%d</a:t>
            </a:r>
            <a:r>
              <a:rPr lang="en-US" sz="2400" smtClean="0">
                <a:solidFill>
                  <a:srgbClr val="3333CC"/>
                </a:solidFill>
              </a:rPr>
              <a:t>\n”,j++);</a:t>
            </a:r>
            <a:r>
              <a:rPr lang="en-US" sz="2400" smtClean="0"/>
              <a:t> </a:t>
            </a:r>
            <a:r>
              <a:rPr lang="en-US" sz="2400" smtClean="0">
                <a:solidFill>
                  <a:srgbClr val="00B050"/>
                </a:solidFill>
              </a:rPr>
              <a:t>/*</a:t>
            </a:r>
            <a:r>
              <a:rPr lang="sr-Latn-CS" sz="2400" smtClean="0">
                <a:solidFill>
                  <a:srgbClr val="00B050"/>
                </a:solidFill>
              </a:rPr>
              <a:t>štampa j, a zatim uvećava</a:t>
            </a:r>
            <a:r>
              <a:rPr lang="en-US" sz="2400" smtClean="0">
                <a:solidFill>
                  <a:srgbClr val="00B050"/>
                </a:solidFill>
              </a:rPr>
              <a:t> j</a:t>
            </a:r>
            <a:r>
              <a:rPr lang="sr-Latn-CS" sz="2400" smtClean="0">
                <a:solidFill>
                  <a:srgbClr val="00B050"/>
                </a:solidFill>
              </a:rPr>
              <a:t> za 1</a:t>
            </a:r>
            <a:r>
              <a:rPr lang="en-US" sz="2400" smtClean="0">
                <a:solidFill>
                  <a:srgbClr val="00B050"/>
                </a:solidFill>
              </a:rPr>
              <a:t>*/</a:t>
            </a:r>
            <a:endParaRPr lang="sr-Latn-CS" sz="2400" smtClean="0">
              <a:solidFill>
                <a:srgbClr val="00B050"/>
              </a:solidFill>
            </a:endParaRPr>
          </a:p>
          <a:p>
            <a:pPr eaLnBrk="1" hangingPunct="1">
              <a:lnSpc>
                <a:spcPct val="90000"/>
              </a:lnSpc>
              <a:spcBef>
                <a:spcPts val="1200"/>
              </a:spcBef>
            </a:pPr>
            <a:r>
              <a:rPr lang="sr-Latn-CS" sz="2400" smtClean="0">
                <a:solidFill>
                  <a:srgbClr val="FF0000"/>
                </a:solidFill>
              </a:rPr>
              <a:t>Prilikom upotrebe izraza kao argumenata oprez!!!</a:t>
            </a:r>
            <a:r>
              <a:rPr lang="sr-Latn-CS" sz="2400" smtClean="0"/>
              <a:t> Na primjer:</a:t>
            </a:r>
            <a:br>
              <a:rPr lang="sr-Latn-CS" sz="2400" smtClean="0"/>
            </a:br>
            <a:r>
              <a:rPr lang="sr-Latn-CS" sz="2400" smtClean="0">
                <a:solidFill>
                  <a:srgbClr val="3333CC"/>
                </a:solidFill>
              </a:rPr>
              <a:t>j=1;</a:t>
            </a:r>
            <a:br>
              <a:rPr lang="sr-Latn-CS" sz="2400" smtClean="0">
                <a:solidFill>
                  <a:srgbClr val="3333CC"/>
                </a:solidFill>
              </a:rPr>
            </a:br>
            <a:r>
              <a:rPr lang="sr-Latn-CS" sz="2400" smtClean="0">
                <a:solidFill>
                  <a:srgbClr val="3333CC"/>
                </a:solidFill>
              </a:rPr>
              <a:t>printf(“%d %d</a:t>
            </a:r>
            <a:r>
              <a:rPr lang="en-US" sz="2400" smtClean="0">
                <a:solidFill>
                  <a:srgbClr val="3333CC"/>
                </a:solidFill>
              </a:rPr>
              <a:t>\n</a:t>
            </a:r>
            <a:r>
              <a:rPr lang="sr-Latn-CS" sz="2400" smtClean="0">
                <a:solidFill>
                  <a:srgbClr val="3333CC"/>
                </a:solidFill>
              </a:rPr>
              <a:t>”</a:t>
            </a:r>
            <a:r>
              <a:rPr lang="en-US" sz="2400" smtClean="0">
                <a:solidFill>
                  <a:srgbClr val="3333CC"/>
                </a:solidFill>
              </a:rPr>
              <a:t>,j,j++); </a:t>
            </a:r>
            <a:r>
              <a:rPr lang="en-US" sz="2400">
                <a:solidFill>
                  <a:srgbClr val="00B050"/>
                </a:solidFill>
              </a:rPr>
              <a:t>/*</a:t>
            </a:r>
            <a:r>
              <a:rPr lang="sr-Latn-CS" sz="2400">
                <a:solidFill>
                  <a:srgbClr val="00B050"/>
                </a:solidFill>
              </a:rPr>
              <a:t>štampa </a:t>
            </a:r>
            <a:r>
              <a:rPr lang="en-US" sz="2400">
                <a:solidFill>
                  <a:srgbClr val="00B050"/>
                </a:solidFill>
              </a:rPr>
              <a:t>2</a:t>
            </a:r>
            <a:r>
              <a:rPr lang="sr-Latn-CS" sz="2400">
                <a:solidFill>
                  <a:srgbClr val="00B050"/>
                </a:solidFill>
              </a:rPr>
              <a:t> </a:t>
            </a:r>
            <a:r>
              <a:rPr lang="en-US" sz="2400">
                <a:solidFill>
                  <a:srgbClr val="00B050"/>
                </a:solidFill>
              </a:rPr>
              <a:t>pa 1*/</a:t>
            </a:r>
          </a:p>
        </p:txBody>
      </p:sp>
      <p:sp>
        <p:nvSpPr>
          <p:cNvPr id="7172" name="Text Box 4"/>
          <p:cNvSpPr txBox="1">
            <a:spLocks noChangeArrowheads="1"/>
          </p:cNvSpPr>
          <p:nvPr/>
        </p:nvSpPr>
        <p:spPr bwMode="auto">
          <a:xfrm>
            <a:off x="588963" y="5897563"/>
            <a:ext cx="8447533"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en-US" sz="1800" b="1">
                <a:latin typeface="Tahoma" charset="0"/>
              </a:rPr>
              <a:t>Po pravilu</a:t>
            </a:r>
            <a:r>
              <a:rPr lang="sr-Latn-CS" sz="1800" b="1">
                <a:latin typeface="Tahoma" charset="0"/>
              </a:rPr>
              <a:t>,</a:t>
            </a:r>
            <a:r>
              <a:rPr lang="en-US" sz="1800" b="1">
                <a:latin typeface="Tahoma" charset="0"/>
              </a:rPr>
              <a:t> prvo se predaje drugi argument </a:t>
            </a:r>
            <a:r>
              <a:rPr lang="en-US" sz="1800" b="1" smtClean="0">
                <a:latin typeface="Tahoma" charset="0"/>
              </a:rPr>
              <a:t>i, </a:t>
            </a:r>
            <a:r>
              <a:rPr lang="en-US" sz="1800" b="1">
                <a:latin typeface="Tahoma" charset="0"/>
              </a:rPr>
              <a:t>kod njega do</a:t>
            </a:r>
            <a:r>
              <a:rPr lang="sr-Latn-CS" sz="1800" b="1">
                <a:latin typeface="Tahoma" charset="0"/>
              </a:rPr>
              <a:t>đe do uvećavanja </a:t>
            </a:r>
            <a:r>
              <a:rPr lang="sr-Latn-CS" sz="1800" b="1">
                <a:solidFill>
                  <a:srgbClr val="FF0000"/>
                </a:solidFill>
                <a:latin typeface="Tahoma" charset="0"/>
              </a:rPr>
              <a:t>j</a:t>
            </a:r>
            <a:r>
              <a:rPr lang="sr-Latn-CS" sz="1800" b="1">
                <a:latin typeface="Tahoma" charset="0"/>
              </a:rPr>
              <a:t> i tek se onda preda prvi argument. Neki kompajleri mogu ovo drugačije realizovati, ali je ovo standardno.</a:t>
            </a:r>
            <a:endParaRPr lang="en-US" sz="1800" b="1">
              <a:latin typeface="Tahoma"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Funkcija </a:t>
            </a:r>
            <a:r>
              <a:rPr lang="sr-Latn-CS" smtClean="0">
                <a:solidFill>
                  <a:srgbClr val="3333CC"/>
                </a:solidFill>
              </a:rPr>
              <a:t>scanf</a:t>
            </a:r>
            <a:endParaRPr lang="en-US" smtClean="0">
              <a:solidFill>
                <a:srgbClr val="3333CC"/>
              </a:solidFill>
            </a:endParaRPr>
          </a:p>
        </p:txBody>
      </p:sp>
      <p:sp>
        <p:nvSpPr>
          <p:cNvPr id="8195" name="Rectangle 3"/>
          <p:cNvSpPr>
            <a:spLocks noGrp="1" noChangeArrowheads="1"/>
          </p:cNvSpPr>
          <p:nvPr>
            <p:ph type="body" idx="1"/>
          </p:nvPr>
        </p:nvSpPr>
        <p:spPr/>
        <p:txBody>
          <a:bodyPr/>
          <a:lstStyle/>
          <a:p>
            <a:pPr eaLnBrk="1" hangingPunct="1"/>
            <a:r>
              <a:rPr lang="en-US" sz="2400" smtClean="0"/>
              <a:t>Funkcija </a:t>
            </a:r>
            <a:r>
              <a:rPr lang="sr-Latn-CS" sz="2400" smtClean="0">
                <a:solidFill>
                  <a:srgbClr val="3333CC"/>
                </a:solidFill>
              </a:rPr>
              <a:t>scanf</a:t>
            </a:r>
            <a:r>
              <a:rPr lang="sr-Latn-CS" sz="2400" smtClean="0"/>
              <a:t>, koja se koristi za unos podataka sa tastature, ima još zagonetniju sintaksu:</a:t>
            </a:r>
            <a:br>
              <a:rPr lang="sr-Latn-CS" sz="2400" smtClean="0"/>
            </a:br>
            <a:r>
              <a:rPr lang="sr-Latn-CS" sz="2400" smtClean="0">
                <a:solidFill>
                  <a:srgbClr val="3333CC"/>
                </a:solidFill>
              </a:rPr>
              <a:t>scanf</a:t>
            </a:r>
            <a:r>
              <a:rPr lang="sr-Latn-CS" sz="2400" smtClean="0"/>
              <a:t>(“%c %d”,</a:t>
            </a:r>
            <a:r>
              <a:rPr lang="sr-Latn-CS" sz="2400" smtClean="0">
                <a:solidFill>
                  <a:srgbClr val="FF0000"/>
                </a:solidFill>
              </a:rPr>
              <a:t>&amp;ch</a:t>
            </a:r>
            <a:r>
              <a:rPr lang="sr-Latn-CS" sz="2400" smtClean="0"/>
              <a:t>,</a:t>
            </a:r>
            <a:r>
              <a:rPr lang="sr-Latn-CS" sz="2400">
                <a:solidFill>
                  <a:srgbClr val="FF0000"/>
                </a:solidFill>
              </a:rPr>
              <a:t>&amp;cj</a:t>
            </a:r>
            <a:r>
              <a:rPr lang="sr-Latn-CS" sz="2400" smtClean="0"/>
              <a:t>);</a:t>
            </a:r>
          </a:p>
          <a:p>
            <a:pPr eaLnBrk="1" hangingPunct="1"/>
            <a:endParaRPr lang="en-US" sz="2400" smtClean="0"/>
          </a:p>
        </p:txBody>
      </p:sp>
      <p:sp>
        <p:nvSpPr>
          <p:cNvPr id="8196" name="Line 4"/>
          <p:cNvSpPr>
            <a:spLocks noChangeShapeType="1"/>
          </p:cNvSpPr>
          <p:nvPr/>
        </p:nvSpPr>
        <p:spPr bwMode="auto">
          <a:xfrm>
            <a:off x="1905000" y="3276600"/>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8197" name="Freeform 5"/>
          <p:cNvSpPr>
            <a:spLocks/>
          </p:cNvSpPr>
          <p:nvPr/>
        </p:nvSpPr>
        <p:spPr bwMode="auto">
          <a:xfrm>
            <a:off x="2133600" y="3276600"/>
            <a:ext cx="228600" cy="457200"/>
          </a:xfrm>
          <a:custGeom>
            <a:avLst/>
            <a:gdLst>
              <a:gd name="T0" fmla="*/ 362902500 w 144"/>
              <a:gd name="T1" fmla="*/ 0 h 288"/>
              <a:gd name="T2" fmla="*/ 362902500 w 144"/>
              <a:gd name="T3" fmla="*/ 725805000 h 288"/>
              <a:gd name="T4" fmla="*/ 0 w 144"/>
              <a:gd name="T5" fmla="*/ 725805000 h 288"/>
              <a:gd name="T6" fmla="*/ 0 60000 65536"/>
              <a:gd name="T7" fmla="*/ 0 60000 65536"/>
              <a:gd name="T8" fmla="*/ 0 60000 65536"/>
            </a:gdLst>
            <a:ahLst/>
            <a:cxnLst>
              <a:cxn ang="T6">
                <a:pos x="T0" y="T1"/>
              </a:cxn>
              <a:cxn ang="T7">
                <a:pos x="T2" y="T3"/>
              </a:cxn>
              <a:cxn ang="T8">
                <a:pos x="T4" y="T5"/>
              </a:cxn>
            </a:cxnLst>
            <a:rect l="0" t="0" r="r" b="b"/>
            <a:pathLst>
              <a:path w="144" h="288">
                <a:moveTo>
                  <a:pt x="144" y="0"/>
                </a:moveTo>
                <a:lnTo>
                  <a:pt x="144" y="288"/>
                </a:lnTo>
                <a:lnTo>
                  <a:pt x="0" y="288"/>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8198" name="Text Box 6"/>
          <p:cNvSpPr txBox="1">
            <a:spLocks noChangeArrowheads="1"/>
          </p:cNvSpPr>
          <p:nvPr/>
        </p:nvSpPr>
        <p:spPr bwMode="auto">
          <a:xfrm>
            <a:off x="228600" y="3429000"/>
            <a:ext cx="1981200"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b="1">
                <a:latin typeface="Tahoma" charset="0"/>
              </a:rPr>
              <a:t>Specijalni simboli koji označavaju kojeg su tipa promjenljive koje se učitavaju. U ovom slučaju: karakter i cijeli broj.</a:t>
            </a:r>
            <a:endParaRPr lang="en-US" sz="1600" b="1">
              <a:latin typeface="Tahoma" charset="0"/>
            </a:endParaRPr>
          </a:p>
        </p:txBody>
      </p:sp>
      <p:sp>
        <p:nvSpPr>
          <p:cNvPr id="8199" name="Line 7"/>
          <p:cNvSpPr>
            <a:spLocks noChangeShapeType="1"/>
          </p:cNvSpPr>
          <p:nvPr/>
        </p:nvSpPr>
        <p:spPr bwMode="auto">
          <a:xfrm>
            <a:off x="3124200" y="3276600"/>
            <a:ext cx="9906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8200" name="Freeform 8"/>
          <p:cNvSpPr>
            <a:spLocks/>
          </p:cNvSpPr>
          <p:nvPr/>
        </p:nvSpPr>
        <p:spPr bwMode="auto">
          <a:xfrm>
            <a:off x="3429000" y="3276600"/>
            <a:ext cx="457200" cy="304800"/>
          </a:xfrm>
          <a:custGeom>
            <a:avLst/>
            <a:gdLst>
              <a:gd name="T0" fmla="*/ 0 w 288"/>
              <a:gd name="T1" fmla="*/ 0 h 192"/>
              <a:gd name="T2" fmla="*/ 0 w 288"/>
              <a:gd name="T3" fmla="*/ 483870000 h 192"/>
              <a:gd name="T4" fmla="*/ 725805000 w 288"/>
              <a:gd name="T5" fmla="*/ 483870000 h 192"/>
              <a:gd name="T6" fmla="*/ 0 60000 65536"/>
              <a:gd name="T7" fmla="*/ 0 60000 65536"/>
              <a:gd name="T8" fmla="*/ 0 60000 65536"/>
            </a:gdLst>
            <a:ahLst/>
            <a:cxnLst>
              <a:cxn ang="T6">
                <a:pos x="T0" y="T1"/>
              </a:cxn>
              <a:cxn ang="T7">
                <a:pos x="T2" y="T3"/>
              </a:cxn>
              <a:cxn ang="T8">
                <a:pos x="T4" y="T5"/>
              </a:cxn>
            </a:cxnLst>
            <a:rect l="0" t="0" r="r" b="b"/>
            <a:pathLst>
              <a:path w="288" h="192">
                <a:moveTo>
                  <a:pt x="0" y="0"/>
                </a:moveTo>
                <a:lnTo>
                  <a:pt x="0" y="192"/>
                </a:lnTo>
                <a:lnTo>
                  <a:pt x="288" y="192"/>
                </a:lnTo>
              </a:path>
            </a:pathLst>
          </a:custGeom>
          <a:noFill/>
          <a:ln w="9525">
            <a:solidFill>
              <a:schemeClr val="tx1"/>
            </a:solidFill>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en-GB"/>
          </a:p>
        </p:txBody>
      </p:sp>
      <p:sp>
        <p:nvSpPr>
          <p:cNvPr id="8201" name="Text Box 9"/>
          <p:cNvSpPr txBox="1">
            <a:spLocks noChangeArrowheads="1"/>
          </p:cNvSpPr>
          <p:nvPr/>
        </p:nvSpPr>
        <p:spPr bwMode="auto">
          <a:xfrm>
            <a:off x="3962400" y="3429000"/>
            <a:ext cx="495300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b="1">
                <a:solidFill>
                  <a:srgbClr val="3333CC"/>
                </a:solidFill>
                <a:latin typeface="Tahoma" charset="0"/>
              </a:rPr>
              <a:t>&amp;ch</a:t>
            </a:r>
            <a:r>
              <a:rPr lang="sr-Latn-CS" sz="1600" b="1">
                <a:latin typeface="Tahoma" charset="0"/>
              </a:rPr>
              <a:t> i </a:t>
            </a:r>
            <a:r>
              <a:rPr lang="sr-Latn-CS" sz="1600" b="1">
                <a:solidFill>
                  <a:srgbClr val="3333CC"/>
                </a:solidFill>
                <a:latin typeface="Tahoma" charset="0"/>
              </a:rPr>
              <a:t>&amp;cj</a:t>
            </a:r>
            <a:r>
              <a:rPr lang="sr-Latn-CS" sz="1600" b="1">
                <a:latin typeface="Tahoma" charset="0"/>
              </a:rPr>
              <a:t> označavaju adrese promjenljivih </a:t>
            </a:r>
            <a:r>
              <a:rPr lang="sr-Latn-CS" sz="1600" b="1">
                <a:solidFill>
                  <a:srgbClr val="3333CC"/>
                </a:solidFill>
                <a:latin typeface="Tahoma" charset="0"/>
              </a:rPr>
              <a:t>ch</a:t>
            </a:r>
            <a:r>
              <a:rPr lang="sr-Latn-CS" sz="1600" b="1">
                <a:latin typeface="Tahoma" charset="0"/>
              </a:rPr>
              <a:t> i </a:t>
            </a:r>
            <a:r>
              <a:rPr lang="sr-Latn-CS" sz="1600" b="1">
                <a:solidFill>
                  <a:srgbClr val="3333CC"/>
                </a:solidFill>
                <a:latin typeface="Tahoma" charset="0"/>
              </a:rPr>
              <a:t>cj</a:t>
            </a:r>
            <a:r>
              <a:rPr lang="sr-Latn-CS" sz="1600" b="1">
                <a:latin typeface="Tahoma" charset="0"/>
              </a:rPr>
              <a:t>, a ono što se unese sa tastature smjesti na adresu ovih promjenljivih</a:t>
            </a:r>
            <a:r>
              <a:rPr lang="en-US" sz="1600" b="1">
                <a:latin typeface="Tahoma" charset="0"/>
              </a:rPr>
              <a:t>.</a:t>
            </a:r>
          </a:p>
        </p:txBody>
      </p:sp>
      <p:sp>
        <p:nvSpPr>
          <p:cNvPr id="8202" name="Text Box 10"/>
          <p:cNvSpPr txBox="1">
            <a:spLocks noChangeArrowheads="1"/>
          </p:cNvSpPr>
          <p:nvPr/>
        </p:nvSpPr>
        <p:spPr bwMode="auto">
          <a:xfrm>
            <a:off x="2362200" y="4495800"/>
            <a:ext cx="6553200" cy="204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sz="2400">
                <a:solidFill>
                  <a:schemeClr val="tx1"/>
                </a:solidFill>
                <a:latin typeface="Times New Roman" charset="0"/>
              </a:defRPr>
            </a:lvl1pPr>
            <a:lvl2pPr marL="742950" indent="-285750" eaLnBrk="0" hangingPunct="0">
              <a:defRPr sz="2400">
                <a:solidFill>
                  <a:schemeClr val="tx1"/>
                </a:solidFill>
                <a:latin typeface="Times New Roman" charset="0"/>
              </a:defRPr>
            </a:lvl2pPr>
            <a:lvl3pPr marL="1143000" indent="-228600" eaLnBrk="0" hangingPunct="0">
              <a:defRPr sz="2400">
                <a:solidFill>
                  <a:schemeClr val="tx1"/>
                </a:solidFill>
                <a:latin typeface="Times New Roman" charset="0"/>
              </a:defRPr>
            </a:lvl3pPr>
            <a:lvl4pPr marL="1600200" indent="-228600" eaLnBrk="0" hangingPunct="0">
              <a:defRPr sz="2400">
                <a:solidFill>
                  <a:schemeClr val="tx1"/>
                </a:solidFill>
                <a:latin typeface="Times New Roman" charset="0"/>
              </a:defRPr>
            </a:lvl4pPr>
            <a:lvl5pPr marL="2057400" indent="-228600" eaLnBrk="0" hangingPunct="0">
              <a:defRPr sz="2400">
                <a:solidFill>
                  <a:schemeClr val="tx1"/>
                </a:solidFill>
                <a:latin typeface="Times New Roman" charset="0"/>
              </a:defRPr>
            </a:lvl5pPr>
            <a:lvl6pPr marL="2514600" indent="-228600" eaLnBrk="0" fontAlgn="base" hangingPunct="0">
              <a:spcBef>
                <a:spcPct val="0"/>
              </a:spcBef>
              <a:spcAft>
                <a:spcPct val="0"/>
              </a:spcAft>
              <a:defRPr sz="2400">
                <a:solidFill>
                  <a:schemeClr val="tx1"/>
                </a:solidFill>
                <a:latin typeface="Times New Roman" charset="0"/>
              </a:defRPr>
            </a:lvl6pPr>
            <a:lvl7pPr marL="2971800" indent="-228600" eaLnBrk="0" fontAlgn="base" hangingPunct="0">
              <a:spcBef>
                <a:spcPct val="0"/>
              </a:spcBef>
              <a:spcAft>
                <a:spcPct val="0"/>
              </a:spcAft>
              <a:defRPr sz="2400">
                <a:solidFill>
                  <a:schemeClr val="tx1"/>
                </a:solidFill>
                <a:latin typeface="Times New Roman" charset="0"/>
              </a:defRPr>
            </a:lvl7pPr>
            <a:lvl8pPr marL="3429000" indent="-228600" eaLnBrk="0" fontAlgn="base" hangingPunct="0">
              <a:spcBef>
                <a:spcPct val="0"/>
              </a:spcBef>
              <a:spcAft>
                <a:spcPct val="0"/>
              </a:spcAft>
              <a:defRPr sz="2400">
                <a:solidFill>
                  <a:schemeClr val="tx1"/>
                </a:solidFill>
                <a:latin typeface="Times New Roman" charset="0"/>
              </a:defRPr>
            </a:lvl8pPr>
            <a:lvl9pPr marL="3886200" indent="-228600" eaLnBrk="0" fontAlgn="base" hangingPunct="0">
              <a:spcBef>
                <a:spcPct val="0"/>
              </a:spcBef>
              <a:spcAft>
                <a:spcPct val="0"/>
              </a:spcAft>
              <a:defRPr sz="2400">
                <a:solidFill>
                  <a:schemeClr val="tx1"/>
                </a:solidFill>
                <a:latin typeface="Times New Roman" charset="0"/>
              </a:defRPr>
            </a:lvl9pPr>
          </a:lstStyle>
          <a:p>
            <a:pPr eaLnBrk="1" hangingPunct="1">
              <a:spcBef>
                <a:spcPct val="50000"/>
              </a:spcBef>
            </a:pPr>
            <a:r>
              <a:rPr lang="sr-Latn-CS" sz="1600" b="1">
                <a:latin typeface="Tahoma" charset="0"/>
              </a:rPr>
              <a:t>Podrazumjeva se da je broj “procenata” jednak broju “adresa”. Podrazumjeva se da su “procenti” na pravilan način upareni sa tipovima promjenljivih koji se učitavaju. Ako ova dva “podrazumjevanja” nijesu ispunjena program vam i dalje može raditi, ali što će zapravo raditi i kakve će promjenljive učitati to nije sigurno. U svakom slučaju je bolje da vam program “pukne” na početku izvršavanja nego da završi sa izvršavanjem i produkuje besmislene rezultate.</a:t>
            </a:r>
            <a:endParaRPr lang="en-US" sz="1600" b="1">
              <a:latin typeface="Tahoma"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3400" y="609600"/>
            <a:ext cx="8001000" cy="1143000"/>
          </a:xfrm>
        </p:spPr>
        <p:txBody>
          <a:bodyPr/>
          <a:lstStyle/>
          <a:p>
            <a:pPr eaLnBrk="1" hangingPunct="1"/>
            <a:r>
              <a:rPr lang="en-US" smtClean="0"/>
              <a:t>Funkcija </a:t>
            </a:r>
            <a:r>
              <a:rPr lang="sr-Latn-CS" smtClean="0"/>
              <a:t>scanf i unos podataka</a:t>
            </a:r>
            <a:endParaRPr lang="en-US" smtClean="0"/>
          </a:p>
        </p:txBody>
      </p:sp>
      <p:sp>
        <p:nvSpPr>
          <p:cNvPr id="9219" name="Rectangle 3"/>
          <p:cNvSpPr>
            <a:spLocks noGrp="1" noChangeArrowheads="1"/>
          </p:cNvSpPr>
          <p:nvPr>
            <p:ph type="body" idx="1"/>
          </p:nvPr>
        </p:nvSpPr>
        <p:spPr>
          <a:xfrm>
            <a:off x="250825" y="2266528"/>
            <a:ext cx="8713788" cy="4114800"/>
          </a:xfrm>
        </p:spPr>
        <p:txBody>
          <a:bodyPr/>
          <a:lstStyle/>
          <a:p>
            <a:pPr eaLnBrk="1" hangingPunct="1">
              <a:lnSpc>
                <a:spcPct val="90000"/>
              </a:lnSpc>
              <a:spcBef>
                <a:spcPct val="0"/>
              </a:spcBef>
              <a:spcAft>
                <a:spcPts val="1200"/>
              </a:spcAft>
            </a:pPr>
            <a:r>
              <a:rPr lang="en-US" sz="2400" smtClean="0"/>
              <a:t>Funkcija </a:t>
            </a:r>
            <a:r>
              <a:rPr lang="sr-Latn-CS" sz="2400" smtClean="0"/>
              <a:t>scanf čeka da unesete potreban broj podatak</a:t>
            </a:r>
            <a:r>
              <a:rPr lang="en-US" sz="2400" smtClean="0"/>
              <a:t>a</a:t>
            </a:r>
            <a:r>
              <a:rPr lang="sr-Latn-CS" sz="2400" smtClean="0"/>
              <a:t>.</a:t>
            </a:r>
          </a:p>
          <a:p>
            <a:pPr eaLnBrk="1" hangingPunct="1">
              <a:spcBef>
                <a:spcPct val="0"/>
              </a:spcBef>
              <a:spcAft>
                <a:spcPts val="1200"/>
              </a:spcAft>
            </a:pPr>
            <a:r>
              <a:rPr lang="sr-Latn-CS" sz="2400" smtClean="0"/>
              <a:t>Ova </a:t>
            </a:r>
            <a:r>
              <a:rPr lang="en-US" sz="2400" smtClean="0"/>
              <a:t>funkcija </a:t>
            </a:r>
            <a:r>
              <a:rPr lang="sr-Latn-CS" sz="2400" smtClean="0"/>
              <a:t>zanemaruje bjeline i učitava samo podatke do unosa potrebnog broja podataka i pritiska na </a:t>
            </a:r>
            <a:r>
              <a:rPr lang="sr-Latn-CS" sz="2400" smtClean="0">
                <a:solidFill>
                  <a:srgbClr val="3333CC"/>
                </a:solidFill>
              </a:rPr>
              <a:t>Enter </a:t>
            </a:r>
            <a:r>
              <a:rPr lang="sr-Latn-CS" sz="2400" smtClean="0"/>
              <a:t>taster. N</a:t>
            </a:r>
            <a:r>
              <a:rPr lang="en-US" sz="2400" smtClean="0"/>
              <a:t>a </a:t>
            </a:r>
            <a:r>
              <a:rPr lang="sr-Latn-CS" sz="2400" smtClean="0"/>
              <a:t>pr</a:t>
            </a:r>
            <a:r>
              <a:rPr lang="en-US" sz="2400" smtClean="0"/>
              <a:t>imjer,</a:t>
            </a:r>
            <a:r>
              <a:rPr lang="sr-Latn-CS" sz="2400" smtClean="0"/>
              <a:t> ako se očekuje unos 2 podatka, a vi unesete 1 i pritisnete Enter, neće se nastaviti dalje izvršavanje programa, već će</a:t>
            </a:r>
            <a:r>
              <a:rPr lang="en-US" sz="2400" smtClean="0"/>
              <a:t> s</a:t>
            </a:r>
            <a:r>
              <a:rPr lang="sr-Latn-CS" sz="2400" smtClean="0"/>
              <a:t>e i dalje čekati na dodatni podatak.</a:t>
            </a:r>
          </a:p>
          <a:p>
            <a:pPr eaLnBrk="1" hangingPunct="1">
              <a:spcBef>
                <a:spcPct val="0"/>
              </a:spcBef>
              <a:spcAft>
                <a:spcPts val="1200"/>
              </a:spcAft>
            </a:pPr>
            <a:r>
              <a:rPr lang="sr-Latn-CS" sz="2400" smtClean="0"/>
              <a:t>Što se dešava ako unesete tri podatka</a:t>
            </a:r>
            <a:r>
              <a:rPr lang="en-US" sz="2400" smtClean="0"/>
              <a:t>,</a:t>
            </a:r>
            <a:r>
              <a:rPr lang="sr-Latn-CS" sz="2400" smtClean="0"/>
              <a:t> a traže se dva? Događa se nešto dosta neobično. Prva dva podatka se iskoriste</a:t>
            </a:r>
            <a:r>
              <a:rPr lang="en-US" sz="2400" smtClean="0"/>
              <a:t>,</a:t>
            </a:r>
            <a:r>
              <a:rPr lang="sr-Latn-CS" sz="2400" smtClean="0"/>
              <a:t> dok se treći čuva u memoriji koja se zove </a:t>
            </a:r>
            <a:r>
              <a:rPr lang="sr-Latn-CS" sz="2400" b="1" smtClean="0"/>
              <a:t>bafer</a:t>
            </a:r>
            <a:r>
              <a:rPr lang="sr-Latn-CS" sz="2400" smtClean="0"/>
              <a:t> i </a:t>
            </a:r>
            <a:r>
              <a:rPr lang="en-US" sz="2400" smtClean="0"/>
              <a:t>taj podatak je </a:t>
            </a:r>
            <a:r>
              <a:rPr lang="sr-Latn-CS" sz="2400" smtClean="0"/>
              <a:t>spreman da bude iskorišćen za naredni unos.</a:t>
            </a:r>
            <a:endParaRPr lang="en-US" sz="240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sr-Latn-CS" smtClean="0"/>
              <a:t>Scanf - primjer</a:t>
            </a:r>
            <a:endParaRPr lang="en-US" smtClean="0"/>
          </a:p>
        </p:txBody>
      </p:sp>
      <p:sp>
        <p:nvSpPr>
          <p:cNvPr id="10243" name="Rectangle 3"/>
          <p:cNvSpPr>
            <a:spLocks noGrp="1" noChangeArrowheads="1"/>
          </p:cNvSpPr>
          <p:nvPr>
            <p:ph type="body" idx="1"/>
          </p:nvPr>
        </p:nvSpPr>
        <p:spPr>
          <a:xfrm>
            <a:off x="228600" y="2266950"/>
            <a:ext cx="8610600" cy="4114800"/>
          </a:xfrm>
        </p:spPr>
        <p:txBody>
          <a:bodyPr/>
          <a:lstStyle/>
          <a:p>
            <a:pPr eaLnBrk="1" hangingPunct="1"/>
            <a:r>
              <a:rPr lang="sr-Latn-CS" sz="2400" smtClean="0"/>
              <a:t>scanf(“%d %d”,&amp;a,&amp;b);	</a:t>
            </a:r>
            <a:r>
              <a:rPr lang="en-US" sz="2000" smtClean="0"/>
              <a:t> </a:t>
            </a:r>
            <a:r>
              <a:rPr lang="en-US" sz="2000" smtClean="0">
                <a:solidFill>
                  <a:srgbClr val="00B050"/>
                </a:solidFill>
              </a:rPr>
              <a:t>/*ako unesete 2 3 4*/</a:t>
            </a:r>
            <a:br>
              <a:rPr lang="en-US" sz="2000" smtClean="0">
                <a:solidFill>
                  <a:srgbClr val="00B050"/>
                </a:solidFill>
              </a:rPr>
            </a:br>
            <a:r>
              <a:rPr lang="en-US" sz="2400" smtClean="0"/>
              <a:t>...				</a:t>
            </a:r>
            <a:r>
              <a:rPr lang="en-US" sz="2000">
                <a:solidFill>
                  <a:srgbClr val="00B050"/>
                </a:solidFill>
              </a:rPr>
              <a:t>/*2 i 3 se dodjeljuju promjenljivim a i b*/</a:t>
            </a:r>
          </a:p>
          <a:p>
            <a:pPr eaLnBrk="1" hangingPunct="1"/>
            <a:r>
              <a:rPr lang="en-US" sz="2400" smtClean="0"/>
              <a:t>scanf(“%d”,&amp;c);	</a:t>
            </a:r>
            <a:r>
              <a:rPr lang="en-US" sz="2000" smtClean="0">
                <a:solidFill>
                  <a:srgbClr val="00B050"/>
                </a:solidFill>
              </a:rPr>
              <a:t>/*</a:t>
            </a:r>
            <a:r>
              <a:rPr lang="en-US" sz="2000">
                <a:solidFill>
                  <a:srgbClr val="00B050"/>
                </a:solidFill>
              </a:rPr>
              <a:t>sada </a:t>
            </a:r>
            <a:r>
              <a:rPr lang="sr-Latn-CS" sz="2000">
                <a:solidFill>
                  <a:srgbClr val="00B050"/>
                </a:solidFill>
              </a:rPr>
              <a:t>će nam se učiniti da je ova naredba</a:t>
            </a:r>
            <a:r>
              <a:rPr lang="en-US" sz="2000">
                <a:solidFill>
                  <a:srgbClr val="00B050"/>
                </a:solidFill>
              </a:rPr>
              <a:t>*/</a:t>
            </a:r>
            <a:r>
              <a:rPr lang="sr-Latn-CS" sz="2000">
                <a:solidFill>
                  <a:srgbClr val="00B050"/>
                </a:solidFill>
              </a:rPr>
              <a:t> </a:t>
            </a:r>
            <a:r>
              <a:rPr lang="en-US" sz="2000">
                <a:solidFill>
                  <a:srgbClr val="00B050"/>
                </a:solidFill>
              </a:rPr>
              <a:t>			</a:t>
            </a:r>
            <a:r>
              <a:rPr lang="en-US" sz="2000" smtClean="0">
                <a:solidFill>
                  <a:srgbClr val="00B050"/>
                </a:solidFill>
              </a:rPr>
              <a:t>	/*</a:t>
            </a:r>
            <a:r>
              <a:rPr lang="sr-Latn-CS" sz="2000">
                <a:solidFill>
                  <a:srgbClr val="00B050"/>
                </a:solidFill>
              </a:rPr>
              <a:t>preskočena, a zapravo je zaostalo 4</a:t>
            </a:r>
            <a:r>
              <a:rPr lang="en-US" sz="2000">
                <a:solidFill>
                  <a:srgbClr val="00B050"/>
                </a:solidFill>
              </a:rPr>
              <a:t>*/</a:t>
            </a:r>
            <a:r>
              <a:rPr lang="sr-Latn-CS" sz="2000">
                <a:solidFill>
                  <a:srgbClr val="00B050"/>
                </a:solidFill>
              </a:rPr>
              <a:t> </a:t>
            </a:r>
            <a:r>
              <a:rPr lang="en-US" sz="2000">
                <a:solidFill>
                  <a:srgbClr val="00B050"/>
                </a:solidFill>
              </a:rPr>
              <a:t>					/*</a:t>
            </a:r>
            <a:r>
              <a:rPr lang="sr-Latn-CS" sz="2000">
                <a:solidFill>
                  <a:srgbClr val="00B050"/>
                </a:solidFill>
              </a:rPr>
              <a:t>iskorišćeno i smješteno u c*</a:t>
            </a:r>
            <a:r>
              <a:rPr lang="en-US" sz="2000">
                <a:solidFill>
                  <a:srgbClr val="00B050"/>
                </a:solidFill>
              </a:rPr>
              <a:t>/</a:t>
            </a:r>
          </a:p>
          <a:p>
            <a:pPr eaLnBrk="1" hangingPunct="1">
              <a:spcBef>
                <a:spcPts val="1200"/>
              </a:spcBef>
              <a:spcAft>
                <a:spcPts val="1200"/>
              </a:spcAft>
            </a:pPr>
            <a:r>
              <a:rPr lang="en-US" sz="2400" smtClean="0"/>
              <a:t>Postoji na</a:t>
            </a:r>
            <a:r>
              <a:rPr lang="sr-Latn-CS" sz="2400" smtClean="0"/>
              <a:t>čin da se ovakav rad izbjegne</a:t>
            </a:r>
            <a:r>
              <a:rPr lang="en-US" sz="2400" smtClean="0"/>
              <a:t>,</a:t>
            </a:r>
            <a:r>
              <a:rPr lang="sr-Latn-CS" sz="2400" smtClean="0"/>
              <a:t> ali o tom potom.</a:t>
            </a:r>
          </a:p>
          <a:p>
            <a:pPr eaLnBrk="1" hangingPunct="1">
              <a:spcAft>
                <a:spcPts val="600"/>
              </a:spcAft>
            </a:pPr>
            <a:r>
              <a:rPr lang="sr-Latn-CS" sz="2400" smtClean="0"/>
              <a:t>Prije </a:t>
            </a:r>
            <a:r>
              <a:rPr lang="sr-Latn-CS" sz="2400" smtClean="0">
                <a:solidFill>
                  <a:srgbClr val="3333CC"/>
                </a:solidFill>
              </a:rPr>
              <a:t>scanf</a:t>
            </a:r>
            <a:r>
              <a:rPr lang="sr-Latn-CS" sz="2400" smtClean="0"/>
              <a:t> </a:t>
            </a:r>
            <a:r>
              <a:rPr lang="en-US" sz="2400" smtClean="0"/>
              <a:t>funkcije </a:t>
            </a:r>
            <a:r>
              <a:rPr lang="sr-Latn-CS" sz="2400" smtClean="0"/>
              <a:t>se često postavlja </a:t>
            </a:r>
            <a:r>
              <a:rPr lang="sr-Latn-CS" sz="2400" smtClean="0">
                <a:solidFill>
                  <a:srgbClr val="FF0000"/>
                </a:solidFill>
              </a:rPr>
              <a:t>printf</a:t>
            </a:r>
            <a:r>
              <a:rPr lang="sr-Latn-CS" sz="2400" smtClean="0"/>
              <a:t> koja objašnjava korisniku koji se podatak od njega očekuje:</a:t>
            </a:r>
            <a:endParaRPr lang="en-US" sz="2400" smtClean="0"/>
          </a:p>
          <a:p>
            <a:pPr marL="354013" indent="0" eaLnBrk="1" hangingPunct="1">
              <a:spcAft>
                <a:spcPts val="600"/>
              </a:spcAft>
              <a:buNone/>
            </a:pPr>
            <a:r>
              <a:rPr lang="sr-Latn-CS" sz="2400" smtClean="0">
                <a:solidFill>
                  <a:srgbClr val="3333CC"/>
                </a:solidFill>
              </a:rPr>
              <a:t>printf(“Unesite cijeli broj N:</a:t>
            </a:r>
            <a:r>
              <a:rPr lang="en-US" sz="2400" smtClean="0">
                <a:solidFill>
                  <a:srgbClr val="3333CC"/>
                </a:solidFill>
              </a:rPr>
              <a:t>\n</a:t>
            </a:r>
            <a:r>
              <a:rPr lang="sr-Latn-CS" sz="2400" smtClean="0">
                <a:solidFill>
                  <a:srgbClr val="3333CC"/>
                </a:solidFill>
              </a:rPr>
              <a:t>”</a:t>
            </a:r>
            <a:r>
              <a:rPr lang="en-US" sz="2400" smtClean="0">
                <a:solidFill>
                  <a:srgbClr val="3333CC"/>
                </a:solidFill>
              </a:rPr>
              <a:t>);</a:t>
            </a:r>
            <a:br>
              <a:rPr lang="en-US" sz="2400" smtClean="0">
                <a:solidFill>
                  <a:srgbClr val="3333CC"/>
                </a:solidFill>
              </a:rPr>
            </a:br>
            <a:r>
              <a:rPr lang="en-US" sz="2400" smtClean="0">
                <a:solidFill>
                  <a:srgbClr val="FF0000"/>
                </a:solidFill>
              </a:rPr>
              <a:t>scanf(“%d”,&amp;N);</a:t>
            </a:r>
            <a:endParaRPr lang="sr-Latn-CS" sz="2400" smtClean="0">
              <a:solidFill>
                <a:srgbClr val="FF00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US" smtClean="0"/>
              <a:t>Struktura programa</a:t>
            </a:r>
          </a:p>
        </p:txBody>
      </p:sp>
      <p:sp>
        <p:nvSpPr>
          <p:cNvPr id="11267" name="Rectangle 3"/>
          <p:cNvSpPr>
            <a:spLocks noGrp="1" noChangeArrowheads="1"/>
          </p:cNvSpPr>
          <p:nvPr>
            <p:ph type="body" idx="1"/>
          </p:nvPr>
        </p:nvSpPr>
        <p:spPr>
          <a:xfrm>
            <a:off x="323528" y="2133600"/>
            <a:ext cx="8668072" cy="4648200"/>
          </a:xfrm>
        </p:spPr>
        <p:txBody>
          <a:bodyPr/>
          <a:lstStyle/>
          <a:p>
            <a:pPr eaLnBrk="1" hangingPunct="1"/>
            <a:r>
              <a:rPr lang="en-US" sz="2400" smtClean="0"/>
              <a:t>Program u C-u se sastoji od:</a:t>
            </a:r>
          </a:p>
          <a:p>
            <a:pPr lvl="1" eaLnBrk="1" hangingPunct="1"/>
            <a:r>
              <a:rPr lang="en-US" sz="2000" smtClean="0"/>
              <a:t>pretprocesora (taraba)</a:t>
            </a:r>
            <a:r>
              <a:rPr lang="sr-Latn-CS" sz="2000" smtClean="0"/>
              <a:t>,</a:t>
            </a:r>
            <a:endParaRPr lang="en-US" sz="2000" smtClean="0"/>
          </a:p>
          <a:p>
            <a:pPr lvl="1" eaLnBrk="1" hangingPunct="1"/>
            <a:r>
              <a:rPr lang="sr-Latn-CS" sz="2000" smtClean="0"/>
              <a:t>deklaracija promjenljivih i funkcija</a:t>
            </a:r>
            <a:r>
              <a:rPr lang="en-US" sz="2000" smtClean="0"/>
              <a:t>,</a:t>
            </a:r>
            <a:r>
              <a:rPr lang="sr-Latn-CS" sz="2000" smtClean="0"/>
              <a:t> i</a:t>
            </a:r>
          </a:p>
          <a:p>
            <a:pPr lvl="1" eaLnBrk="1" hangingPunct="1"/>
            <a:r>
              <a:rPr lang="sr-Latn-CS" sz="2000" smtClean="0"/>
              <a:t>funkcija.</a:t>
            </a:r>
          </a:p>
          <a:p>
            <a:pPr eaLnBrk="1" hangingPunct="1"/>
            <a:r>
              <a:rPr lang="sr-Latn-CS" sz="2400" smtClean="0"/>
              <a:t>Pretprocesorske naredbe počinju sa </a:t>
            </a:r>
            <a:r>
              <a:rPr lang="sr-Latn-CS" sz="2400" b="1" smtClean="0">
                <a:solidFill>
                  <a:srgbClr val="FF0000"/>
                </a:solidFill>
              </a:rPr>
              <a:t>#</a:t>
            </a:r>
            <a:r>
              <a:rPr lang="sr-Latn-CS" sz="2400" smtClean="0"/>
              <a:t> i svaka se nalazi u posebnom redu. Ove naredbe (direktive) važe do kraja teksta programa i kompajler ih izvršava prije bilo koje druge naredbe.</a:t>
            </a:r>
          </a:p>
          <a:p>
            <a:pPr eaLnBrk="1" hangingPunct="1"/>
            <a:r>
              <a:rPr lang="sr-Latn-CS" sz="2400" smtClean="0"/>
              <a:t>Izvršavanje programa startuje od glavnog programa (ovo je takođe funkcija) koji počinje ključnom riječju </a:t>
            </a:r>
            <a:r>
              <a:rPr lang="sr-Latn-CS" sz="2400" b="1" smtClean="0"/>
              <a:t>main()</a:t>
            </a:r>
            <a:r>
              <a:rPr lang="sr-Latn-CS" sz="2400" smtClean="0"/>
              <a: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itrus">
  <a:themeElements>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fontScheme name="Citru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charset="0"/>
          </a:defRPr>
        </a:defPPr>
      </a:lstStyle>
    </a:lnDef>
  </a:objectDefaults>
  <a:extraClrSchemeLst>
    <a:extraClrScheme>
      <a:clrScheme name="Citrus 1">
        <a:dk1>
          <a:srgbClr val="FC6600"/>
        </a:dk1>
        <a:lt1>
          <a:srgbClr val="C6FE82"/>
        </a:lt1>
        <a:dk2>
          <a:srgbClr val="FFFFFF"/>
        </a:dk2>
        <a:lt2>
          <a:srgbClr val="000000"/>
        </a:lt2>
        <a:accent1>
          <a:srgbClr val="00CC00"/>
        </a:accent1>
        <a:accent2>
          <a:srgbClr val="FF822D"/>
        </a:accent2>
        <a:accent3>
          <a:srgbClr val="DFFEC1"/>
        </a:accent3>
        <a:accent4>
          <a:srgbClr val="D75600"/>
        </a:accent4>
        <a:accent5>
          <a:srgbClr val="AAE2AA"/>
        </a:accent5>
        <a:accent6>
          <a:srgbClr val="E77528"/>
        </a:accent6>
        <a:hlink>
          <a:srgbClr val="FF63B1"/>
        </a:hlink>
        <a:folHlink>
          <a:srgbClr val="DDDDDD"/>
        </a:folHlink>
      </a:clrScheme>
      <a:clrMap bg1="lt1" tx1="dk1" bg2="lt2" tx2="dk2" accent1="accent1" accent2="accent2" accent3="accent3" accent4="accent4" accent5="accent5" accent6="accent6" hlink="hlink" folHlink="folHlink"/>
    </a:extraClrScheme>
    <a:extraClrScheme>
      <a:clrScheme name="Citrus 2">
        <a:dk1>
          <a:srgbClr val="000000"/>
        </a:dk1>
        <a:lt1>
          <a:srgbClr val="FFFFFF"/>
        </a:lt1>
        <a:dk2>
          <a:srgbClr val="000000"/>
        </a:dk2>
        <a:lt2>
          <a:srgbClr val="777777"/>
        </a:lt2>
        <a:accent1>
          <a:srgbClr val="00CC00"/>
        </a:accent1>
        <a:accent2>
          <a:srgbClr val="FF822D"/>
        </a:accent2>
        <a:accent3>
          <a:srgbClr val="FFFFFF"/>
        </a:accent3>
        <a:accent4>
          <a:srgbClr val="000000"/>
        </a:accent4>
        <a:accent5>
          <a:srgbClr val="AAE2AA"/>
        </a:accent5>
        <a:accent6>
          <a:srgbClr val="E77528"/>
        </a:accent6>
        <a:hlink>
          <a:srgbClr val="FF63B1"/>
        </a:hlink>
        <a:folHlink>
          <a:srgbClr val="B2B2B2"/>
        </a:folHlink>
      </a:clrScheme>
      <a:clrMap bg1="lt1" tx1="dk1" bg2="lt2" tx2="dk2" accent1="accent1" accent2="accent2" accent3="accent3" accent4="accent4" accent5="accent5" accent6="accent6" hlink="hlink" folHlink="folHlink"/>
    </a:extraClrScheme>
    <a:extraClrScheme>
      <a:clrScheme name="Citrus 3">
        <a:dk1>
          <a:srgbClr val="000000"/>
        </a:dk1>
        <a:lt1>
          <a:srgbClr val="FFFFFF"/>
        </a:lt1>
        <a:dk2>
          <a:srgbClr val="000000"/>
        </a:dk2>
        <a:lt2>
          <a:srgbClr val="4D4D4D"/>
        </a:lt2>
        <a:accent1>
          <a:srgbClr val="C0C0C0"/>
        </a:accent1>
        <a:accent2>
          <a:srgbClr val="808080"/>
        </a:accent2>
        <a:accent3>
          <a:srgbClr val="FFFFFF"/>
        </a:accent3>
        <a:accent4>
          <a:srgbClr val="000000"/>
        </a:accent4>
        <a:accent5>
          <a:srgbClr val="DCDCDC"/>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itrus 4">
        <a:dk1>
          <a:srgbClr val="000000"/>
        </a:dk1>
        <a:lt1>
          <a:srgbClr val="FFFFFF"/>
        </a:lt1>
        <a:dk2>
          <a:srgbClr val="000000"/>
        </a:dk2>
        <a:lt2>
          <a:srgbClr val="777777"/>
        </a:lt2>
        <a:accent1>
          <a:srgbClr val="72CE86"/>
        </a:accent1>
        <a:accent2>
          <a:srgbClr val="F6B070"/>
        </a:accent2>
        <a:accent3>
          <a:srgbClr val="FFFFFF"/>
        </a:accent3>
        <a:accent4>
          <a:srgbClr val="000000"/>
        </a:accent4>
        <a:accent5>
          <a:srgbClr val="BCE3C3"/>
        </a:accent5>
        <a:accent6>
          <a:srgbClr val="DF9F65"/>
        </a:accent6>
        <a:hlink>
          <a:srgbClr val="EB9DC4"/>
        </a:hlink>
        <a:folHlink>
          <a:srgbClr val="B2B2B2"/>
        </a:folHlink>
      </a:clrScheme>
      <a:clrMap bg1="lt1" tx1="dk1" bg2="lt2" tx2="dk2" accent1="accent1" accent2="accent2" accent3="accent3" accent4="accent4" accent5="accent5" accent6="accent6" hlink="hlink" folHlink="folHlink"/>
    </a:extraClrScheme>
    <a:extraClrScheme>
      <a:clrScheme name="Citrus 5">
        <a:dk1>
          <a:srgbClr val="000000"/>
        </a:dk1>
        <a:lt1>
          <a:srgbClr val="FFFFFF"/>
        </a:lt1>
        <a:dk2>
          <a:srgbClr val="000000"/>
        </a:dk2>
        <a:lt2>
          <a:srgbClr val="777777"/>
        </a:lt2>
        <a:accent1>
          <a:srgbClr val="F58F91"/>
        </a:accent1>
        <a:accent2>
          <a:srgbClr val="CE7162"/>
        </a:accent2>
        <a:accent3>
          <a:srgbClr val="FFFFFF"/>
        </a:accent3>
        <a:accent4>
          <a:srgbClr val="000000"/>
        </a:accent4>
        <a:accent5>
          <a:srgbClr val="F9C6C7"/>
        </a:accent5>
        <a:accent6>
          <a:srgbClr val="BA6658"/>
        </a:accent6>
        <a:hlink>
          <a:srgbClr val="F6CA7C"/>
        </a:hlink>
        <a:folHlink>
          <a:srgbClr val="C0C0C0"/>
        </a:folHlink>
      </a:clrScheme>
      <a:clrMap bg1="lt1" tx1="dk1" bg2="lt2" tx2="dk2" accent1="accent1" accent2="accent2" accent3="accent3" accent4="accent4" accent5="accent5" accent6="accent6" hlink="hlink" folHlink="folHlink"/>
    </a:extraClrScheme>
    <a:extraClrScheme>
      <a:clrScheme name="Citrus 6">
        <a:dk1>
          <a:srgbClr val="000000"/>
        </a:dk1>
        <a:lt1>
          <a:srgbClr val="FFFFFF"/>
        </a:lt1>
        <a:dk2>
          <a:srgbClr val="000000"/>
        </a:dk2>
        <a:lt2>
          <a:srgbClr val="777777"/>
        </a:lt2>
        <a:accent1>
          <a:srgbClr val="FAB774"/>
        </a:accent1>
        <a:accent2>
          <a:srgbClr val="CBACD4"/>
        </a:accent2>
        <a:accent3>
          <a:srgbClr val="FFFFFF"/>
        </a:accent3>
        <a:accent4>
          <a:srgbClr val="000000"/>
        </a:accent4>
        <a:accent5>
          <a:srgbClr val="FCD8BC"/>
        </a:accent5>
        <a:accent6>
          <a:srgbClr val="B89BC0"/>
        </a:accent6>
        <a:hlink>
          <a:srgbClr val="C2EB77"/>
        </a:hlink>
        <a:folHlink>
          <a:srgbClr val="C0C0C0"/>
        </a:folHlink>
      </a:clrScheme>
      <a:clrMap bg1="lt1" tx1="dk1" bg2="lt2" tx2="dk2" accent1="accent1" accent2="accent2" accent3="accent3" accent4="accent4" accent5="accent5" accent6="accent6" hlink="hlink" folHlink="folHlink"/>
    </a:extraClrScheme>
    <a:extraClrScheme>
      <a:clrScheme name="Citrus 7">
        <a:dk1>
          <a:srgbClr val="3B6147"/>
        </a:dk1>
        <a:lt1>
          <a:srgbClr val="CED5E8"/>
        </a:lt1>
        <a:dk2>
          <a:srgbClr val="FFFFFF"/>
        </a:dk2>
        <a:lt2>
          <a:srgbClr val="777777"/>
        </a:lt2>
        <a:accent1>
          <a:srgbClr val="FEA868"/>
        </a:accent1>
        <a:accent2>
          <a:srgbClr val="9AA8D0"/>
        </a:accent2>
        <a:accent3>
          <a:srgbClr val="E3E7F2"/>
        </a:accent3>
        <a:accent4>
          <a:srgbClr val="31523B"/>
        </a:accent4>
        <a:accent5>
          <a:srgbClr val="FED1B9"/>
        </a:accent5>
        <a:accent6>
          <a:srgbClr val="8B98BC"/>
        </a:accent6>
        <a:hlink>
          <a:srgbClr val="9CE157"/>
        </a:hlink>
        <a:folHlink>
          <a:srgbClr val="969696"/>
        </a:folHlink>
      </a:clrScheme>
      <a:clrMap bg1="lt1" tx1="dk1" bg2="lt2" tx2="dk2" accent1="accent1" accent2="accent2" accent3="accent3" accent4="accent4" accent5="accent5" accent6="accent6" hlink="hlink" folHlink="folHlink"/>
    </a:extraClrScheme>
    <a:extraClrScheme>
      <a:clrScheme name="Citrus 8">
        <a:dk1>
          <a:srgbClr val="2C395E"/>
        </a:dk1>
        <a:lt1>
          <a:srgbClr val="8798C7"/>
        </a:lt1>
        <a:dk2>
          <a:srgbClr val="FFFFFF"/>
        </a:dk2>
        <a:lt2>
          <a:srgbClr val="000000"/>
        </a:lt2>
        <a:accent1>
          <a:srgbClr val="FEE168"/>
        </a:accent1>
        <a:accent2>
          <a:srgbClr val="BAE482"/>
        </a:accent2>
        <a:accent3>
          <a:srgbClr val="C3CAE0"/>
        </a:accent3>
        <a:accent4>
          <a:srgbClr val="242F4F"/>
        </a:accent4>
        <a:accent5>
          <a:srgbClr val="FEEEB9"/>
        </a:accent5>
        <a:accent6>
          <a:srgbClr val="A8CF75"/>
        </a:accent6>
        <a:hlink>
          <a:srgbClr val="EFAD6B"/>
        </a:hlink>
        <a:folHlink>
          <a:srgbClr val="C0C0C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Designs\Citrus.pot</Template>
  <TotalTime>15627</TotalTime>
  <Words>1782</Words>
  <Application>Microsoft Office PowerPoint</Application>
  <PresentationFormat>On-screen Show (4:3)</PresentationFormat>
  <Paragraphs>205</Paragraphs>
  <Slides>29</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Calibri</vt:lpstr>
      <vt:lpstr>Tahoma</vt:lpstr>
      <vt:lpstr>Times New Roman</vt:lpstr>
      <vt:lpstr>Wingdings</vt:lpstr>
      <vt:lpstr>Citrus</vt:lpstr>
      <vt:lpstr>Programiranje I</vt:lpstr>
      <vt:lpstr>Funkcije printf i scanf</vt:lpstr>
      <vt:lpstr>Funkcija printf</vt:lpstr>
      <vt:lpstr>Funkcija printf</vt:lpstr>
      <vt:lpstr>Funkcija printf</vt:lpstr>
      <vt:lpstr>Funkcija scanf</vt:lpstr>
      <vt:lpstr>Funkcija scanf i unos podataka</vt:lpstr>
      <vt:lpstr>Scanf - primjer</vt:lpstr>
      <vt:lpstr>Struktura programa</vt:lpstr>
      <vt:lpstr>Oblik funkcije u C-u</vt:lpstr>
      <vt:lpstr>Pregled naredbi u C-u</vt:lpstr>
      <vt:lpstr>Pridruživanje</vt:lpstr>
      <vt:lpstr>Uslovno izvršavanje if</vt:lpstr>
      <vt:lpstr>if varijante</vt:lpstr>
      <vt:lpstr>switch-case selekcija</vt:lpstr>
      <vt:lpstr>switch-case selekcija</vt:lpstr>
      <vt:lpstr>while ciklus</vt:lpstr>
      <vt:lpstr>do-while ciklus</vt:lpstr>
      <vt:lpstr>for ciklus</vt:lpstr>
      <vt:lpstr>for ciklus</vt:lpstr>
      <vt:lpstr>for ciklus</vt:lpstr>
      <vt:lpstr>Beskonačni ciklusi</vt:lpstr>
      <vt:lpstr>Naredbe continue, break i goto</vt:lpstr>
      <vt:lpstr>Upotreba continue i goto</vt:lpstr>
      <vt:lpstr>Pokazivači</vt:lpstr>
      <vt:lpstr>Pokazivači</vt:lpstr>
      <vt:lpstr>Pokazivači</vt:lpstr>
      <vt:lpstr>Inicijalizacija pokazivača</vt:lpstr>
      <vt:lpstr>Inicijalizacija pokazivača - Značaj</vt:lpstr>
    </vt:vector>
  </TitlesOfParts>
  <Company>ETF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Programiranje I</dc:title>
  <dc:creator>Slobodan Đukanović</dc:creator>
  <cp:lastModifiedBy>Slobodan</cp:lastModifiedBy>
  <cp:revision>252</cp:revision>
  <dcterms:created xsi:type="dcterms:W3CDTF">2004-08-23T07:37:27Z</dcterms:created>
  <dcterms:modified xsi:type="dcterms:W3CDTF">2016-10-19T06:53:58Z</dcterms:modified>
</cp:coreProperties>
</file>